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7" r:id="rId2"/>
    <p:sldId id="258" r:id="rId3"/>
    <p:sldId id="269" r:id="rId4"/>
    <p:sldId id="270" r:id="rId5"/>
    <p:sldId id="273" r:id="rId6"/>
    <p:sldId id="271" r:id="rId7"/>
    <p:sldId id="259" r:id="rId8"/>
    <p:sldId id="260" r:id="rId9"/>
    <p:sldId id="261" r:id="rId10"/>
    <p:sldId id="262" r:id="rId11"/>
    <p:sldId id="275" r:id="rId12"/>
    <p:sldId id="277" r:id="rId13"/>
    <p:sldId id="274" r:id="rId14"/>
    <p:sldId id="280" r:id="rId15"/>
    <p:sldId id="284" r:id="rId16"/>
    <p:sldId id="281" r:id="rId17"/>
    <p:sldId id="282" r:id="rId18"/>
    <p:sldId id="285" r:id="rId19"/>
    <p:sldId id="289" r:id="rId20"/>
    <p:sldId id="291" r:id="rId21"/>
    <p:sldId id="290" r:id="rId22"/>
    <p:sldId id="288" r:id="rId23"/>
    <p:sldId id="287" r:id="rId24"/>
    <p:sldId id="286" r:id="rId25"/>
    <p:sldId id="278" r:id="rId26"/>
    <p:sldId id="267"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17E"/>
    <a:srgbClr val="9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2"/>
    <p:restoredTop sz="94692"/>
  </p:normalViewPr>
  <p:slideViewPr>
    <p:cSldViewPr snapToGrid="0" snapToObjects="1">
      <p:cViewPr varScale="1">
        <p:scale>
          <a:sx n="110" d="100"/>
          <a:sy n="110"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00127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787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992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8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04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4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783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808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725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05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525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58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865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59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68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75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336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348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990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27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33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7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20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8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6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75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5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60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60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888888"/>
              </a:buClr>
              <a:buFont typeface="Arial"/>
              <a:buNone/>
              <a:defRPr sz="2400">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a:off x="838200" y="1825625"/>
            <a:ext cx="10515599" cy="4351336"/>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
          </p:nvPr>
        </p:nvSpPr>
        <p:spPr>
          <a:xfrm rot="5400000">
            <a:off x="3920331" y="-1256506"/>
            <a:ext cx="4351336"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32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3200">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32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685800" marR="0" lvl="1" indent="-508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838200" y="1825625"/>
            <a:ext cx="10515599" cy="4351336"/>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hyperlink" Target="https://github.com/gjbex/Astrohack" TargetMode="External"/><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9" Type="http://schemas.openxmlformats.org/officeDocument/2006/relationships/image" Target="../media/image190.png"/><Relationship Id="rId10" Type="http://schemas.openxmlformats.org/officeDocument/2006/relationships/image" Target="../media/image20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9" Type="http://schemas.openxmlformats.org/officeDocument/2006/relationships/image" Target="../media/image22.png"/><Relationship Id="rId10" Type="http://schemas.openxmlformats.org/officeDocument/2006/relationships/image" Target="../media/image23.png"/></Relationships>
</file>

<file path=ppt/slides/_rels/slide15.xml.rels><?xml version="1.0" encoding="UTF-8" standalone="yes"?>
<Relationships xmlns="http://schemas.openxmlformats.org/package/2006/relationships"><Relationship Id="rId15" Type="http://schemas.microsoft.com/office/2007/relationships/hdphoto" Target="../media/hdphoto1.wdp"/><Relationship Id="rId10" Type="http://schemas.openxmlformats.org/officeDocument/2006/relationships/image" Target="../media/image8.png"/><Relationship Id="rId8" Type="http://schemas.openxmlformats.org/officeDocument/2006/relationships/image" Target="../media/image24.png"/><Relationship Id="rId9" Type="http://schemas.openxmlformats.org/officeDocument/2006/relationships/image" Target="../media/image7.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5" Type="http://schemas.microsoft.com/office/2007/relationships/hdphoto" Target="../media/hdphoto1.wdp"/><Relationship Id="rId10" Type="http://schemas.openxmlformats.org/officeDocument/2006/relationships/image" Target="../media/image8.png"/><Relationship Id="rId8" Type="http://schemas.openxmlformats.org/officeDocument/2006/relationships/image" Target="../media/image25.png"/><Relationship Id="rId9" Type="http://schemas.openxmlformats.org/officeDocument/2006/relationships/image" Target="../media/image7.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16" Type="http://schemas.microsoft.com/office/2007/relationships/hdphoto" Target="../media/hdphoto1.wdp"/><Relationship Id="rId10" Type="http://schemas.openxmlformats.org/officeDocument/2006/relationships/image" Target="../media/image7.png"/><Relationship Id="rId11" Type="http://schemas.openxmlformats.org/officeDocument/2006/relationships/image" Target="../media/image8.png"/><Relationship Id="rId9" Type="http://schemas.openxmlformats.org/officeDocument/2006/relationships/image" Target="../media/image27.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mailto:gertdegeyter@gmail.com" TargetMode="Externa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casu.ast.cam.ac.uk/surveys-projects/wfcam/technical/sky-subtraction" TargetMode="Externa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jbex/Astrohack" TargetMode="Externa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Shape 95"/>
          <p:cNvPicPr preferRelativeResize="0"/>
          <p:nvPr/>
        </p:nvPicPr>
        <p:blipFill rotWithShape="1">
          <a:blip r:embed="rId3">
            <a:alphaModFix/>
          </a:blip>
          <a:srcRect/>
          <a:stretch/>
        </p:blipFill>
        <p:spPr>
          <a:xfrm>
            <a:off x="9070236" y="5703093"/>
            <a:ext cx="2792412" cy="546099"/>
          </a:xfrm>
          <a:prstGeom prst="rect">
            <a:avLst/>
          </a:prstGeom>
          <a:noFill/>
          <a:ln>
            <a:noFill/>
          </a:ln>
        </p:spPr>
      </p:pic>
      <p:pic>
        <p:nvPicPr>
          <p:cNvPr id="96" name="Shape 96"/>
          <p:cNvPicPr preferRelativeResize="0"/>
          <p:nvPr/>
        </p:nvPicPr>
        <p:blipFill rotWithShape="1">
          <a:blip r:embed="rId4">
            <a:alphaModFix/>
          </a:blip>
          <a:srcRect/>
          <a:stretch/>
        </p:blipFill>
        <p:spPr>
          <a:xfrm>
            <a:off x="3335338" y="5506244"/>
            <a:ext cx="2019299" cy="939799"/>
          </a:xfrm>
          <a:prstGeom prst="rect">
            <a:avLst/>
          </a:prstGeom>
          <a:noFill/>
          <a:ln>
            <a:noFill/>
          </a:ln>
        </p:spPr>
      </p:pic>
      <p:pic>
        <p:nvPicPr>
          <p:cNvPr id="97" name="Shape 97"/>
          <p:cNvPicPr preferRelativeResize="0"/>
          <p:nvPr/>
        </p:nvPicPr>
        <p:blipFill rotWithShape="1">
          <a:blip r:embed="rId5">
            <a:alphaModFix/>
          </a:blip>
          <a:srcRect/>
          <a:stretch/>
        </p:blipFill>
        <p:spPr>
          <a:xfrm>
            <a:off x="-639762" y="-246062"/>
            <a:ext cx="13515974" cy="5208587"/>
          </a:xfrm>
          <a:prstGeom prst="rect">
            <a:avLst/>
          </a:prstGeom>
          <a:noFill/>
          <a:ln>
            <a:noFill/>
          </a:ln>
        </p:spPr>
      </p:pic>
      <p:pic>
        <p:nvPicPr>
          <p:cNvPr id="98" name="Shape 98"/>
          <p:cNvPicPr preferRelativeResize="0"/>
          <p:nvPr/>
        </p:nvPicPr>
        <p:blipFill rotWithShape="1">
          <a:blip r:embed="rId6">
            <a:alphaModFix/>
          </a:blip>
          <a:srcRect/>
          <a:stretch/>
        </p:blipFill>
        <p:spPr>
          <a:xfrm>
            <a:off x="5224459" y="5164138"/>
            <a:ext cx="2117725" cy="1693862"/>
          </a:xfrm>
          <a:prstGeom prst="rect">
            <a:avLst/>
          </a:prstGeom>
          <a:noFill/>
          <a:ln>
            <a:noFill/>
          </a:ln>
        </p:spPr>
      </p:pic>
      <p:pic>
        <p:nvPicPr>
          <p:cNvPr id="99" name="Shape 99"/>
          <p:cNvPicPr preferRelativeResize="0"/>
          <p:nvPr/>
        </p:nvPicPr>
        <p:blipFill rotWithShape="1">
          <a:blip r:embed="rId7">
            <a:alphaModFix/>
          </a:blip>
          <a:srcRect l="26484" t="13653" r="35546" b="19594"/>
          <a:stretch/>
        </p:blipFill>
        <p:spPr>
          <a:xfrm>
            <a:off x="163516" y="5350669"/>
            <a:ext cx="1184275" cy="1301749"/>
          </a:xfrm>
          <a:prstGeom prst="rect">
            <a:avLst/>
          </a:prstGeom>
          <a:noFill/>
          <a:ln>
            <a:noFill/>
          </a:ln>
        </p:spPr>
      </p:pic>
      <p:sp>
        <p:nvSpPr>
          <p:cNvPr id="100" name="Shape 100"/>
          <p:cNvSpPr txBox="1"/>
          <p:nvPr/>
        </p:nvSpPr>
        <p:spPr>
          <a:xfrm>
            <a:off x="1292227" y="5738019"/>
            <a:ext cx="2058987" cy="7080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E1A23"/>
              </a:buClr>
              <a:buSzPct val="25000"/>
              <a:buFont typeface="Lato"/>
              <a:buNone/>
            </a:pPr>
            <a:r>
              <a:rPr lang="en-US" sz="2000" b="1" i="0" u="none" dirty="0">
                <a:solidFill>
                  <a:srgbClr val="EE1A23"/>
                </a:solidFill>
                <a:latin typeface="Lato"/>
                <a:ea typeface="Lato"/>
                <a:cs typeface="Lato"/>
                <a:sym typeface="Lato"/>
              </a:rPr>
              <a:t>DATA SCIENCE </a:t>
            </a:r>
          </a:p>
          <a:p>
            <a:pPr marL="0" marR="0" lvl="0" indent="0" algn="ctr" rtl="0">
              <a:lnSpc>
                <a:spcPct val="100000"/>
              </a:lnSpc>
              <a:spcBef>
                <a:spcPts val="0"/>
              </a:spcBef>
              <a:spcAft>
                <a:spcPts val="0"/>
              </a:spcAft>
              <a:buClr>
                <a:srgbClr val="EE1A23"/>
              </a:buClr>
              <a:buSzPct val="25000"/>
              <a:buFont typeface="Lato"/>
              <a:buNone/>
            </a:pPr>
            <a:r>
              <a:rPr lang="en-US" sz="2000" b="1" i="0" u="none" dirty="0">
                <a:solidFill>
                  <a:srgbClr val="EE1A23"/>
                </a:solidFill>
                <a:latin typeface="Lato"/>
                <a:ea typeface="Lato"/>
                <a:cs typeface="Lato"/>
                <a:sym typeface="Lato"/>
              </a:rPr>
              <a:t>GHENT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2392" y="5234055"/>
            <a:ext cx="2077844" cy="14841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a:stretch/>
        </p:blipFill>
        <p:spPr>
          <a:xfrm>
            <a:off x="8410575" y="2965450"/>
            <a:ext cx="3351212" cy="3052761"/>
          </a:xfrm>
          <a:prstGeom prst="rect">
            <a:avLst/>
          </a:prstGeom>
          <a:noFill/>
          <a:ln>
            <a:noFill/>
          </a:ln>
        </p:spPr>
      </p:pic>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a:solidFill>
                  <a:srgbClr val="0F817E"/>
                </a:solidFill>
                <a:latin typeface="Calibri"/>
                <a:ea typeface="Calibri"/>
                <a:cs typeface="Calibri"/>
                <a:sym typeface="Calibri"/>
              </a:rPr>
              <a:t>Astrohack: Goal </a:t>
            </a:r>
          </a:p>
        </p:txBody>
      </p:sp>
      <p:sp>
        <p:nvSpPr>
          <p:cNvPr id="164" name="Shape 164"/>
          <p:cNvSpPr txBox="1">
            <a:spLocks noGrp="1"/>
          </p:cNvSpPr>
          <p:nvPr>
            <p:ph type="body" idx="1"/>
          </p:nvPr>
        </p:nvSpPr>
        <p:spPr>
          <a:xfrm>
            <a:off x="327815" y="1428750"/>
            <a:ext cx="6527801" cy="43497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Images </a:t>
            </a:r>
            <a:r>
              <a:rPr lang="en-US" sz="2800" b="0" i="0" u="none" dirty="0" smtClean="0">
                <a:solidFill>
                  <a:schemeClr val="dk1"/>
                </a:solidFill>
                <a:latin typeface="Calibri"/>
                <a:ea typeface="Calibri"/>
                <a:cs typeface="Calibri"/>
                <a:sym typeface="Calibri"/>
              </a:rPr>
              <a:t>are converted</a:t>
            </a: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Final set is large set of csv </a:t>
            </a:r>
            <a:r>
              <a:rPr lang="en-US" sz="2800" b="0" i="0" u="none" dirty="0" smtClean="0">
                <a:solidFill>
                  <a:schemeClr val="dk1"/>
                </a:solidFill>
                <a:latin typeface="Calibri"/>
                <a:ea typeface="Calibri"/>
                <a:cs typeface="Calibri"/>
                <a:sym typeface="Calibri"/>
              </a:rPr>
              <a:t>files</a:t>
            </a:r>
          </a:p>
          <a:p>
            <a:pPr lvl="0" indent="-228600"/>
            <a:r>
              <a:rPr lang="en-US" dirty="0" smtClean="0"/>
              <a:t>Small sample set available on</a:t>
            </a:r>
            <a:br>
              <a:rPr lang="en-US" dirty="0" smtClean="0"/>
            </a:br>
            <a:r>
              <a:rPr lang="en-US" b="1" dirty="0">
                <a:hlinkClick r:id="rId4"/>
              </a:rPr>
              <a:t> https://github.com/gjbex/Astrohack</a:t>
            </a: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Easy to read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Start small and simple</a:t>
            </a:r>
            <a:r>
              <a:rPr lang="en-US" sz="2800" b="0" i="0" u="none" dirty="0" smtClean="0">
                <a:solidFill>
                  <a:schemeClr val="dk1"/>
                </a:solidFill>
                <a:latin typeface="Calibri"/>
                <a:ea typeface="Calibri"/>
                <a:cs typeface="Calibri"/>
                <a:sym typeface="Calibri"/>
              </a:rPr>
              <a:t>!</a:t>
            </a:r>
            <a:endParaRPr lang="en-US" sz="2800" b="0" i="0" u="none" dirty="0">
              <a:solidFill>
                <a:schemeClr val="dk1"/>
              </a:solidFill>
              <a:latin typeface="Calibri"/>
              <a:ea typeface="Calibri"/>
              <a:cs typeface="Calibri"/>
              <a:sym typeface="Calibri"/>
            </a:endParaRPr>
          </a:p>
        </p:txBody>
      </p:sp>
      <p:pic>
        <p:nvPicPr>
          <p:cNvPr id="165" name="Shape 165"/>
          <p:cNvPicPr preferRelativeResize="0"/>
          <p:nvPr/>
        </p:nvPicPr>
        <p:blipFill rotWithShape="1">
          <a:blip r:embed="rId5">
            <a:alphaModFix/>
          </a:blip>
          <a:srcRect/>
          <a:stretch/>
        </p:blipFill>
        <p:spPr>
          <a:xfrm>
            <a:off x="6034087" y="147636"/>
            <a:ext cx="2681287" cy="2681287"/>
          </a:xfrm>
          <a:prstGeom prst="rect">
            <a:avLst/>
          </a:prstGeom>
          <a:noFill/>
          <a:ln>
            <a:noFill/>
          </a:ln>
        </p:spPr>
      </p:pic>
      <p:pic>
        <p:nvPicPr>
          <p:cNvPr id="166" name="Shape 166"/>
          <p:cNvPicPr preferRelativeResize="0"/>
          <p:nvPr/>
        </p:nvPicPr>
        <p:blipFill rotWithShape="1">
          <a:blip r:embed="rId6">
            <a:alphaModFix/>
          </a:blip>
          <a:srcRect/>
          <a:stretch/>
        </p:blipFill>
        <p:spPr>
          <a:xfrm>
            <a:off x="4921250" y="3468687"/>
            <a:ext cx="2474911" cy="2428875"/>
          </a:xfrm>
          <a:prstGeom prst="rect">
            <a:avLst/>
          </a:prstGeom>
          <a:noFill/>
          <a:ln>
            <a:noFill/>
          </a:ln>
        </p:spPr>
      </p:pic>
      <p:sp>
        <p:nvSpPr>
          <p:cNvPr id="167" name="Shape 167"/>
          <p:cNvSpPr/>
          <p:nvPr/>
        </p:nvSpPr>
        <p:spPr>
          <a:xfrm rot="10800000" flipH="1">
            <a:off x="9018586" y="1557336"/>
            <a:ext cx="1654174" cy="1308100"/>
          </a:xfrm>
          <a:custGeom>
            <a:avLst/>
            <a:gdLst/>
            <a:ahLst/>
            <a:cxnLst/>
            <a:rect l="0" t="0" r="0" b="0"/>
            <a:pathLst>
              <a:path w="120000" h="120000" extrusionOk="0">
                <a:moveTo>
                  <a:pt x="0" y="90000"/>
                </a:moveTo>
                <a:lnTo>
                  <a:pt x="84452" y="90000"/>
                </a:lnTo>
                <a:lnTo>
                  <a:pt x="84452" y="29999"/>
                </a:lnTo>
                <a:lnTo>
                  <a:pt x="72602" y="29999"/>
                </a:lnTo>
                <a:lnTo>
                  <a:pt x="96301" y="0"/>
                </a:lnTo>
                <a:lnTo>
                  <a:pt x="120000" y="29999"/>
                </a:lnTo>
                <a:lnTo>
                  <a:pt x="108150" y="29999"/>
                </a:lnTo>
                <a:lnTo>
                  <a:pt x="108150" y="120000"/>
                </a:lnTo>
                <a:lnTo>
                  <a:pt x="0" y="120000"/>
                </a:lnTo>
                <a:lnTo>
                  <a:pt x="0" y="90000"/>
                </a:lnTo>
                <a:close/>
              </a:path>
            </a:pathLst>
          </a:custGeom>
          <a:solidFill>
            <a:srgbClr val="0F817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Shape 168"/>
          <p:cNvSpPr txBox="1"/>
          <p:nvPr/>
        </p:nvSpPr>
        <p:spPr>
          <a:xfrm>
            <a:off x="8410575" y="2965450"/>
            <a:ext cx="342899" cy="330200"/>
          </a:xfrm>
          <a:prstGeom prst="rect">
            <a:avLst/>
          </a:prstGeom>
          <a:solidFill>
            <a:srgbClr val="0F817E">
              <a:alpha val="49803"/>
            </a:srgbClr>
          </a:solidFill>
          <a:ln w="12700" cap="flat" cmpd="sng">
            <a:solidFill>
              <a:srgbClr val="0F817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69" name="Shape 169"/>
          <p:cNvCxnSpPr/>
          <p:nvPr/>
        </p:nvCxnSpPr>
        <p:spPr>
          <a:xfrm rot="10800000" flipH="1">
            <a:off x="4921250" y="2965450"/>
            <a:ext cx="3489325" cy="503236"/>
          </a:xfrm>
          <a:prstGeom prst="straightConnector1">
            <a:avLst/>
          </a:prstGeom>
          <a:noFill/>
          <a:ln w="9525" cap="flat" cmpd="sng">
            <a:solidFill>
              <a:srgbClr val="0F817E"/>
            </a:solidFill>
            <a:prstDash val="solid"/>
            <a:miter/>
            <a:headEnd type="none" w="med" len="med"/>
            <a:tailEnd type="none" w="med" len="med"/>
          </a:ln>
        </p:spPr>
      </p:cxnSp>
      <p:cxnSp>
        <p:nvCxnSpPr>
          <p:cNvPr id="170" name="Shape 170"/>
          <p:cNvCxnSpPr/>
          <p:nvPr/>
        </p:nvCxnSpPr>
        <p:spPr>
          <a:xfrm rot="10800000" flipH="1">
            <a:off x="7396161" y="2965449"/>
            <a:ext cx="1357312" cy="498475"/>
          </a:xfrm>
          <a:prstGeom prst="straightConnector1">
            <a:avLst/>
          </a:prstGeom>
          <a:noFill/>
          <a:ln w="9525" cap="flat" cmpd="sng">
            <a:solidFill>
              <a:srgbClr val="0F817E"/>
            </a:solidFill>
            <a:prstDash val="solid"/>
            <a:miter/>
            <a:headEnd type="none" w="med" len="med"/>
            <a:tailEnd type="none" w="med" len="med"/>
          </a:ln>
        </p:spPr>
      </p:cxnSp>
      <p:cxnSp>
        <p:nvCxnSpPr>
          <p:cNvPr id="171" name="Shape 171"/>
          <p:cNvCxnSpPr/>
          <p:nvPr/>
        </p:nvCxnSpPr>
        <p:spPr>
          <a:xfrm rot="10800000" flipH="1">
            <a:off x="7373936" y="3295650"/>
            <a:ext cx="1379536" cy="2620962"/>
          </a:xfrm>
          <a:prstGeom prst="straightConnector1">
            <a:avLst/>
          </a:prstGeom>
          <a:noFill/>
          <a:ln w="9525" cap="flat" cmpd="sng">
            <a:solidFill>
              <a:srgbClr val="0F817E"/>
            </a:solidFill>
            <a:prstDash val="solid"/>
            <a:miter/>
            <a:headEnd type="none" w="med" len="med"/>
            <a:tailEnd type="none" w="med" len="med"/>
          </a:ln>
        </p:spPr>
      </p:cxnSp>
      <p:sp>
        <p:nvSpPr>
          <p:cNvPr id="172" name="Shape 172"/>
          <p:cNvSpPr txBox="1"/>
          <p:nvPr/>
        </p:nvSpPr>
        <p:spPr>
          <a:xfrm>
            <a:off x="4921250" y="3476625"/>
            <a:ext cx="2474911" cy="2439986"/>
          </a:xfrm>
          <a:prstGeom prst="rect">
            <a:avLst/>
          </a:prstGeom>
          <a:solidFill>
            <a:srgbClr val="0F817E">
              <a:alpha val="49803"/>
            </a:srgbClr>
          </a:solidFill>
          <a:ln w="12700" cap="flat" cmpd="sng">
            <a:solidFill>
              <a:srgbClr val="0F817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 name="Shape 105"/>
          <p:cNvPicPr preferRelativeResize="0"/>
          <p:nvPr/>
        </p:nvPicPr>
        <p:blipFill rotWithShape="1">
          <a:blip r:embed="rId7">
            <a:alphaModFix/>
          </a:blip>
          <a:srcRect/>
          <a:stretch/>
        </p:blipFill>
        <p:spPr>
          <a:xfrm>
            <a:off x="-7937" y="6218237"/>
            <a:ext cx="12199936" cy="655636"/>
          </a:xfrm>
          <a:prstGeom prst="rect">
            <a:avLst/>
          </a:prstGeom>
          <a:noFill/>
          <a:ln>
            <a:noFill/>
          </a:ln>
        </p:spPr>
      </p:pic>
      <p:pic>
        <p:nvPicPr>
          <p:cNvPr id="21" name="Shape 106"/>
          <p:cNvPicPr preferRelativeResize="0"/>
          <p:nvPr/>
        </p:nvPicPr>
        <p:blipFill rotWithShape="1">
          <a:blip r:embed="rId8">
            <a:alphaModFix/>
          </a:blip>
          <a:srcRect l="26484" t="13653" r="35546" b="19594"/>
          <a:stretch/>
        </p:blipFill>
        <p:spPr>
          <a:xfrm>
            <a:off x="11520486" y="6221412"/>
            <a:ext cx="581024" cy="641350"/>
          </a:xfrm>
          <a:prstGeom prst="rect">
            <a:avLst/>
          </a:prstGeom>
          <a:noFill/>
          <a:ln>
            <a:noFill/>
          </a:ln>
        </p:spPr>
      </p:pic>
      <p:sp>
        <p:nvSpPr>
          <p:cNvPr id="22"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3" name="Shape 110"/>
          <p:cNvPicPr preferRelativeResize="0"/>
          <p:nvPr/>
        </p:nvPicPr>
        <p:blipFill rotWithShape="1">
          <a:blip r:embed="rId9">
            <a:alphaModFix/>
          </a:blip>
          <a:srcRect/>
          <a:stretch/>
        </p:blipFill>
        <p:spPr>
          <a:xfrm>
            <a:off x="2110961" y="6273005"/>
            <a:ext cx="2794000" cy="546099"/>
          </a:xfrm>
          <a:prstGeom prst="rect">
            <a:avLst/>
          </a:prstGeom>
          <a:noFill/>
          <a:ln>
            <a:noFill/>
          </a:ln>
        </p:spPr>
      </p:pic>
      <p:pic>
        <p:nvPicPr>
          <p:cNvPr id="24" name="Shape 111"/>
          <p:cNvPicPr preferRelativeResize="0"/>
          <p:nvPr/>
        </p:nvPicPr>
        <p:blipFill rotWithShape="1">
          <a:blip r:embed="rId10">
            <a:alphaModFix/>
          </a:blip>
          <a:srcRect/>
          <a:stretch/>
        </p:blipFill>
        <p:spPr>
          <a:xfrm>
            <a:off x="6531630" y="6211434"/>
            <a:ext cx="1306511" cy="608011"/>
          </a:xfrm>
          <a:prstGeom prst="rect">
            <a:avLst/>
          </a:prstGeom>
          <a:noFill/>
          <a:ln>
            <a:noFill/>
          </a:ln>
        </p:spPr>
      </p:pic>
      <p:pic>
        <p:nvPicPr>
          <p:cNvPr id="25" name="Shape 112"/>
          <p:cNvPicPr preferRelativeResize="0"/>
          <p:nvPr/>
        </p:nvPicPr>
        <p:blipFill rotWithShape="1">
          <a:blip r:embed="rId11">
            <a:alphaModFix/>
          </a:blip>
          <a:srcRect/>
          <a:stretch/>
        </p:blipFill>
        <p:spPr>
          <a:xfrm>
            <a:off x="8804989" y="6059486"/>
            <a:ext cx="1233487" cy="985836"/>
          </a:xfrm>
          <a:prstGeom prst="rect">
            <a:avLst/>
          </a:prstGeom>
          <a:noFill/>
          <a:ln>
            <a:noFill/>
          </a:ln>
        </p:spPr>
      </p:pic>
      <p:sp>
        <p:nvSpPr>
          <p:cNvPr id="26"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7" name="Picture 26"/>
          <p:cNvPicPr>
            <a:picLocks noChangeAspect="1"/>
          </p:cNvPicPr>
          <p:nvPr/>
        </p:nvPicPr>
        <p:blipFill>
          <a:blip r:embed="rId12">
            <a:extLst>
              <a:ext uri="{BEBA8EAE-BF5A-486C-A8C5-ECC9F3942E4B}">
                <a14:imgProps xmlns:a14="http://schemas.microsoft.com/office/drawing/2010/main">
                  <a14:imgLayer r:embed="rId13">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Example </a:t>
            </a:r>
            <a:endParaRPr lang="en-US" sz="4400" b="1" i="0" u="none" strike="noStrike" cap="none" dirty="0">
              <a:solidFill>
                <a:srgbClr val="0F817E"/>
              </a:solidFill>
              <a:latin typeface="Calibri"/>
              <a:ea typeface="Calibri"/>
              <a:cs typeface="Calibri"/>
              <a:sym typeface="Calibri"/>
            </a:endParaRPr>
          </a:p>
        </p:txBody>
      </p:sp>
      <p:pic>
        <p:nvPicPr>
          <p:cNvPr id="165" name="Shape 165"/>
          <p:cNvPicPr preferRelativeResize="0"/>
          <p:nvPr/>
        </p:nvPicPr>
        <p:blipFill rotWithShape="1">
          <a:blip r:embed="rId3">
            <a:alphaModFix/>
          </a:blip>
          <a:srcRect/>
          <a:stretch/>
        </p:blipFill>
        <p:spPr>
          <a:xfrm>
            <a:off x="7991473" y="1196660"/>
            <a:ext cx="2681287" cy="2681287"/>
          </a:xfrm>
          <a:prstGeom prst="rect">
            <a:avLst/>
          </a:prstGeom>
          <a:noFill/>
          <a:ln>
            <a:noFill/>
          </a:ln>
        </p:spPr>
      </p:pic>
      <p:sp>
        <p:nvSpPr>
          <p:cNvPr id="21" name="Shape 149"/>
          <p:cNvSpPr txBox="1">
            <a:spLocks noGrp="1"/>
          </p:cNvSpPr>
          <p:nvPr>
            <p:ph type="body" idx="1"/>
          </p:nvPr>
        </p:nvSpPr>
        <p:spPr>
          <a:xfrm>
            <a:off x="476249" y="1262062"/>
            <a:ext cx="6961613" cy="43513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smtClean="0"/>
              <a:t>Schematic overview of one very  very basic to start solving the problem</a:t>
            </a:r>
          </a:p>
          <a:p>
            <a:pPr marL="228600" marR="0" lvl="0" indent="-228600" algn="l" rtl="0">
              <a:lnSpc>
                <a:spcPct val="90000"/>
              </a:lnSpc>
              <a:spcBef>
                <a:spcPts val="0"/>
              </a:spcBef>
              <a:spcAft>
                <a:spcPts val="0"/>
              </a:spcAft>
              <a:buClr>
                <a:schemeClr val="dk1"/>
              </a:buClr>
              <a:buSzPct val="100000"/>
              <a:buFont typeface="Arial"/>
              <a:buChar char="•"/>
            </a:pPr>
            <a:r>
              <a:rPr lang="en-US" sz="2800" b="0" i="0" u="none" dirty="0" smtClean="0">
                <a:solidFill>
                  <a:schemeClr val="dk1"/>
                </a:solidFill>
                <a:latin typeface="Calibri"/>
                <a:ea typeface="Calibri"/>
                <a:cs typeface="Calibri"/>
                <a:sym typeface="Calibri"/>
              </a:rPr>
              <a:t>Given an image and some characteristics</a:t>
            </a:r>
          </a:p>
          <a:p>
            <a:pPr marL="228600" marR="0" lvl="0" indent="-228600" algn="l" rtl="0">
              <a:lnSpc>
                <a:spcPct val="90000"/>
              </a:lnSpc>
              <a:spcBef>
                <a:spcPts val="0"/>
              </a:spcBef>
              <a:spcAft>
                <a:spcPts val="0"/>
              </a:spcAft>
              <a:buClr>
                <a:schemeClr val="dk1"/>
              </a:buClr>
              <a:buSzPct val="100000"/>
              <a:buFont typeface="Arial"/>
              <a:buChar char="•"/>
            </a:pPr>
            <a:r>
              <a:rPr lang="en-US" dirty="0" smtClean="0"/>
              <a:t>Step1: extract features from the image to expand characteristics table</a:t>
            </a:r>
          </a:p>
          <a:p>
            <a:pPr marL="228600" marR="0" lvl="0" indent="-228600" algn="l" rtl="0">
              <a:lnSpc>
                <a:spcPct val="90000"/>
              </a:lnSpc>
              <a:spcBef>
                <a:spcPts val="0"/>
              </a:spcBef>
              <a:spcAft>
                <a:spcPts val="0"/>
              </a:spcAft>
              <a:buClr>
                <a:schemeClr val="dk1"/>
              </a:buClr>
              <a:buSzPct val="100000"/>
              <a:buFont typeface="Arial"/>
              <a:buChar char="•"/>
            </a:pPr>
            <a:r>
              <a:rPr lang="en-US" sz="2800" b="0" i="0" u="none" dirty="0" smtClean="0">
                <a:solidFill>
                  <a:schemeClr val="dk1"/>
                </a:solidFill>
                <a:latin typeface="Calibri"/>
                <a:ea typeface="Calibri"/>
                <a:cs typeface="Calibri"/>
                <a:sym typeface="Calibri"/>
              </a:rPr>
              <a:t>Step2: solve regression problem</a:t>
            </a: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2800" b="0" i="0" u="none"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485634083"/>
              </p:ext>
            </p:extLst>
          </p:nvPr>
        </p:nvGraphicFramePr>
        <p:xfrm>
          <a:off x="483088" y="4191001"/>
          <a:ext cx="7508385" cy="1529080"/>
        </p:xfrm>
        <a:graphic>
          <a:graphicData uri="http://schemas.openxmlformats.org/drawingml/2006/table">
            <a:tbl>
              <a:tblPr firstRow="1" bandRow="1">
                <a:tableStyleId>{5C22544A-7EE6-4342-B048-85BDC9FD1C3A}</a:tableStyleId>
              </a:tblPr>
              <a:tblGrid>
                <a:gridCol w="1501677"/>
                <a:gridCol w="1501677"/>
                <a:gridCol w="1501677"/>
                <a:gridCol w="1501677"/>
                <a:gridCol w="1501677"/>
              </a:tblGrid>
              <a:tr h="370840">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endParaRPr lang="en-US" dirty="0"/>
                    </a:p>
                  </a:txBody>
                  <a:tcPr>
                    <a:solidFill>
                      <a:srgbClr val="10817E"/>
                    </a:solidFill>
                  </a:tcPr>
                </a:tc>
              </a:tr>
              <a:tr h="370840">
                <a:tc>
                  <a:txBody>
                    <a:bodyPr/>
                    <a:lstStyle/>
                    <a:p>
                      <a:r>
                        <a:rPr lang="en-US" dirty="0" smtClean="0"/>
                        <a:t>This is</a:t>
                      </a:r>
                      <a:r>
                        <a:rPr lang="en-US" baseline="0" dirty="0" smtClean="0"/>
                        <a:t> the ID of the galaxy</a:t>
                      </a:r>
                      <a:endParaRPr lang="en-US" dirty="0"/>
                    </a:p>
                  </a:txBody>
                  <a:tcPr>
                    <a:solidFill>
                      <a:srgbClr val="93C3C1"/>
                    </a:solidFill>
                  </a:tcPr>
                </a:tc>
                <a:tc>
                  <a:txBody>
                    <a:bodyPr/>
                    <a:lstStyle/>
                    <a:p>
                      <a:r>
                        <a:rPr lang="en-US" dirty="0" smtClean="0"/>
                        <a:t>The distance (translated from redshift) given</a:t>
                      </a:r>
                      <a:r>
                        <a:rPr lang="en-US" baseline="0" dirty="0" smtClean="0"/>
                        <a:t> in </a:t>
                      </a:r>
                      <a:r>
                        <a:rPr lang="en-US" baseline="0" dirty="0" err="1" smtClean="0"/>
                        <a:t>megaparsec</a:t>
                      </a:r>
                      <a:r>
                        <a:rPr lang="en-US" baseline="0" dirty="0" smtClean="0"/>
                        <a:t> </a:t>
                      </a:r>
                      <a:endParaRPr lang="en-US" dirty="0"/>
                    </a:p>
                  </a:txBody>
                  <a:tcPr>
                    <a:solidFill>
                      <a:srgbClr val="93C3C1"/>
                    </a:solidFill>
                  </a:tcPr>
                </a:tc>
                <a:tc>
                  <a:txBody>
                    <a:bodyPr/>
                    <a:lstStyle/>
                    <a:p>
                      <a:r>
                        <a:rPr lang="en-US" dirty="0" smtClean="0"/>
                        <a:t>The estimated stellar mass</a:t>
                      </a:r>
                      <a:r>
                        <a:rPr lang="en-US" baseline="0" dirty="0"/>
                        <a:t> </a:t>
                      </a:r>
                      <a:r>
                        <a:rPr lang="en-US" baseline="0" dirty="0" smtClean="0"/>
                        <a:t>given in logarithm of solar mass</a:t>
                      </a:r>
                      <a:endParaRPr lang="en-US" dirty="0" smtClean="0"/>
                    </a:p>
                  </a:txBody>
                  <a:tcPr>
                    <a:solidFill>
                      <a:srgbClr val="93C3C1"/>
                    </a:solidFill>
                  </a:tcPr>
                </a:tc>
                <a:tc>
                  <a:txBody>
                    <a:bodyPr/>
                    <a:lstStyle/>
                    <a:p>
                      <a:r>
                        <a:rPr lang="en-US" dirty="0" smtClean="0"/>
                        <a:t>The error on</a:t>
                      </a:r>
                      <a:r>
                        <a:rPr lang="en-US" baseline="0" dirty="0" smtClean="0"/>
                        <a:t> estimated stellar mass</a:t>
                      </a:r>
                      <a:endParaRPr lang="en-US" dirty="0"/>
                    </a:p>
                  </a:txBody>
                  <a:tcPr>
                    <a:solidFill>
                      <a:srgbClr val="93C3C1"/>
                    </a:solidFill>
                  </a:tcPr>
                </a:tc>
                <a:tc>
                  <a:txBody>
                    <a:bodyPr/>
                    <a:lstStyle/>
                    <a:p>
                      <a:endParaRPr lang="en-US" dirty="0"/>
                    </a:p>
                  </a:txBody>
                  <a:tcPr>
                    <a:solidFill>
                      <a:srgbClr val="93C3C1"/>
                    </a:solidFill>
                  </a:tcPr>
                </a:tc>
              </a:tr>
            </a:tbl>
          </a:graphicData>
        </a:graphic>
      </p:graphicFrame>
      <p:sp>
        <p:nvSpPr>
          <p:cNvPr id="26" name="Shape 167"/>
          <p:cNvSpPr/>
          <p:nvPr/>
        </p:nvSpPr>
        <p:spPr>
          <a:xfrm rot="16200000" flipH="1">
            <a:off x="8043549" y="4143061"/>
            <a:ext cx="1654174" cy="1308100"/>
          </a:xfrm>
          <a:custGeom>
            <a:avLst/>
            <a:gdLst/>
            <a:ahLst/>
            <a:cxnLst/>
            <a:rect l="0" t="0" r="0" b="0"/>
            <a:pathLst>
              <a:path w="120000" h="120000" extrusionOk="0">
                <a:moveTo>
                  <a:pt x="0" y="90000"/>
                </a:moveTo>
                <a:lnTo>
                  <a:pt x="84452" y="90000"/>
                </a:lnTo>
                <a:lnTo>
                  <a:pt x="84452" y="29999"/>
                </a:lnTo>
                <a:lnTo>
                  <a:pt x="72602" y="29999"/>
                </a:lnTo>
                <a:lnTo>
                  <a:pt x="96301" y="0"/>
                </a:lnTo>
                <a:lnTo>
                  <a:pt x="120000" y="29999"/>
                </a:lnTo>
                <a:lnTo>
                  <a:pt x="108150" y="29999"/>
                </a:lnTo>
                <a:lnTo>
                  <a:pt x="108150" y="120000"/>
                </a:lnTo>
                <a:lnTo>
                  <a:pt x="0" y="120000"/>
                </a:lnTo>
                <a:lnTo>
                  <a:pt x="0" y="90000"/>
                </a:lnTo>
                <a:close/>
              </a:path>
            </a:pathLst>
          </a:custGeom>
          <a:solidFill>
            <a:srgbClr val="0F817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 name="Shape 105"/>
          <p:cNvPicPr preferRelativeResize="0"/>
          <p:nvPr/>
        </p:nvPicPr>
        <p:blipFill rotWithShape="1">
          <a:blip r:embed="rId4">
            <a:alphaModFix/>
          </a:blip>
          <a:srcRect/>
          <a:stretch/>
        </p:blipFill>
        <p:spPr>
          <a:xfrm>
            <a:off x="-7937" y="6218237"/>
            <a:ext cx="12199936" cy="655636"/>
          </a:xfrm>
          <a:prstGeom prst="rect">
            <a:avLst/>
          </a:prstGeom>
          <a:noFill/>
          <a:ln>
            <a:noFill/>
          </a:ln>
        </p:spPr>
      </p:pic>
      <p:pic>
        <p:nvPicPr>
          <p:cNvPr id="15" name="Shape 106"/>
          <p:cNvPicPr preferRelativeResize="0"/>
          <p:nvPr/>
        </p:nvPicPr>
        <p:blipFill rotWithShape="1">
          <a:blip r:embed="rId5">
            <a:alphaModFix/>
          </a:blip>
          <a:srcRect l="26484" t="13653" r="35546" b="19594"/>
          <a:stretch/>
        </p:blipFill>
        <p:spPr>
          <a:xfrm>
            <a:off x="11520486" y="6221412"/>
            <a:ext cx="581024" cy="641350"/>
          </a:xfrm>
          <a:prstGeom prst="rect">
            <a:avLst/>
          </a:prstGeom>
          <a:noFill/>
          <a:ln>
            <a:noFill/>
          </a:ln>
        </p:spPr>
      </p:pic>
      <p:sp>
        <p:nvSpPr>
          <p:cNvPr id="16"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 name="Shape 110"/>
          <p:cNvPicPr preferRelativeResize="0"/>
          <p:nvPr/>
        </p:nvPicPr>
        <p:blipFill rotWithShape="1">
          <a:blip r:embed="rId6">
            <a:alphaModFix/>
          </a:blip>
          <a:srcRect/>
          <a:stretch/>
        </p:blipFill>
        <p:spPr>
          <a:xfrm>
            <a:off x="2110961" y="6273005"/>
            <a:ext cx="2794000" cy="546099"/>
          </a:xfrm>
          <a:prstGeom prst="rect">
            <a:avLst/>
          </a:prstGeom>
          <a:noFill/>
          <a:ln>
            <a:noFill/>
          </a:ln>
        </p:spPr>
      </p:pic>
      <p:pic>
        <p:nvPicPr>
          <p:cNvPr id="18" name="Shape 111"/>
          <p:cNvPicPr preferRelativeResize="0"/>
          <p:nvPr/>
        </p:nvPicPr>
        <p:blipFill rotWithShape="1">
          <a:blip r:embed="rId7">
            <a:alphaModFix/>
          </a:blip>
          <a:srcRect/>
          <a:stretch/>
        </p:blipFill>
        <p:spPr>
          <a:xfrm>
            <a:off x="6531630" y="6211434"/>
            <a:ext cx="1306511" cy="608011"/>
          </a:xfrm>
          <a:prstGeom prst="rect">
            <a:avLst/>
          </a:prstGeom>
          <a:noFill/>
          <a:ln>
            <a:noFill/>
          </a:ln>
        </p:spPr>
      </p:pic>
      <p:pic>
        <p:nvPicPr>
          <p:cNvPr id="19" name="Shape 112"/>
          <p:cNvPicPr preferRelativeResize="0"/>
          <p:nvPr/>
        </p:nvPicPr>
        <p:blipFill rotWithShape="1">
          <a:blip r:embed="rId8">
            <a:alphaModFix/>
          </a:blip>
          <a:srcRect/>
          <a:stretch/>
        </p:blipFill>
        <p:spPr>
          <a:xfrm>
            <a:off x="8804989" y="6059486"/>
            <a:ext cx="1233487" cy="985836"/>
          </a:xfrm>
          <a:prstGeom prst="rect">
            <a:avLst/>
          </a:prstGeom>
          <a:noFill/>
          <a:ln>
            <a:noFill/>
          </a:ln>
        </p:spPr>
      </p:pic>
      <p:sp>
        <p:nvSpPr>
          <p:cNvPr id="20"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2" name="Picture 21"/>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24414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27" name="Shape 165"/>
          <p:cNvPicPr preferRelativeResize="0"/>
          <p:nvPr/>
        </p:nvPicPr>
        <p:blipFill rotWithShape="1">
          <a:blip r:embed="rId3">
            <a:alphaModFix/>
          </a:blip>
          <a:srcRect/>
          <a:stretch/>
        </p:blipFill>
        <p:spPr>
          <a:xfrm>
            <a:off x="7991473" y="1196660"/>
            <a:ext cx="2681287" cy="2681287"/>
          </a:xfrm>
          <a:prstGeom prst="rect">
            <a:avLst/>
          </a:prstGeom>
          <a:noFill/>
          <a:ln>
            <a:noFill/>
          </a:ln>
        </p:spPr>
      </p:pic>
      <p:sp>
        <p:nvSpPr>
          <p:cNvPr id="28" name="Shape 167"/>
          <p:cNvSpPr/>
          <p:nvPr/>
        </p:nvSpPr>
        <p:spPr>
          <a:xfrm rot="16200000" flipH="1">
            <a:off x="8751718" y="4119086"/>
            <a:ext cx="1654174" cy="1308100"/>
          </a:xfrm>
          <a:custGeom>
            <a:avLst/>
            <a:gdLst/>
            <a:ahLst/>
            <a:cxnLst/>
            <a:rect l="0" t="0" r="0" b="0"/>
            <a:pathLst>
              <a:path w="120000" h="120000" extrusionOk="0">
                <a:moveTo>
                  <a:pt x="0" y="90000"/>
                </a:moveTo>
                <a:lnTo>
                  <a:pt x="84452" y="90000"/>
                </a:lnTo>
                <a:lnTo>
                  <a:pt x="84452" y="29999"/>
                </a:lnTo>
                <a:lnTo>
                  <a:pt x="72602" y="29999"/>
                </a:lnTo>
                <a:lnTo>
                  <a:pt x="96301" y="0"/>
                </a:lnTo>
                <a:lnTo>
                  <a:pt x="120000" y="29999"/>
                </a:lnTo>
                <a:lnTo>
                  <a:pt x="108150" y="29999"/>
                </a:lnTo>
                <a:lnTo>
                  <a:pt x="108150" y="120000"/>
                </a:lnTo>
                <a:lnTo>
                  <a:pt x="0" y="120000"/>
                </a:lnTo>
                <a:lnTo>
                  <a:pt x="0" y="90000"/>
                </a:lnTo>
                <a:close/>
              </a:path>
            </a:pathLst>
          </a:custGeom>
          <a:solidFill>
            <a:srgbClr val="0F817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Example </a:t>
            </a:r>
            <a:endParaRPr lang="en-US" sz="4400" b="1" i="0" u="none" strike="noStrike" cap="none" dirty="0">
              <a:solidFill>
                <a:srgbClr val="0F817E"/>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1" name="Shape 149"/>
              <p:cNvSpPr txBox="1">
                <a:spLocks noGrp="1"/>
              </p:cNvSpPr>
              <p:nvPr>
                <p:ph type="body" idx="1"/>
              </p:nvPr>
            </p:nvSpPr>
            <p:spPr>
              <a:xfrm>
                <a:off x="476249" y="1262062"/>
                <a:ext cx="7169147" cy="43513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smtClean="0"/>
                  <a:t>For example by fitting an 2D Gaussian </a:t>
                </a:r>
                <a:br>
                  <a:rPr lang="en-US" dirty="0" smtClean="0"/>
                </a:br>
                <a:r>
                  <a:rPr lang="en-US" dirty="0" smtClean="0"/>
                  <a:t>(this not a good distribution btw but just for tutorial purposes)</a:t>
                </a:r>
              </a:p>
              <a:p>
                <a:pPr marL="228600" marR="0" lvl="0" indent="-228600" algn="l" rtl="0">
                  <a:lnSpc>
                    <a:spcPct val="90000"/>
                  </a:lnSpc>
                  <a:spcBef>
                    <a:spcPts val="0"/>
                  </a:spcBef>
                  <a:spcAft>
                    <a:spcPts val="0"/>
                  </a:spcAft>
                  <a:buClr>
                    <a:schemeClr val="dk1"/>
                  </a:buClr>
                  <a:buSzPct val="100000"/>
                  <a:buFont typeface="Arial"/>
                  <a:buChar char="•"/>
                </a:pPr>
                <a:r>
                  <a:rPr lang="en-US" sz="2800" b="0" u="none" dirty="0" smtClean="0">
                    <a:solidFill>
                      <a:schemeClr val="dk1"/>
                    </a:solidFill>
                    <a:ea typeface="Cambria Math" charset="0"/>
                    <a:cs typeface="Cambria Math" charset="0"/>
                    <a:sym typeface="Calibri"/>
                  </a:rPr>
                  <a:t>Suppose: </a:t>
                </a:r>
                <a14:m>
                  <m:oMath xmlns:m="http://schemas.openxmlformats.org/officeDocument/2006/math">
                    <m:sSub>
                      <m:sSubPr>
                        <m:ctrlPr>
                          <a:rPr lang="en-US" sz="2800" b="0" i="1" u="none" smtClean="0">
                            <a:solidFill>
                              <a:schemeClr val="dk1"/>
                            </a:solidFill>
                            <a:latin typeface="Cambria Math" charset="0"/>
                            <a:ea typeface="Cambria Math" charset="0"/>
                            <a:cs typeface="Cambria Math" charset="0"/>
                            <a:sym typeface="Calibri"/>
                          </a:rPr>
                        </m:ctrlPr>
                      </m:sSubPr>
                      <m:e>
                        <m:r>
                          <a:rPr lang="en-US" sz="2800" b="0" i="1" u="none" smtClean="0">
                            <a:solidFill>
                              <a:schemeClr val="dk1"/>
                            </a:solidFill>
                            <a:latin typeface="Cambria Math" charset="0"/>
                            <a:ea typeface="Cambria Math" charset="0"/>
                            <a:cs typeface="Cambria Math" charset="0"/>
                            <a:sym typeface="Calibri"/>
                          </a:rPr>
                          <m:t>𝜎</m:t>
                        </m:r>
                      </m:e>
                      <m:sub>
                        <m:r>
                          <a:rPr lang="en-US" sz="2800" b="0" i="1" u="none" smtClean="0">
                            <a:solidFill>
                              <a:schemeClr val="dk1"/>
                            </a:solidFill>
                            <a:latin typeface="Cambria Math" charset="0"/>
                            <a:ea typeface="Cambria Math" charset="0"/>
                            <a:cs typeface="Cambria Math" charset="0"/>
                            <a:sym typeface="Calibri"/>
                          </a:rPr>
                          <m:t>𝑥</m:t>
                        </m:r>
                      </m:sub>
                    </m:sSub>
                    <m:r>
                      <a:rPr lang="en-US" sz="2800" b="0" i="1" u="none" smtClean="0">
                        <a:solidFill>
                          <a:schemeClr val="dk1"/>
                        </a:solidFill>
                        <a:latin typeface="Cambria Math" charset="0"/>
                        <a:ea typeface="Cambria Math" charset="0"/>
                        <a:cs typeface="Cambria Math" charset="0"/>
                        <a:sym typeface="Calibri"/>
                      </a:rPr>
                      <m:t>=50 </m:t>
                    </m:r>
                    <m:r>
                      <a:rPr lang="en-US" sz="2800" b="0" i="1" u="none" smtClean="0">
                        <a:solidFill>
                          <a:schemeClr val="dk1"/>
                        </a:solidFill>
                        <a:latin typeface="Cambria Math" charset="0"/>
                        <a:ea typeface="Cambria Math" charset="0"/>
                        <a:cs typeface="Cambria Math" charset="0"/>
                        <a:sym typeface="Calibri"/>
                      </a:rPr>
                      <m:t>𝑝𝑖𝑥</m:t>
                    </m:r>
                    <m:r>
                      <a:rPr lang="en-US" sz="2800" b="0" i="1" u="none" smtClean="0">
                        <a:solidFill>
                          <a:schemeClr val="dk1"/>
                        </a:solidFill>
                        <a:latin typeface="Cambria Math" charset="0"/>
                        <a:ea typeface="Cambria Math" charset="0"/>
                        <a:cs typeface="Cambria Math" charset="0"/>
                        <a:sym typeface="Calibri"/>
                      </a:rPr>
                      <m:t> </m:t>
                    </m:r>
                    <m:r>
                      <a:rPr lang="en-US" sz="2800" b="0" i="1" u="none" smtClean="0">
                        <a:solidFill>
                          <a:schemeClr val="dk1"/>
                        </a:solidFill>
                        <a:latin typeface="Cambria Math" charset="0"/>
                        <a:ea typeface="Cambria Math" charset="0"/>
                        <a:cs typeface="Cambria Math" charset="0"/>
                        <a:sym typeface="Calibri"/>
                      </a:rPr>
                      <m:t>𝑎𝑛𝑑</m:t>
                    </m:r>
                    <m:sSub>
                      <m:sSubPr>
                        <m:ctrlPr>
                          <a:rPr lang="en-US" i="1">
                            <a:latin typeface="Cambria Math" charset="0"/>
                            <a:ea typeface="Cambria Math" charset="0"/>
                            <a:cs typeface="Cambria Math" charset="0"/>
                          </a:rPr>
                        </m:ctrlPr>
                      </m:sSubPr>
                      <m:e>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𝑦</m:t>
                        </m:r>
                      </m:sub>
                    </m:sSub>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30 </m:t>
                    </m:r>
                    <m:r>
                      <a:rPr lang="en-US" b="0" i="1" smtClean="0">
                        <a:latin typeface="Cambria Math" charset="0"/>
                        <a:ea typeface="Cambria Math" charset="0"/>
                        <a:cs typeface="Cambria Math" charset="0"/>
                      </a:rPr>
                      <m:t>𝑝𝑖𝑥</m:t>
                    </m:r>
                  </m:oMath>
                </a14:m>
                <a:endParaRPr lang="en-US" sz="2800" b="0" i="0" u="none" dirty="0" smtClean="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ct val="100000"/>
                  <a:buFont typeface="Arial"/>
                  <a:buChar char="•"/>
                </a:pPr>
                <a:r>
                  <a:rPr lang="en-US" dirty="0" smtClean="0"/>
                  <a:t>Sum the values within to get the flux</a:t>
                </a:r>
                <a:br>
                  <a:rPr lang="en-US" dirty="0" smtClean="0"/>
                </a:br>
                <a:r>
                  <a:rPr lang="en-US" dirty="0" smtClean="0"/>
                  <a:t>(</a:t>
                </a:r>
                <a:r>
                  <a:rPr lang="en-US" dirty="0" err="1" smtClean="0"/>
                  <a:t>f.e</a:t>
                </a:r>
                <a:r>
                  <a:rPr lang="en-US" dirty="0" smtClean="0"/>
                  <a:t>. up to 3 </a:t>
                </a:r>
                <a:r>
                  <a:rPr lang="en-US" dirty="0" err="1" smtClean="0"/>
                  <a:t>std</a:t>
                </a:r>
                <a:r>
                  <a:rPr lang="en-US" dirty="0" smtClean="0"/>
                  <a:t>)</a:t>
                </a:r>
                <a:r>
                  <a:rPr lang="en-US" sz="2800" b="0" i="0" u="none" dirty="0" smtClean="0">
                    <a:solidFill>
                      <a:schemeClr val="dk1"/>
                    </a:solidFill>
                    <a:latin typeface="Calibri"/>
                    <a:ea typeface="Calibri"/>
                    <a:cs typeface="Calibri"/>
                    <a:sym typeface="Calibri"/>
                  </a:rPr>
                  <a:t/>
                </a:r>
                <a:br>
                  <a:rPr lang="en-US" sz="2800" b="0" i="0" u="none" dirty="0" smtClean="0">
                    <a:solidFill>
                      <a:schemeClr val="dk1"/>
                    </a:solidFill>
                    <a:latin typeface="Calibri"/>
                    <a:ea typeface="Calibri"/>
                    <a:cs typeface="Calibri"/>
                    <a:sym typeface="Calibri"/>
                  </a:rPr>
                </a:br>
                <a:endParaRPr lang="en-US" sz="2800" b="0" i="0" u="none" dirty="0" smtClean="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ct val="100000"/>
                  <a:buFont typeface="Arial"/>
                  <a:buChar char="•"/>
                </a:pP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2800" b="0" i="0" u="none" dirty="0">
                  <a:solidFill>
                    <a:schemeClr val="dk1"/>
                  </a:solidFill>
                  <a:latin typeface="Calibri"/>
                  <a:ea typeface="Calibri"/>
                  <a:cs typeface="Calibri"/>
                  <a:sym typeface="Calibri"/>
                </a:endParaRPr>
              </a:p>
            </p:txBody>
          </p:sp>
        </mc:Choice>
        <mc:Fallback xmlns="">
          <p:sp>
            <p:nvSpPr>
              <p:cNvPr id="21" name="Shape 149"/>
              <p:cNvSpPr txBox="1">
                <a:spLocks noGrp="1" noRot="1" noChangeAspect="1" noMove="1" noResize="1" noEditPoints="1" noAdjustHandles="1" noChangeArrowheads="1" noChangeShapeType="1" noTextEdit="1"/>
              </p:cNvSpPr>
              <p:nvPr>
                <p:ph type="body" idx="1"/>
              </p:nvPr>
            </p:nvSpPr>
            <p:spPr>
              <a:xfrm>
                <a:off x="476249" y="1262062"/>
                <a:ext cx="7169147" cy="4351336"/>
              </a:xfrm>
              <a:prstGeom prst="rect">
                <a:avLst/>
              </a:prstGeom>
              <a:blipFill rotWithShape="0">
                <a:blip r:embed="rId9"/>
                <a:stretch>
                  <a:fillRect l="-1531" t="-2241"/>
                </a:stretch>
              </a:blipFill>
              <a:ln>
                <a:noFill/>
              </a:ln>
            </p:spPr>
            <p:txBody>
              <a:bodyPr/>
              <a:lstStyle/>
              <a:p>
                <a:r>
                  <a:rPr lang="en-US">
                    <a:noFill/>
                  </a:rPr>
                  <a:t> </a:t>
                </a:r>
              </a:p>
            </p:txBody>
          </p:sp>
        </mc:Fallback>
      </mc:AlternateContent>
      <p:sp>
        <p:nvSpPr>
          <p:cNvPr id="8" name="Oval 7"/>
          <p:cNvSpPr/>
          <p:nvPr/>
        </p:nvSpPr>
        <p:spPr>
          <a:xfrm>
            <a:off x="8670813" y="1919601"/>
            <a:ext cx="1335485" cy="1277307"/>
          </a:xfrm>
          <a:prstGeom prst="ellipse">
            <a:avLst/>
          </a:prstGeom>
          <a:solidFill>
            <a:srgbClr val="93C3C1">
              <a:alpha val="13000"/>
            </a:srgbClr>
          </a:solidFill>
          <a:ln>
            <a:noFill/>
          </a:ln>
          <a:effectLst>
            <a:glow rad="127000">
              <a:srgbClr val="93C3C1">
                <a:alpha val="5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hape 169"/>
          <p:cNvCxnSpPr/>
          <p:nvPr/>
        </p:nvCxnSpPr>
        <p:spPr>
          <a:xfrm flipV="1">
            <a:off x="8004352" y="107240"/>
            <a:ext cx="0" cy="958468"/>
          </a:xfrm>
          <a:prstGeom prst="straightConnector1">
            <a:avLst/>
          </a:prstGeom>
          <a:noFill/>
          <a:ln w="9525" cap="flat" cmpd="sng">
            <a:solidFill>
              <a:srgbClr val="0F817E"/>
            </a:solidFill>
            <a:prstDash val="solid"/>
            <a:miter/>
            <a:headEnd type="none" w="med" len="med"/>
            <a:tailEnd type="none" w="med" len="med"/>
          </a:ln>
        </p:spPr>
      </p:cxnSp>
      <p:cxnSp>
        <p:nvCxnSpPr>
          <p:cNvPr id="24" name="Shape 169"/>
          <p:cNvCxnSpPr/>
          <p:nvPr/>
        </p:nvCxnSpPr>
        <p:spPr>
          <a:xfrm flipH="1">
            <a:off x="8004352" y="1064896"/>
            <a:ext cx="2668408" cy="813"/>
          </a:xfrm>
          <a:prstGeom prst="straightConnector1">
            <a:avLst/>
          </a:prstGeom>
          <a:noFill/>
          <a:ln w="9525" cap="flat" cmpd="sng">
            <a:solidFill>
              <a:srgbClr val="0F817E"/>
            </a:solidFill>
            <a:prstDash val="solid"/>
            <a:miter/>
            <a:headEnd type="none" w="med" len="med"/>
            <a:tailEnd type="none" w="med" len="med"/>
          </a:ln>
        </p:spPr>
      </p:cxnSp>
      <p:sp>
        <p:nvSpPr>
          <p:cNvPr id="25" name="Freeform 24"/>
          <p:cNvSpPr/>
          <p:nvPr/>
        </p:nvSpPr>
        <p:spPr>
          <a:xfrm>
            <a:off x="8194692" y="102699"/>
            <a:ext cx="2274848" cy="892115"/>
          </a:xfrm>
          <a:custGeom>
            <a:avLst/>
            <a:gdLst>
              <a:gd name="connsiteX0" fmla="*/ 0 w 2475584"/>
              <a:gd name="connsiteY0" fmla="*/ 814039 h 859689"/>
              <a:gd name="connsiteX1" fmla="*/ 747132 w 2475584"/>
              <a:gd name="connsiteY1" fmla="*/ 769434 h 859689"/>
              <a:gd name="connsiteX2" fmla="*/ 1260088 w 2475584"/>
              <a:gd name="connsiteY2" fmla="*/ 0 h 859689"/>
              <a:gd name="connsiteX3" fmla="*/ 1706137 w 2475584"/>
              <a:gd name="connsiteY3" fmla="*/ 769434 h 859689"/>
              <a:gd name="connsiteX4" fmla="*/ 2475571 w 2475584"/>
              <a:gd name="connsiteY4" fmla="*/ 814039 h 859689"/>
              <a:gd name="connsiteX5" fmla="*/ 1728439 w 2475584"/>
              <a:gd name="connsiteY5" fmla="*/ 535258 h 859689"/>
              <a:gd name="connsiteX0" fmla="*/ 0 w 3066586"/>
              <a:gd name="connsiteY0" fmla="*/ 814039 h 936702"/>
              <a:gd name="connsiteX1" fmla="*/ 747132 w 3066586"/>
              <a:gd name="connsiteY1" fmla="*/ 769434 h 936702"/>
              <a:gd name="connsiteX2" fmla="*/ 1260088 w 3066586"/>
              <a:gd name="connsiteY2" fmla="*/ 0 h 936702"/>
              <a:gd name="connsiteX3" fmla="*/ 1706137 w 3066586"/>
              <a:gd name="connsiteY3" fmla="*/ 769434 h 936702"/>
              <a:gd name="connsiteX4" fmla="*/ 2475571 w 3066586"/>
              <a:gd name="connsiteY4" fmla="*/ 814039 h 936702"/>
              <a:gd name="connsiteX5" fmla="*/ 3066586 w 3066586"/>
              <a:gd name="connsiteY5" fmla="*/ 936702 h 936702"/>
              <a:gd name="connsiteX0" fmla="*/ 0 w 2475571"/>
              <a:gd name="connsiteY0" fmla="*/ 814039 h 859689"/>
              <a:gd name="connsiteX1" fmla="*/ 747132 w 2475571"/>
              <a:gd name="connsiteY1" fmla="*/ 769434 h 859689"/>
              <a:gd name="connsiteX2" fmla="*/ 1260088 w 2475571"/>
              <a:gd name="connsiteY2" fmla="*/ 0 h 859689"/>
              <a:gd name="connsiteX3" fmla="*/ 1706137 w 2475571"/>
              <a:gd name="connsiteY3" fmla="*/ 769434 h 859689"/>
              <a:gd name="connsiteX4" fmla="*/ 2475571 w 2475571"/>
              <a:gd name="connsiteY4" fmla="*/ 814039 h 859689"/>
              <a:gd name="connsiteX0" fmla="*/ 0 w 2319454"/>
              <a:gd name="connsiteY0" fmla="*/ 858644 h 888184"/>
              <a:gd name="connsiteX1" fmla="*/ 591015 w 2319454"/>
              <a:gd name="connsiteY1" fmla="*/ 769434 h 888184"/>
              <a:gd name="connsiteX2" fmla="*/ 1103971 w 2319454"/>
              <a:gd name="connsiteY2" fmla="*/ 0 h 888184"/>
              <a:gd name="connsiteX3" fmla="*/ 1550020 w 2319454"/>
              <a:gd name="connsiteY3" fmla="*/ 769434 h 888184"/>
              <a:gd name="connsiteX4" fmla="*/ 2319454 w 2319454"/>
              <a:gd name="connsiteY4" fmla="*/ 814039 h 888184"/>
              <a:gd name="connsiteX0" fmla="*/ 0 w 2319454"/>
              <a:gd name="connsiteY0" fmla="*/ 858644 h 864350"/>
              <a:gd name="connsiteX1" fmla="*/ 591015 w 2319454"/>
              <a:gd name="connsiteY1" fmla="*/ 769434 h 864350"/>
              <a:gd name="connsiteX2" fmla="*/ 1103971 w 2319454"/>
              <a:gd name="connsiteY2" fmla="*/ 0 h 864350"/>
              <a:gd name="connsiteX3" fmla="*/ 1550020 w 2319454"/>
              <a:gd name="connsiteY3" fmla="*/ 769434 h 864350"/>
              <a:gd name="connsiteX4" fmla="*/ 2319454 w 2319454"/>
              <a:gd name="connsiteY4" fmla="*/ 814039 h 864350"/>
              <a:gd name="connsiteX0" fmla="*/ 0 w 2364058"/>
              <a:gd name="connsiteY0" fmla="*/ 903249 h 903249"/>
              <a:gd name="connsiteX1" fmla="*/ 635619 w 2364058"/>
              <a:gd name="connsiteY1" fmla="*/ 769434 h 903249"/>
              <a:gd name="connsiteX2" fmla="*/ 1148575 w 2364058"/>
              <a:gd name="connsiteY2" fmla="*/ 0 h 903249"/>
              <a:gd name="connsiteX3" fmla="*/ 1594624 w 2364058"/>
              <a:gd name="connsiteY3" fmla="*/ 769434 h 903249"/>
              <a:gd name="connsiteX4" fmla="*/ 2364058 w 2364058"/>
              <a:gd name="connsiteY4" fmla="*/ 814039 h 903249"/>
              <a:gd name="connsiteX0" fmla="*/ 0 w 2364058"/>
              <a:gd name="connsiteY0" fmla="*/ 903253 h 903253"/>
              <a:gd name="connsiteX1" fmla="*/ 613317 w 2364058"/>
              <a:gd name="connsiteY1" fmla="*/ 780590 h 903253"/>
              <a:gd name="connsiteX2" fmla="*/ 1148575 w 2364058"/>
              <a:gd name="connsiteY2" fmla="*/ 4 h 903253"/>
              <a:gd name="connsiteX3" fmla="*/ 1594624 w 2364058"/>
              <a:gd name="connsiteY3" fmla="*/ 769438 h 903253"/>
              <a:gd name="connsiteX4" fmla="*/ 2364058 w 2364058"/>
              <a:gd name="connsiteY4" fmla="*/ 814043 h 903253"/>
              <a:gd name="connsiteX0" fmla="*/ 0 w 2364058"/>
              <a:gd name="connsiteY0" fmla="*/ 903253 h 903253"/>
              <a:gd name="connsiteX1" fmla="*/ 613317 w 2364058"/>
              <a:gd name="connsiteY1" fmla="*/ 780590 h 903253"/>
              <a:gd name="connsiteX2" fmla="*/ 1148575 w 2364058"/>
              <a:gd name="connsiteY2" fmla="*/ 4 h 903253"/>
              <a:gd name="connsiteX3" fmla="*/ 1628077 w 2364058"/>
              <a:gd name="connsiteY3" fmla="*/ 791740 h 903253"/>
              <a:gd name="connsiteX4" fmla="*/ 2364058 w 2364058"/>
              <a:gd name="connsiteY4" fmla="*/ 814043 h 903253"/>
              <a:gd name="connsiteX0" fmla="*/ 0 w 2408663"/>
              <a:gd name="connsiteY0" fmla="*/ 903253 h 903253"/>
              <a:gd name="connsiteX1" fmla="*/ 613317 w 2408663"/>
              <a:gd name="connsiteY1" fmla="*/ 780590 h 903253"/>
              <a:gd name="connsiteX2" fmla="*/ 1148575 w 2408663"/>
              <a:gd name="connsiteY2" fmla="*/ 4 h 903253"/>
              <a:gd name="connsiteX3" fmla="*/ 1628077 w 2408663"/>
              <a:gd name="connsiteY3" fmla="*/ 791740 h 903253"/>
              <a:gd name="connsiteX4" fmla="*/ 2408663 w 2408663"/>
              <a:gd name="connsiteY4" fmla="*/ 903253 h 903253"/>
              <a:gd name="connsiteX0" fmla="*/ 0 w 2408663"/>
              <a:gd name="connsiteY0" fmla="*/ 892103 h 892103"/>
              <a:gd name="connsiteX1" fmla="*/ 613317 w 2408663"/>
              <a:gd name="connsiteY1" fmla="*/ 769440 h 892103"/>
              <a:gd name="connsiteX2" fmla="*/ 1159726 w 2408663"/>
              <a:gd name="connsiteY2" fmla="*/ 5 h 892103"/>
              <a:gd name="connsiteX3" fmla="*/ 1628077 w 2408663"/>
              <a:gd name="connsiteY3" fmla="*/ 780590 h 892103"/>
              <a:gd name="connsiteX4" fmla="*/ 2408663 w 2408663"/>
              <a:gd name="connsiteY4" fmla="*/ 892103 h 892103"/>
              <a:gd name="connsiteX0" fmla="*/ 0 w 2408663"/>
              <a:gd name="connsiteY0" fmla="*/ 892115 h 892115"/>
              <a:gd name="connsiteX1" fmla="*/ 613317 w 2408663"/>
              <a:gd name="connsiteY1" fmla="*/ 769452 h 892115"/>
              <a:gd name="connsiteX2" fmla="*/ 1159726 w 2408663"/>
              <a:gd name="connsiteY2" fmla="*/ 17 h 892115"/>
              <a:gd name="connsiteX3" fmla="*/ 1650379 w 2408663"/>
              <a:gd name="connsiteY3" fmla="*/ 747148 h 892115"/>
              <a:gd name="connsiteX4" fmla="*/ 2408663 w 2408663"/>
              <a:gd name="connsiteY4" fmla="*/ 892115 h 892115"/>
              <a:gd name="connsiteX0" fmla="*/ 0 w 2274848"/>
              <a:gd name="connsiteY0" fmla="*/ 892115 h 892115"/>
              <a:gd name="connsiteX1" fmla="*/ 613317 w 2274848"/>
              <a:gd name="connsiteY1" fmla="*/ 769452 h 892115"/>
              <a:gd name="connsiteX2" fmla="*/ 1159726 w 2274848"/>
              <a:gd name="connsiteY2" fmla="*/ 17 h 892115"/>
              <a:gd name="connsiteX3" fmla="*/ 1650379 w 2274848"/>
              <a:gd name="connsiteY3" fmla="*/ 747148 h 892115"/>
              <a:gd name="connsiteX4" fmla="*/ 2274848 w 2274848"/>
              <a:gd name="connsiteY4" fmla="*/ 892115 h 892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4848" h="892115">
                <a:moveTo>
                  <a:pt x="0" y="892115"/>
                </a:moveTo>
                <a:cubicBezTo>
                  <a:pt x="279709" y="881893"/>
                  <a:pt x="420029" y="918135"/>
                  <a:pt x="613317" y="769452"/>
                </a:cubicBezTo>
                <a:cubicBezTo>
                  <a:pt x="806605" y="620769"/>
                  <a:pt x="986882" y="3734"/>
                  <a:pt x="1159726" y="17"/>
                </a:cubicBezTo>
                <a:cubicBezTo>
                  <a:pt x="1332570" y="-3700"/>
                  <a:pt x="1464525" y="598465"/>
                  <a:pt x="1650379" y="747148"/>
                </a:cubicBezTo>
                <a:cubicBezTo>
                  <a:pt x="1836233" y="895831"/>
                  <a:pt x="2048107" y="864237"/>
                  <a:pt x="2274848" y="892115"/>
                </a:cubicBezTo>
              </a:path>
            </a:pathLst>
          </a:custGeom>
          <a:noFill/>
          <a:ln>
            <a:solidFill>
              <a:srgbClr val="1081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0817E"/>
              </a:solidFill>
            </a:endParaRPr>
          </a:p>
        </p:txBody>
      </p:sp>
      <p:grpSp>
        <p:nvGrpSpPr>
          <p:cNvPr id="13" name="Group 12"/>
          <p:cNvGrpSpPr/>
          <p:nvPr/>
        </p:nvGrpSpPr>
        <p:grpSpPr>
          <a:xfrm rot="5400000">
            <a:off x="9882467" y="2062238"/>
            <a:ext cx="2668408" cy="963010"/>
            <a:chOff x="5316659" y="3014360"/>
            <a:chExt cx="2668408" cy="963010"/>
          </a:xfrm>
        </p:grpSpPr>
        <p:cxnSp>
          <p:nvCxnSpPr>
            <p:cNvPr id="29" name="Shape 169"/>
            <p:cNvCxnSpPr/>
            <p:nvPr/>
          </p:nvCxnSpPr>
          <p:spPr>
            <a:xfrm flipV="1">
              <a:off x="5316659" y="3018901"/>
              <a:ext cx="0" cy="958468"/>
            </a:xfrm>
            <a:prstGeom prst="straightConnector1">
              <a:avLst/>
            </a:prstGeom>
            <a:noFill/>
            <a:ln w="9525" cap="flat" cmpd="sng">
              <a:solidFill>
                <a:srgbClr val="0F817E"/>
              </a:solidFill>
              <a:prstDash val="solid"/>
              <a:miter/>
              <a:headEnd type="none" w="med" len="med"/>
              <a:tailEnd type="none" w="med" len="med"/>
            </a:ln>
          </p:spPr>
        </p:cxnSp>
        <p:cxnSp>
          <p:nvCxnSpPr>
            <p:cNvPr id="30" name="Shape 169"/>
            <p:cNvCxnSpPr/>
            <p:nvPr/>
          </p:nvCxnSpPr>
          <p:spPr>
            <a:xfrm flipH="1">
              <a:off x="5316659" y="3976557"/>
              <a:ext cx="2668408" cy="813"/>
            </a:xfrm>
            <a:prstGeom prst="straightConnector1">
              <a:avLst/>
            </a:prstGeom>
            <a:noFill/>
            <a:ln w="9525" cap="flat" cmpd="sng">
              <a:solidFill>
                <a:srgbClr val="0F817E"/>
              </a:solidFill>
              <a:prstDash val="solid"/>
              <a:miter/>
              <a:headEnd type="none" w="med" len="med"/>
              <a:tailEnd type="none" w="med" len="med"/>
            </a:ln>
          </p:spPr>
        </p:cxnSp>
        <p:sp>
          <p:nvSpPr>
            <p:cNvPr id="31" name="Freeform 30"/>
            <p:cNvSpPr/>
            <p:nvPr/>
          </p:nvSpPr>
          <p:spPr>
            <a:xfrm>
              <a:off x="5506999" y="3014360"/>
              <a:ext cx="2274848" cy="892115"/>
            </a:xfrm>
            <a:custGeom>
              <a:avLst/>
              <a:gdLst>
                <a:gd name="connsiteX0" fmla="*/ 0 w 2475584"/>
                <a:gd name="connsiteY0" fmla="*/ 814039 h 859689"/>
                <a:gd name="connsiteX1" fmla="*/ 747132 w 2475584"/>
                <a:gd name="connsiteY1" fmla="*/ 769434 h 859689"/>
                <a:gd name="connsiteX2" fmla="*/ 1260088 w 2475584"/>
                <a:gd name="connsiteY2" fmla="*/ 0 h 859689"/>
                <a:gd name="connsiteX3" fmla="*/ 1706137 w 2475584"/>
                <a:gd name="connsiteY3" fmla="*/ 769434 h 859689"/>
                <a:gd name="connsiteX4" fmla="*/ 2475571 w 2475584"/>
                <a:gd name="connsiteY4" fmla="*/ 814039 h 859689"/>
                <a:gd name="connsiteX5" fmla="*/ 1728439 w 2475584"/>
                <a:gd name="connsiteY5" fmla="*/ 535258 h 859689"/>
                <a:gd name="connsiteX0" fmla="*/ 0 w 3066586"/>
                <a:gd name="connsiteY0" fmla="*/ 814039 h 936702"/>
                <a:gd name="connsiteX1" fmla="*/ 747132 w 3066586"/>
                <a:gd name="connsiteY1" fmla="*/ 769434 h 936702"/>
                <a:gd name="connsiteX2" fmla="*/ 1260088 w 3066586"/>
                <a:gd name="connsiteY2" fmla="*/ 0 h 936702"/>
                <a:gd name="connsiteX3" fmla="*/ 1706137 w 3066586"/>
                <a:gd name="connsiteY3" fmla="*/ 769434 h 936702"/>
                <a:gd name="connsiteX4" fmla="*/ 2475571 w 3066586"/>
                <a:gd name="connsiteY4" fmla="*/ 814039 h 936702"/>
                <a:gd name="connsiteX5" fmla="*/ 3066586 w 3066586"/>
                <a:gd name="connsiteY5" fmla="*/ 936702 h 936702"/>
                <a:gd name="connsiteX0" fmla="*/ 0 w 2475571"/>
                <a:gd name="connsiteY0" fmla="*/ 814039 h 859689"/>
                <a:gd name="connsiteX1" fmla="*/ 747132 w 2475571"/>
                <a:gd name="connsiteY1" fmla="*/ 769434 h 859689"/>
                <a:gd name="connsiteX2" fmla="*/ 1260088 w 2475571"/>
                <a:gd name="connsiteY2" fmla="*/ 0 h 859689"/>
                <a:gd name="connsiteX3" fmla="*/ 1706137 w 2475571"/>
                <a:gd name="connsiteY3" fmla="*/ 769434 h 859689"/>
                <a:gd name="connsiteX4" fmla="*/ 2475571 w 2475571"/>
                <a:gd name="connsiteY4" fmla="*/ 814039 h 859689"/>
                <a:gd name="connsiteX0" fmla="*/ 0 w 2319454"/>
                <a:gd name="connsiteY0" fmla="*/ 858644 h 888184"/>
                <a:gd name="connsiteX1" fmla="*/ 591015 w 2319454"/>
                <a:gd name="connsiteY1" fmla="*/ 769434 h 888184"/>
                <a:gd name="connsiteX2" fmla="*/ 1103971 w 2319454"/>
                <a:gd name="connsiteY2" fmla="*/ 0 h 888184"/>
                <a:gd name="connsiteX3" fmla="*/ 1550020 w 2319454"/>
                <a:gd name="connsiteY3" fmla="*/ 769434 h 888184"/>
                <a:gd name="connsiteX4" fmla="*/ 2319454 w 2319454"/>
                <a:gd name="connsiteY4" fmla="*/ 814039 h 888184"/>
                <a:gd name="connsiteX0" fmla="*/ 0 w 2319454"/>
                <a:gd name="connsiteY0" fmla="*/ 858644 h 864350"/>
                <a:gd name="connsiteX1" fmla="*/ 591015 w 2319454"/>
                <a:gd name="connsiteY1" fmla="*/ 769434 h 864350"/>
                <a:gd name="connsiteX2" fmla="*/ 1103971 w 2319454"/>
                <a:gd name="connsiteY2" fmla="*/ 0 h 864350"/>
                <a:gd name="connsiteX3" fmla="*/ 1550020 w 2319454"/>
                <a:gd name="connsiteY3" fmla="*/ 769434 h 864350"/>
                <a:gd name="connsiteX4" fmla="*/ 2319454 w 2319454"/>
                <a:gd name="connsiteY4" fmla="*/ 814039 h 864350"/>
                <a:gd name="connsiteX0" fmla="*/ 0 w 2364058"/>
                <a:gd name="connsiteY0" fmla="*/ 903249 h 903249"/>
                <a:gd name="connsiteX1" fmla="*/ 635619 w 2364058"/>
                <a:gd name="connsiteY1" fmla="*/ 769434 h 903249"/>
                <a:gd name="connsiteX2" fmla="*/ 1148575 w 2364058"/>
                <a:gd name="connsiteY2" fmla="*/ 0 h 903249"/>
                <a:gd name="connsiteX3" fmla="*/ 1594624 w 2364058"/>
                <a:gd name="connsiteY3" fmla="*/ 769434 h 903249"/>
                <a:gd name="connsiteX4" fmla="*/ 2364058 w 2364058"/>
                <a:gd name="connsiteY4" fmla="*/ 814039 h 903249"/>
                <a:gd name="connsiteX0" fmla="*/ 0 w 2364058"/>
                <a:gd name="connsiteY0" fmla="*/ 903253 h 903253"/>
                <a:gd name="connsiteX1" fmla="*/ 613317 w 2364058"/>
                <a:gd name="connsiteY1" fmla="*/ 780590 h 903253"/>
                <a:gd name="connsiteX2" fmla="*/ 1148575 w 2364058"/>
                <a:gd name="connsiteY2" fmla="*/ 4 h 903253"/>
                <a:gd name="connsiteX3" fmla="*/ 1594624 w 2364058"/>
                <a:gd name="connsiteY3" fmla="*/ 769438 h 903253"/>
                <a:gd name="connsiteX4" fmla="*/ 2364058 w 2364058"/>
                <a:gd name="connsiteY4" fmla="*/ 814043 h 903253"/>
                <a:gd name="connsiteX0" fmla="*/ 0 w 2364058"/>
                <a:gd name="connsiteY0" fmla="*/ 903253 h 903253"/>
                <a:gd name="connsiteX1" fmla="*/ 613317 w 2364058"/>
                <a:gd name="connsiteY1" fmla="*/ 780590 h 903253"/>
                <a:gd name="connsiteX2" fmla="*/ 1148575 w 2364058"/>
                <a:gd name="connsiteY2" fmla="*/ 4 h 903253"/>
                <a:gd name="connsiteX3" fmla="*/ 1628077 w 2364058"/>
                <a:gd name="connsiteY3" fmla="*/ 791740 h 903253"/>
                <a:gd name="connsiteX4" fmla="*/ 2364058 w 2364058"/>
                <a:gd name="connsiteY4" fmla="*/ 814043 h 903253"/>
                <a:gd name="connsiteX0" fmla="*/ 0 w 2408663"/>
                <a:gd name="connsiteY0" fmla="*/ 903253 h 903253"/>
                <a:gd name="connsiteX1" fmla="*/ 613317 w 2408663"/>
                <a:gd name="connsiteY1" fmla="*/ 780590 h 903253"/>
                <a:gd name="connsiteX2" fmla="*/ 1148575 w 2408663"/>
                <a:gd name="connsiteY2" fmla="*/ 4 h 903253"/>
                <a:gd name="connsiteX3" fmla="*/ 1628077 w 2408663"/>
                <a:gd name="connsiteY3" fmla="*/ 791740 h 903253"/>
                <a:gd name="connsiteX4" fmla="*/ 2408663 w 2408663"/>
                <a:gd name="connsiteY4" fmla="*/ 903253 h 903253"/>
                <a:gd name="connsiteX0" fmla="*/ 0 w 2408663"/>
                <a:gd name="connsiteY0" fmla="*/ 892103 h 892103"/>
                <a:gd name="connsiteX1" fmla="*/ 613317 w 2408663"/>
                <a:gd name="connsiteY1" fmla="*/ 769440 h 892103"/>
                <a:gd name="connsiteX2" fmla="*/ 1159726 w 2408663"/>
                <a:gd name="connsiteY2" fmla="*/ 5 h 892103"/>
                <a:gd name="connsiteX3" fmla="*/ 1628077 w 2408663"/>
                <a:gd name="connsiteY3" fmla="*/ 780590 h 892103"/>
                <a:gd name="connsiteX4" fmla="*/ 2408663 w 2408663"/>
                <a:gd name="connsiteY4" fmla="*/ 892103 h 892103"/>
                <a:gd name="connsiteX0" fmla="*/ 0 w 2408663"/>
                <a:gd name="connsiteY0" fmla="*/ 892115 h 892115"/>
                <a:gd name="connsiteX1" fmla="*/ 613317 w 2408663"/>
                <a:gd name="connsiteY1" fmla="*/ 769452 h 892115"/>
                <a:gd name="connsiteX2" fmla="*/ 1159726 w 2408663"/>
                <a:gd name="connsiteY2" fmla="*/ 17 h 892115"/>
                <a:gd name="connsiteX3" fmla="*/ 1650379 w 2408663"/>
                <a:gd name="connsiteY3" fmla="*/ 747148 h 892115"/>
                <a:gd name="connsiteX4" fmla="*/ 2408663 w 2408663"/>
                <a:gd name="connsiteY4" fmla="*/ 892115 h 892115"/>
                <a:gd name="connsiteX0" fmla="*/ 0 w 2274848"/>
                <a:gd name="connsiteY0" fmla="*/ 892115 h 892115"/>
                <a:gd name="connsiteX1" fmla="*/ 613317 w 2274848"/>
                <a:gd name="connsiteY1" fmla="*/ 769452 h 892115"/>
                <a:gd name="connsiteX2" fmla="*/ 1159726 w 2274848"/>
                <a:gd name="connsiteY2" fmla="*/ 17 h 892115"/>
                <a:gd name="connsiteX3" fmla="*/ 1650379 w 2274848"/>
                <a:gd name="connsiteY3" fmla="*/ 747148 h 892115"/>
                <a:gd name="connsiteX4" fmla="*/ 2274848 w 2274848"/>
                <a:gd name="connsiteY4" fmla="*/ 892115 h 892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4848" h="892115">
                  <a:moveTo>
                    <a:pt x="0" y="892115"/>
                  </a:moveTo>
                  <a:cubicBezTo>
                    <a:pt x="279709" y="881893"/>
                    <a:pt x="420029" y="918135"/>
                    <a:pt x="613317" y="769452"/>
                  </a:cubicBezTo>
                  <a:cubicBezTo>
                    <a:pt x="806605" y="620769"/>
                    <a:pt x="986882" y="3734"/>
                    <a:pt x="1159726" y="17"/>
                  </a:cubicBezTo>
                  <a:cubicBezTo>
                    <a:pt x="1332570" y="-3700"/>
                    <a:pt x="1464525" y="598465"/>
                    <a:pt x="1650379" y="747148"/>
                  </a:cubicBezTo>
                  <a:cubicBezTo>
                    <a:pt x="1836233" y="895831"/>
                    <a:pt x="2048107" y="864237"/>
                    <a:pt x="2274848" y="892115"/>
                  </a:cubicBezTo>
                </a:path>
              </a:pathLst>
            </a:custGeom>
            <a:noFill/>
            <a:ln>
              <a:solidFill>
                <a:srgbClr val="1081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0817E"/>
                </a:solidFill>
              </a:endParaRPr>
            </a:p>
          </p:txBody>
        </p:sp>
      </p:grpSp>
      <mc:AlternateContent xmlns:mc="http://schemas.openxmlformats.org/markup-compatibility/2006" xmlns:a14="http://schemas.microsoft.com/office/drawing/2010/main">
        <mc:Choice Requires="a14">
          <p:graphicFrame>
            <p:nvGraphicFramePr>
              <p:cNvPr id="22" name="Table 21"/>
              <p:cNvGraphicFramePr>
                <a:graphicFrameLocks noGrp="1"/>
              </p:cNvGraphicFramePr>
              <p:nvPr>
                <p:extLst>
                  <p:ext uri="{D42A27DB-BD31-4B8C-83A1-F6EECF244321}">
                    <p14:modId xmlns:p14="http://schemas.microsoft.com/office/powerpoint/2010/main" val="1185366854"/>
                  </p:ext>
                </p:extLst>
              </p:nvPr>
            </p:nvGraphicFramePr>
            <p:xfrm>
              <a:off x="644766" y="4132103"/>
              <a:ext cx="8099278" cy="1894840"/>
            </p:xfrm>
            <a:graphic>
              <a:graphicData uri="http://schemas.openxmlformats.org/drawingml/2006/table">
                <a:tbl>
                  <a:tblPr firstRow="1" bandRow="1">
                    <a:tableStyleId>{5C22544A-7EE6-4342-B048-85BDC9FD1C3A}</a:tableStyleId>
                  </a:tblPr>
                  <a:tblGrid>
                    <a:gridCol w="1001504"/>
                    <a:gridCol w="1001504"/>
                    <a:gridCol w="1001504"/>
                    <a:gridCol w="1368771"/>
                    <a:gridCol w="858644"/>
                    <a:gridCol w="691375"/>
                    <a:gridCol w="2175976"/>
                  </a:tblGrid>
                  <a:tr h="370840">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sub>
                                </m:sSub>
                              </m:oMath>
                            </m:oMathPara>
                          </a14:m>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sub>
                                </m:sSub>
                              </m:oMath>
                            </m:oMathPara>
                          </a14:m>
                          <a:endParaRPr lang="en-US" dirty="0"/>
                        </a:p>
                      </a:txBody>
                      <a:tcPr>
                        <a:solidFill>
                          <a:srgbClr val="10817E"/>
                        </a:solidFill>
                      </a:tcPr>
                    </a:tc>
                    <a:tc>
                      <a:txBody>
                        <a:bodyPr/>
                        <a:lstStyle/>
                        <a:p>
                          <a:r>
                            <a:rPr lang="en-US" dirty="0" err="1" smtClean="0"/>
                            <a:t>Flux_g</a:t>
                          </a:r>
                          <a:endParaRPr lang="en-US" dirty="0"/>
                        </a:p>
                      </a:txBody>
                      <a:tcPr>
                        <a:solidFill>
                          <a:srgbClr val="10817E"/>
                        </a:solidFill>
                      </a:tcPr>
                    </a:tc>
                  </a:tr>
                  <a:tr h="370840">
                    <a:tc>
                      <a:txBody>
                        <a:bodyPr/>
                        <a:lstStyle/>
                        <a:p>
                          <a:r>
                            <a:rPr lang="en-US" sz="1100" dirty="0" smtClean="0"/>
                            <a:t>This is</a:t>
                          </a:r>
                          <a:r>
                            <a:rPr lang="en-US" sz="1100" baseline="0" dirty="0" smtClean="0"/>
                            <a:t> the ID of the galaxy</a:t>
                          </a:r>
                          <a:endParaRPr lang="en-US" sz="1100" dirty="0"/>
                        </a:p>
                      </a:txBody>
                      <a:tcPr>
                        <a:solidFill>
                          <a:srgbClr val="93C3C1"/>
                        </a:solidFill>
                      </a:tcPr>
                    </a:tc>
                    <a:tc>
                      <a:txBody>
                        <a:bodyPr/>
                        <a:lstStyle/>
                        <a:p>
                          <a:r>
                            <a:rPr lang="en-US" sz="1100" dirty="0" smtClean="0"/>
                            <a:t>The distance (translated from redshift) given</a:t>
                          </a:r>
                          <a:r>
                            <a:rPr lang="en-US" sz="1100" baseline="0" dirty="0" smtClean="0"/>
                            <a:t> in </a:t>
                          </a:r>
                          <a:r>
                            <a:rPr lang="en-US" sz="1100" baseline="0" dirty="0" err="1" smtClean="0"/>
                            <a:t>megaparsec</a:t>
                          </a:r>
                          <a:r>
                            <a:rPr lang="en-US" sz="1100" baseline="0" dirty="0" smtClean="0"/>
                            <a:t> </a:t>
                          </a:r>
                          <a:endParaRPr lang="en-US" sz="1100" dirty="0"/>
                        </a:p>
                      </a:txBody>
                      <a:tcPr>
                        <a:solidFill>
                          <a:srgbClr val="93C3C1"/>
                        </a:solidFill>
                      </a:tcPr>
                    </a:tc>
                    <a:tc>
                      <a:txBody>
                        <a:bodyPr/>
                        <a:lstStyle/>
                        <a:p>
                          <a:r>
                            <a:rPr lang="en-US" sz="1100" dirty="0" smtClean="0"/>
                            <a:t>The estimated stellar mass</a:t>
                          </a:r>
                          <a:r>
                            <a:rPr lang="en-US" sz="1100" baseline="0" dirty="0"/>
                            <a:t> </a:t>
                          </a:r>
                          <a:r>
                            <a:rPr lang="en-US" sz="1100" baseline="0" dirty="0" smtClean="0"/>
                            <a:t>given in logarithm of solar mass</a:t>
                          </a:r>
                          <a:endParaRPr lang="en-US" sz="1100" dirty="0" smtClean="0"/>
                        </a:p>
                      </a:txBody>
                      <a:tcPr>
                        <a:solidFill>
                          <a:srgbClr val="93C3C1"/>
                        </a:solidFill>
                      </a:tcPr>
                    </a:tc>
                    <a:tc>
                      <a:txBody>
                        <a:bodyPr/>
                        <a:lstStyle/>
                        <a:p>
                          <a:r>
                            <a:rPr lang="en-US" sz="1100" dirty="0" smtClean="0"/>
                            <a:t>The error on</a:t>
                          </a:r>
                          <a:r>
                            <a:rPr lang="en-US" sz="1100" baseline="0" dirty="0" smtClean="0"/>
                            <a:t> estimated stellar mass</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endParaRPr lang="en-US" sz="1100" dirty="0" smtClean="0"/>
                        </a:p>
                        <a:p>
                          <a:endParaRPr lang="en-US" sz="1100" dirty="0"/>
                        </a:p>
                      </a:txBody>
                      <a:tcPr>
                        <a:solidFill>
                          <a:srgbClr val="93C3C1"/>
                        </a:solidFill>
                      </a:tcPr>
                    </a:tc>
                    <a:tc>
                      <a:txBody>
                        <a:bodyPr/>
                        <a:lstStyle/>
                        <a:p>
                          <a:r>
                            <a:rPr lang="en-US" sz="1100" dirty="0" smtClean="0"/>
                            <a:t>The total</a:t>
                          </a:r>
                          <a:r>
                            <a:rPr lang="en-US" sz="1100" baseline="0" dirty="0" smtClean="0"/>
                            <a:t> intensity within your distribution (</a:t>
                          </a:r>
                          <a:r>
                            <a:rPr lang="en-US" sz="1100" baseline="0" dirty="0" err="1" smtClean="0"/>
                            <a:t>f.e</a:t>
                          </a:r>
                          <a:r>
                            <a:rPr lang="en-US" sz="1100" baseline="0" dirty="0" smtClean="0"/>
                            <a:t>. within 3 </a:t>
                          </a:r>
                          <a:r>
                            <a:rPr lang="en-US" sz="1100" baseline="0" dirty="0" err="1" smtClean="0"/>
                            <a:t>std</a:t>
                          </a:r>
                          <a:r>
                            <a:rPr lang="en-US" sz="1100" baseline="0" dirty="0" smtClean="0"/>
                            <a:t>)</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rgbClr val="93C3C1"/>
                        </a:solidFill>
                      </a:tcPr>
                    </a:tc>
                    <a:tc>
                      <a:txBody>
                        <a:bodyPr/>
                        <a:lstStyle/>
                        <a:p>
                          <a:r>
                            <a:rPr lang="en-US" sz="1100" dirty="0" smtClean="0"/>
                            <a:t>203.7 </a:t>
                          </a:r>
                          <a:endParaRPr lang="en-US" sz="1100" dirty="0"/>
                        </a:p>
                      </a:txBody>
                      <a:tcPr>
                        <a:solidFill>
                          <a:srgbClr val="93C3C1"/>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rgbClr val="93C3C1"/>
                        </a:solidFill>
                      </a:tcPr>
                    </a:tc>
                    <a:tc>
                      <a:txBody>
                        <a:bodyPr/>
                        <a:lstStyle/>
                        <a:p>
                          <a:r>
                            <a:rPr lang="en-US" sz="1100" dirty="0" smtClean="0"/>
                            <a:t>30</a:t>
                          </a:r>
                          <a:endParaRPr lang="en-US" sz="1100" dirty="0"/>
                        </a:p>
                      </a:txBody>
                      <a:tcPr>
                        <a:solidFill>
                          <a:srgbClr val="93C3C1"/>
                        </a:solidFill>
                      </a:tcPr>
                    </a:tc>
                    <a:tc>
                      <a:txBody>
                        <a:bodyPr/>
                        <a:lstStyle/>
                        <a:p>
                          <a:r>
                            <a:rPr lang="en-US" sz="1100" dirty="0" smtClean="0"/>
                            <a:t>279.6</a:t>
                          </a:r>
                          <a:endParaRPr lang="en-US" sz="1100" dirty="0"/>
                        </a:p>
                      </a:txBody>
                      <a:tcPr>
                        <a:solidFill>
                          <a:srgbClr val="93C3C1"/>
                        </a:solidFill>
                      </a:tcPr>
                    </a:tc>
                  </a:tr>
                </a:tbl>
              </a:graphicData>
            </a:graphic>
          </p:graphicFrame>
        </mc:Choice>
        <mc:Fallback xmlns="">
          <p:graphicFrame>
            <p:nvGraphicFramePr>
              <p:cNvPr id="22" name="Table 21"/>
              <p:cNvGraphicFramePr>
                <a:graphicFrameLocks noGrp="1"/>
              </p:cNvGraphicFramePr>
              <p:nvPr>
                <p:extLst>
                  <p:ext uri="{D42A27DB-BD31-4B8C-83A1-F6EECF244321}">
                    <p14:modId xmlns:p14="http://schemas.microsoft.com/office/powerpoint/2010/main" val="1185366854"/>
                  </p:ext>
                </p:extLst>
              </p:nvPr>
            </p:nvGraphicFramePr>
            <p:xfrm>
              <a:off x="644766" y="4132103"/>
              <a:ext cx="8099278" cy="1894840"/>
            </p:xfrm>
            <a:graphic>
              <a:graphicData uri="http://schemas.openxmlformats.org/drawingml/2006/table">
                <a:tbl>
                  <a:tblPr firstRow="1" bandRow="1">
                    <a:tableStyleId>{5C22544A-7EE6-4342-B048-85BDC9FD1C3A}</a:tableStyleId>
                  </a:tblPr>
                  <a:tblGrid>
                    <a:gridCol w="1001504"/>
                    <a:gridCol w="1001504"/>
                    <a:gridCol w="1001504"/>
                    <a:gridCol w="1368771"/>
                    <a:gridCol w="858644"/>
                    <a:gridCol w="691375"/>
                    <a:gridCol w="2175976"/>
                  </a:tblGrid>
                  <a:tr h="370840">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endParaRPr lang="en-US"/>
                        </a:p>
                      </a:txBody>
                      <a:tcPr>
                        <a:blipFill rotWithShape="0">
                          <a:blip r:embed="rId10"/>
                          <a:stretch>
                            <a:fillRect l="-509929" t="-1639" r="-336879" b="-422951"/>
                          </a:stretch>
                        </a:blipFill>
                      </a:tcPr>
                    </a:tc>
                    <a:tc>
                      <a:txBody>
                        <a:bodyPr/>
                        <a:lstStyle/>
                        <a:p>
                          <a:endParaRPr lang="en-US"/>
                        </a:p>
                      </a:txBody>
                      <a:tcPr>
                        <a:blipFill rotWithShape="0">
                          <a:blip r:embed="rId10"/>
                          <a:stretch>
                            <a:fillRect l="-754386" t="-1639" r="-316667" b="-422951"/>
                          </a:stretch>
                        </a:blipFill>
                      </a:tcPr>
                    </a:tc>
                    <a:tc>
                      <a:txBody>
                        <a:bodyPr/>
                        <a:lstStyle/>
                        <a:p>
                          <a:r>
                            <a:rPr lang="en-US" dirty="0" err="1" smtClean="0"/>
                            <a:t>Flux_g</a:t>
                          </a:r>
                          <a:endParaRPr lang="en-US" dirty="0"/>
                        </a:p>
                      </a:txBody>
                      <a:tcPr>
                        <a:solidFill>
                          <a:srgbClr val="10817E"/>
                        </a:solidFill>
                      </a:tcPr>
                    </a:tc>
                  </a:tr>
                  <a:tr h="1097280">
                    <a:tc>
                      <a:txBody>
                        <a:bodyPr/>
                        <a:lstStyle/>
                        <a:p>
                          <a:r>
                            <a:rPr lang="en-US" sz="1100" dirty="0" smtClean="0"/>
                            <a:t>This is</a:t>
                          </a:r>
                          <a:r>
                            <a:rPr lang="en-US" sz="1100" baseline="0" dirty="0" smtClean="0"/>
                            <a:t> the ID of the galaxy</a:t>
                          </a:r>
                          <a:endParaRPr lang="en-US" sz="1100" dirty="0"/>
                        </a:p>
                      </a:txBody>
                      <a:tcPr>
                        <a:solidFill>
                          <a:srgbClr val="93C3C1"/>
                        </a:solidFill>
                      </a:tcPr>
                    </a:tc>
                    <a:tc>
                      <a:txBody>
                        <a:bodyPr/>
                        <a:lstStyle/>
                        <a:p>
                          <a:r>
                            <a:rPr lang="en-US" sz="1100" dirty="0" smtClean="0"/>
                            <a:t>The distance (translated from redshift</a:t>
                          </a:r>
                          <a:r>
                            <a:rPr lang="en-US" sz="1100" dirty="0" smtClean="0"/>
                            <a:t>) given</a:t>
                          </a:r>
                          <a:r>
                            <a:rPr lang="en-US" sz="1100" baseline="0" dirty="0" smtClean="0"/>
                            <a:t> in </a:t>
                          </a:r>
                          <a:r>
                            <a:rPr lang="en-US" sz="1100" baseline="0" dirty="0" err="1" smtClean="0"/>
                            <a:t>megaparsec</a:t>
                          </a:r>
                          <a:r>
                            <a:rPr lang="en-US" sz="1100" baseline="0" dirty="0" smtClean="0"/>
                            <a:t> </a:t>
                          </a:r>
                          <a:endParaRPr lang="en-US" sz="1100" dirty="0"/>
                        </a:p>
                      </a:txBody>
                      <a:tcPr>
                        <a:solidFill>
                          <a:srgbClr val="93C3C1"/>
                        </a:solidFill>
                      </a:tcPr>
                    </a:tc>
                    <a:tc>
                      <a:txBody>
                        <a:bodyPr/>
                        <a:lstStyle/>
                        <a:p>
                          <a:r>
                            <a:rPr lang="en-US" sz="1100" dirty="0" smtClean="0"/>
                            <a:t>The estimated stellar </a:t>
                          </a:r>
                          <a:r>
                            <a:rPr lang="en-US" sz="1100" dirty="0" smtClean="0"/>
                            <a:t>mass</a:t>
                          </a:r>
                          <a:r>
                            <a:rPr lang="en-US" sz="1100" baseline="0" dirty="0"/>
                            <a:t> </a:t>
                          </a:r>
                          <a:r>
                            <a:rPr lang="en-US" sz="1100" baseline="0" dirty="0" smtClean="0"/>
                            <a:t>given in logarithm of solar mass</a:t>
                          </a:r>
                          <a:endParaRPr lang="en-US" sz="1100" dirty="0" smtClean="0"/>
                        </a:p>
                      </a:txBody>
                      <a:tcPr>
                        <a:solidFill>
                          <a:srgbClr val="93C3C1"/>
                        </a:solidFill>
                      </a:tcPr>
                    </a:tc>
                    <a:tc>
                      <a:txBody>
                        <a:bodyPr/>
                        <a:lstStyle/>
                        <a:p>
                          <a:r>
                            <a:rPr lang="en-US" sz="1100" dirty="0" smtClean="0"/>
                            <a:t>The error on</a:t>
                          </a:r>
                          <a:r>
                            <a:rPr lang="en-US" sz="1100" baseline="0" dirty="0" smtClean="0"/>
                            <a:t> estimated stellar mass</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endParaRPr lang="en-US" sz="1100" dirty="0" smtClean="0"/>
                        </a:p>
                        <a:p>
                          <a:endParaRPr lang="en-US" sz="1100" dirty="0"/>
                        </a:p>
                      </a:txBody>
                      <a:tcPr>
                        <a:solidFill>
                          <a:srgbClr val="93C3C1"/>
                        </a:solidFill>
                      </a:tcPr>
                    </a:tc>
                    <a:tc>
                      <a:txBody>
                        <a:bodyPr/>
                        <a:lstStyle/>
                        <a:p>
                          <a:r>
                            <a:rPr lang="en-US" sz="1100" dirty="0" smtClean="0"/>
                            <a:t>The total</a:t>
                          </a:r>
                          <a:r>
                            <a:rPr lang="en-US" sz="1100" baseline="0" dirty="0" smtClean="0"/>
                            <a:t> intensity within your distribution (</a:t>
                          </a:r>
                          <a:r>
                            <a:rPr lang="en-US" sz="1100" baseline="0" dirty="0" err="1" smtClean="0"/>
                            <a:t>f.e</a:t>
                          </a:r>
                          <a:r>
                            <a:rPr lang="en-US" sz="1100" baseline="0" dirty="0" smtClean="0"/>
                            <a:t>. within 3 </a:t>
                          </a:r>
                          <a:r>
                            <a:rPr lang="en-US" sz="1100" baseline="0" dirty="0" err="1" smtClean="0"/>
                            <a:t>std</a:t>
                          </a:r>
                          <a:r>
                            <a:rPr lang="en-US" sz="1100" baseline="0" dirty="0" smtClean="0"/>
                            <a:t>)</a:t>
                          </a:r>
                          <a:endParaRPr lang="en-US" sz="1100" dirty="0"/>
                        </a:p>
                      </a:txBody>
                      <a:tcPr>
                        <a:solidFill>
                          <a:srgbClr val="93C3C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rgbClr val="93C3C1"/>
                        </a:solidFill>
                      </a:tcPr>
                    </a:tc>
                    <a:tc>
                      <a:txBody>
                        <a:bodyPr/>
                        <a:lstStyle/>
                        <a:p>
                          <a:r>
                            <a:rPr lang="en-US" sz="1100" dirty="0" smtClean="0"/>
                            <a:t>203.7 </a:t>
                          </a:r>
                          <a:endParaRPr lang="en-US" sz="1100" dirty="0"/>
                        </a:p>
                      </a:txBody>
                      <a:tcPr>
                        <a:solidFill>
                          <a:srgbClr val="93C3C1"/>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rgbClr val="93C3C1"/>
                        </a:solidFill>
                      </a:tcPr>
                    </a:tc>
                    <a:tc>
                      <a:txBody>
                        <a:bodyPr/>
                        <a:lstStyle/>
                        <a:p>
                          <a:r>
                            <a:rPr lang="en-US" sz="1100" dirty="0" smtClean="0"/>
                            <a:t>30</a:t>
                          </a:r>
                          <a:endParaRPr lang="en-US" sz="1100" dirty="0"/>
                        </a:p>
                      </a:txBody>
                      <a:tcPr>
                        <a:solidFill>
                          <a:srgbClr val="93C3C1"/>
                        </a:solidFill>
                      </a:tcPr>
                    </a:tc>
                    <a:tc>
                      <a:txBody>
                        <a:bodyPr/>
                        <a:lstStyle/>
                        <a:p>
                          <a:r>
                            <a:rPr lang="en-US" sz="1100" dirty="0" smtClean="0"/>
                            <a:t>279.6</a:t>
                          </a:r>
                          <a:endParaRPr lang="en-US" sz="1100" dirty="0"/>
                        </a:p>
                      </a:txBody>
                      <a:tcPr>
                        <a:solidFill>
                          <a:srgbClr val="93C3C1"/>
                        </a:solidFill>
                      </a:tcPr>
                    </a:tc>
                  </a:tr>
                </a:tbl>
              </a:graphicData>
            </a:graphic>
          </p:graphicFrame>
        </mc:Fallback>
      </mc:AlternateContent>
      <p:pic>
        <p:nvPicPr>
          <p:cNvPr id="26" name="Shape 105"/>
          <p:cNvPicPr preferRelativeResize="0"/>
          <p:nvPr/>
        </p:nvPicPr>
        <p:blipFill rotWithShape="1">
          <a:blip r:embed="rId11">
            <a:alphaModFix/>
          </a:blip>
          <a:srcRect/>
          <a:stretch/>
        </p:blipFill>
        <p:spPr>
          <a:xfrm>
            <a:off x="-7937" y="6218237"/>
            <a:ext cx="12199936" cy="655636"/>
          </a:xfrm>
          <a:prstGeom prst="rect">
            <a:avLst/>
          </a:prstGeom>
          <a:noFill/>
          <a:ln>
            <a:noFill/>
          </a:ln>
        </p:spPr>
      </p:pic>
      <p:pic>
        <p:nvPicPr>
          <p:cNvPr id="32" name="Shape 106"/>
          <p:cNvPicPr preferRelativeResize="0"/>
          <p:nvPr/>
        </p:nvPicPr>
        <p:blipFill rotWithShape="1">
          <a:blip r:embed="rId12">
            <a:alphaModFix/>
          </a:blip>
          <a:srcRect l="26484" t="13653" r="35546" b="19594"/>
          <a:stretch/>
        </p:blipFill>
        <p:spPr>
          <a:xfrm>
            <a:off x="11520486" y="6221412"/>
            <a:ext cx="581024" cy="641350"/>
          </a:xfrm>
          <a:prstGeom prst="rect">
            <a:avLst/>
          </a:prstGeom>
          <a:noFill/>
          <a:ln>
            <a:noFill/>
          </a:ln>
        </p:spPr>
      </p:pic>
      <p:sp>
        <p:nvSpPr>
          <p:cNvPr id="33"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4" name="Shape 110"/>
          <p:cNvPicPr preferRelativeResize="0"/>
          <p:nvPr/>
        </p:nvPicPr>
        <p:blipFill rotWithShape="1">
          <a:blip r:embed="rId13">
            <a:alphaModFix/>
          </a:blip>
          <a:srcRect/>
          <a:stretch/>
        </p:blipFill>
        <p:spPr>
          <a:xfrm>
            <a:off x="2110961" y="6273005"/>
            <a:ext cx="2794000" cy="546099"/>
          </a:xfrm>
          <a:prstGeom prst="rect">
            <a:avLst/>
          </a:prstGeom>
          <a:noFill/>
          <a:ln>
            <a:noFill/>
          </a:ln>
        </p:spPr>
      </p:pic>
      <p:pic>
        <p:nvPicPr>
          <p:cNvPr id="35" name="Shape 111"/>
          <p:cNvPicPr preferRelativeResize="0"/>
          <p:nvPr/>
        </p:nvPicPr>
        <p:blipFill rotWithShape="1">
          <a:blip r:embed="rId14">
            <a:alphaModFix/>
          </a:blip>
          <a:srcRect/>
          <a:stretch/>
        </p:blipFill>
        <p:spPr>
          <a:xfrm>
            <a:off x="6531630" y="6211434"/>
            <a:ext cx="1306511" cy="608011"/>
          </a:xfrm>
          <a:prstGeom prst="rect">
            <a:avLst/>
          </a:prstGeom>
          <a:noFill/>
          <a:ln>
            <a:noFill/>
          </a:ln>
        </p:spPr>
      </p:pic>
      <p:pic>
        <p:nvPicPr>
          <p:cNvPr id="36" name="Shape 112"/>
          <p:cNvPicPr preferRelativeResize="0"/>
          <p:nvPr/>
        </p:nvPicPr>
        <p:blipFill rotWithShape="1">
          <a:blip r:embed="rId15">
            <a:alphaModFix/>
          </a:blip>
          <a:srcRect/>
          <a:stretch/>
        </p:blipFill>
        <p:spPr>
          <a:xfrm>
            <a:off x="8804989" y="6059486"/>
            <a:ext cx="1233487" cy="985836"/>
          </a:xfrm>
          <a:prstGeom prst="rect">
            <a:avLst/>
          </a:prstGeom>
          <a:noFill/>
          <a:ln>
            <a:noFill/>
          </a:ln>
        </p:spPr>
      </p:pic>
      <p:sp>
        <p:nvSpPr>
          <p:cNvPr id="37"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38" name="Picture 37"/>
          <p:cNvPicPr>
            <a:picLocks noChangeAspect="1"/>
          </p:cNvPicPr>
          <p:nvPr/>
        </p:nvPicPr>
        <p:blipFill>
          <a:blip r:embed="rId16">
            <a:extLst>
              <a:ext uri="{BEBA8EAE-BF5A-486C-A8C5-ECC9F3942E4B}">
                <a14:imgProps xmlns:a14="http://schemas.microsoft.com/office/drawing/2010/main">
                  <a14:imgLayer r:embed="rId17">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6246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Distance </a:t>
            </a:r>
            <a:endParaRPr lang="en-US" sz="4400" b="1" i="0" u="none" strike="noStrike" cap="none" dirty="0">
              <a:solidFill>
                <a:srgbClr val="0F817E"/>
              </a:solidFill>
              <a:latin typeface="Calibri"/>
              <a:ea typeface="Calibri"/>
              <a:cs typeface="Calibri"/>
              <a:sym typeface="Calibri"/>
            </a:endParaRPr>
          </a:p>
        </p:txBody>
      </p:sp>
      <p:sp>
        <p:nvSpPr>
          <p:cNvPr id="164" name="Shape 164"/>
          <p:cNvSpPr txBox="1">
            <a:spLocks noGrp="1"/>
          </p:cNvSpPr>
          <p:nvPr>
            <p:ph type="body" idx="1"/>
          </p:nvPr>
        </p:nvSpPr>
        <p:spPr>
          <a:xfrm>
            <a:off x="463771" y="1201916"/>
            <a:ext cx="5786570" cy="43497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Images </a:t>
            </a:r>
            <a:r>
              <a:rPr lang="en-US" sz="2800" b="0" i="0" u="none" dirty="0" smtClean="0">
                <a:solidFill>
                  <a:schemeClr val="dk1"/>
                </a:solidFill>
                <a:latin typeface="Calibri"/>
                <a:ea typeface="Calibri"/>
                <a:cs typeface="Calibri"/>
                <a:sym typeface="Calibri"/>
              </a:rPr>
              <a:t>are in angular units</a:t>
            </a:r>
            <a:br>
              <a:rPr lang="en-US" sz="2800" b="0" i="0" u="none" dirty="0" smtClean="0">
                <a:solidFill>
                  <a:schemeClr val="dk1"/>
                </a:solidFill>
                <a:latin typeface="Calibri"/>
                <a:ea typeface="Calibri"/>
                <a:cs typeface="Calibri"/>
                <a:sym typeface="Calibri"/>
              </a:rPr>
            </a:br>
            <a:r>
              <a:rPr lang="en-US" sz="2800" b="0" i="0" u="none" dirty="0" smtClean="0">
                <a:solidFill>
                  <a:schemeClr val="dk1"/>
                </a:solidFill>
                <a:latin typeface="Calibri"/>
                <a:ea typeface="Calibri"/>
                <a:cs typeface="Calibri"/>
                <a:sym typeface="Calibri"/>
              </a:rPr>
              <a:t>0.396”/pixel</a:t>
            </a:r>
          </a:p>
          <a:p>
            <a:pPr marL="228600" marR="0" lvl="0" indent="-228600" algn="l" rtl="0">
              <a:lnSpc>
                <a:spcPct val="90000"/>
              </a:lnSpc>
              <a:spcBef>
                <a:spcPts val="0"/>
              </a:spcBef>
              <a:spcAft>
                <a:spcPts val="0"/>
              </a:spcAft>
              <a:buClr>
                <a:schemeClr val="dk1"/>
              </a:buClr>
              <a:buSzPct val="100000"/>
              <a:buFont typeface="Arial"/>
              <a:buChar char="•"/>
            </a:pPr>
            <a:r>
              <a:rPr lang="en-US" dirty="0" smtClean="0"/>
              <a:t>Depending on how far your object is</a:t>
            </a:r>
            <a:br>
              <a:rPr lang="en-US" dirty="0" smtClean="0"/>
            </a:br>
            <a:r>
              <a:rPr lang="en-US" dirty="0" smtClean="0"/>
              <a:t>this might result in different physical sizes</a:t>
            </a:r>
          </a:p>
          <a:p>
            <a:pPr marL="228600" marR="0" lvl="0" indent="-228600" algn="l" rtl="0">
              <a:lnSpc>
                <a:spcPct val="90000"/>
              </a:lnSpc>
              <a:spcBef>
                <a:spcPts val="0"/>
              </a:spcBef>
              <a:spcAft>
                <a:spcPts val="0"/>
              </a:spcAft>
              <a:buClr>
                <a:schemeClr val="dk1"/>
              </a:buClr>
              <a:buSzPct val="100000"/>
              <a:buFont typeface="Arial"/>
              <a:buChar char="•"/>
            </a:pPr>
            <a:r>
              <a:rPr lang="en-US" sz="2800" b="0" i="0" u="none" dirty="0" smtClean="0">
                <a:solidFill>
                  <a:schemeClr val="dk1"/>
                </a:solidFill>
                <a:latin typeface="Calibri"/>
                <a:ea typeface="Calibri"/>
                <a:cs typeface="Calibri"/>
                <a:sym typeface="Calibri"/>
              </a:rPr>
              <a:t>It’s the physical size that will determine your stellar mass</a:t>
            </a:r>
          </a:p>
          <a:p>
            <a:pPr marL="228600" marR="0" lvl="0" indent="-228600" algn="l" rtl="0">
              <a:lnSpc>
                <a:spcPct val="90000"/>
              </a:lnSpc>
              <a:spcBef>
                <a:spcPts val="0"/>
              </a:spcBef>
              <a:spcAft>
                <a:spcPts val="0"/>
              </a:spcAft>
              <a:buClr>
                <a:schemeClr val="dk1"/>
              </a:buClr>
              <a:buSzPct val="100000"/>
              <a:buFont typeface="Arial"/>
              <a:buChar char="•"/>
            </a:pPr>
            <a:r>
              <a:rPr lang="en-US" dirty="0" smtClean="0"/>
              <a:t>Luckily this is an easy conversion </a:t>
            </a:r>
            <a:br>
              <a:rPr lang="en-US" dirty="0" smtClean="0"/>
            </a:br>
            <a:r>
              <a:rPr lang="en-US" dirty="0" smtClean="0"/>
              <a:t>(basic trigonometry)</a:t>
            </a:r>
          </a:p>
          <a:p>
            <a:pPr marL="228600" marR="0" lvl="0" indent="-228600" algn="l" rtl="0">
              <a:lnSpc>
                <a:spcPct val="90000"/>
              </a:lnSpc>
              <a:spcBef>
                <a:spcPts val="0"/>
              </a:spcBef>
              <a:spcAft>
                <a:spcPts val="0"/>
              </a:spcAft>
              <a:buClr>
                <a:schemeClr val="dk1"/>
              </a:buClr>
              <a:buSzPct val="100000"/>
              <a:buFont typeface="Arial"/>
              <a:buChar char="•"/>
            </a:pPr>
            <a:r>
              <a:rPr lang="en-US" dirty="0" smtClean="0"/>
              <a:t>(For </a:t>
            </a:r>
            <a:r>
              <a:rPr lang="en-US" dirty="0" err="1" smtClean="0"/>
              <a:t>tensorflow</a:t>
            </a:r>
            <a:r>
              <a:rPr lang="en-US" dirty="0" smtClean="0"/>
              <a:t> it might be necessary to preprocess images to physical distances)</a:t>
            </a:r>
            <a:br>
              <a:rPr lang="en-US" dirty="0" smtClean="0"/>
            </a:br>
            <a:endParaRPr lang="en-US" sz="2800" b="0" i="0" u="none" dirty="0" smtClean="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ct val="100000"/>
              <a:buFont typeface="Arial"/>
              <a:buChar char="•"/>
            </a:pPr>
            <a:endParaRPr lang="en-US" sz="2800" b="0" i="0" u="none" dirty="0">
              <a:solidFill>
                <a:schemeClr val="dk1"/>
              </a:solidFill>
              <a:latin typeface="Calibri"/>
              <a:ea typeface="Calibri"/>
              <a:cs typeface="Calibri"/>
              <a:sym typeface="Calibri"/>
            </a:endParaRPr>
          </a:p>
        </p:txBody>
      </p:sp>
      <p:pic>
        <p:nvPicPr>
          <p:cNvPr id="20" name="Shape 165"/>
          <p:cNvPicPr preferRelativeResize="0"/>
          <p:nvPr/>
        </p:nvPicPr>
        <p:blipFill rotWithShape="1">
          <a:blip r:embed="rId3">
            <a:alphaModFix amt="75000"/>
          </a:blip>
          <a:srcRect/>
          <a:stretch/>
        </p:blipFill>
        <p:spPr>
          <a:xfrm>
            <a:off x="8240429" y="337529"/>
            <a:ext cx="2681287" cy="2681287"/>
          </a:xfrm>
          <a:prstGeom prst="rect">
            <a:avLst/>
          </a:prstGeom>
          <a:noFill/>
          <a:ln>
            <a:noFill/>
          </a:ln>
        </p:spPr>
      </p:pic>
      <p:pic>
        <p:nvPicPr>
          <p:cNvPr id="22" name="Shape 165"/>
          <p:cNvPicPr preferRelativeResize="0">
            <a:picLocks noChangeAspect="1"/>
          </p:cNvPicPr>
          <p:nvPr/>
        </p:nvPicPr>
        <p:blipFill rotWithShape="1">
          <a:blip r:embed="rId3">
            <a:alphaModFix amt="65000"/>
          </a:blip>
          <a:srcRect/>
          <a:stretch/>
        </p:blipFill>
        <p:spPr>
          <a:xfrm>
            <a:off x="7219039" y="1816502"/>
            <a:ext cx="1585773" cy="1585773"/>
          </a:xfrm>
          <a:prstGeom prst="rect">
            <a:avLst/>
          </a:prstGeom>
          <a:noFill/>
          <a:ln>
            <a:noFill/>
          </a:ln>
        </p:spPr>
      </p:pic>
      <p:cxnSp>
        <p:nvCxnSpPr>
          <p:cNvPr id="23" name="Shape 169"/>
          <p:cNvCxnSpPr/>
          <p:nvPr/>
        </p:nvCxnSpPr>
        <p:spPr>
          <a:xfrm flipV="1">
            <a:off x="5746041" y="337529"/>
            <a:ext cx="2494388" cy="3559573"/>
          </a:xfrm>
          <a:prstGeom prst="straightConnector1">
            <a:avLst/>
          </a:prstGeom>
          <a:noFill/>
          <a:ln w="9525" cap="flat" cmpd="sng">
            <a:solidFill>
              <a:srgbClr val="0F817E"/>
            </a:solidFill>
            <a:prstDash val="solid"/>
            <a:miter/>
            <a:headEnd type="none" w="med" len="med"/>
            <a:tailEnd type="none" w="med" len="med"/>
          </a:ln>
        </p:spPr>
      </p:cxnSp>
      <p:cxnSp>
        <p:nvCxnSpPr>
          <p:cNvPr id="26" name="Shape 169"/>
          <p:cNvCxnSpPr/>
          <p:nvPr/>
        </p:nvCxnSpPr>
        <p:spPr>
          <a:xfrm flipV="1">
            <a:off x="5754665" y="336745"/>
            <a:ext cx="5167051" cy="3560357"/>
          </a:xfrm>
          <a:prstGeom prst="straightConnector1">
            <a:avLst/>
          </a:prstGeom>
          <a:noFill/>
          <a:ln w="9525" cap="flat" cmpd="sng">
            <a:solidFill>
              <a:srgbClr val="0F817E"/>
            </a:solidFill>
            <a:prstDash val="solid"/>
            <a:miter/>
            <a:headEnd type="none" w="med" len="med"/>
            <a:tailEnd type="none" w="med" len="med"/>
          </a:ln>
        </p:spPr>
      </p:cxnSp>
      <p:cxnSp>
        <p:nvCxnSpPr>
          <p:cNvPr id="29" name="Shape 169"/>
          <p:cNvCxnSpPr/>
          <p:nvPr/>
        </p:nvCxnSpPr>
        <p:spPr>
          <a:xfrm flipV="1">
            <a:off x="5754665" y="3036279"/>
            <a:ext cx="5175675" cy="867173"/>
          </a:xfrm>
          <a:prstGeom prst="straightConnector1">
            <a:avLst/>
          </a:prstGeom>
          <a:noFill/>
          <a:ln w="9525" cap="flat" cmpd="sng">
            <a:solidFill>
              <a:srgbClr val="0F817E"/>
            </a:solidFill>
            <a:prstDash val="solid"/>
            <a:miter/>
            <a:headEnd type="none" w="med" len="med"/>
            <a:tailEnd type="none" w="med" len="med"/>
          </a:ln>
        </p:spPr>
      </p:cxnSp>
      <p:pic>
        <p:nvPicPr>
          <p:cNvPr id="32" name="Shape 165"/>
          <p:cNvPicPr preferRelativeResize="0">
            <a:picLocks noChangeAspect="1"/>
          </p:cNvPicPr>
          <p:nvPr/>
        </p:nvPicPr>
        <p:blipFill rotWithShape="1">
          <a:blip r:embed="rId3">
            <a:alphaModFix amt="65000"/>
          </a:blip>
          <a:srcRect/>
          <a:stretch/>
        </p:blipFill>
        <p:spPr>
          <a:xfrm>
            <a:off x="6518281" y="2783486"/>
            <a:ext cx="854453" cy="854453"/>
          </a:xfrm>
          <a:prstGeom prst="rect">
            <a:avLst/>
          </a:prstGeom>
          <a:noFill/>
          <a:ln>
            <a:noFill/>
          </a:ln>
        </p:spPr>
      </p:pic>
      <p:cxnSp>
        <p:nvCxnSpPr>
          <p:cNvPr id="33" name="Shape 169"/>
          <p:cNvCxnSpPr/>
          <p:nvPr/>
        </p:nvCxnSpPr>
        <p:spPr>
          <a:xfrm flipV="1">
            <a:off x="5754665" y="3136963"/>
            <a:ext cx="5175675" cy="867173"/>
          </a:xfrm>
          <a:prstGeom prst="straightConnector1">
            <a:avLst/>
          </a:prstGeom>
          <a:noFill/>
          <a:ln w="9525" cap="flat" cmpd="sng">
            <a:solidFill>
              <a:srgbClr val="0F817E"/>
            </a:solidFill>
            <a:prstDash val="solid"/>
            <a:miter/>
            <a:headEnd type="triangle" w="lg" len="lg"/>
            <a:tailEnd type="triangle" w="lg" len="lg"/>
          </a:ln>
        </p:spPr>
      </p:cxnSp>
      <p:cxnSp>
        <p:nvCxnSpPr>
          <p:cNvPr id="39" name="Shape 169"/>
          <p:cNvCxnSpPr/>
          <p:nvPr/>
        </p:nvCxnSpPr>
        <p:spPr>
          <a:xfrm flipV="1">
            <a:off x="5746041" y="3487515"/>
            <a:ext cx="3066147" cy="516622"/>
          </a:xfrm>
          <a:prstGeom prst="straightConnector1">
            <a:avLst/>
          </a:prstGeom>
          <a:noFill/>
          <a:ln w="9525" cap="flat" cmpd="sng">
            <a:solidFill>
              <a:srgbClr val="0F817E"/>
            </a:solidFill>
            <a:prstDash val="solid"/>
            <a:miter/>
            <a:headEnd type="triangle" w="lg" len="lg"/>
            <a:tailEnd type="triangle" w="lg" len="lg"/>
          </a:ln>
        </p:spPr>
      </p:cxnSp>
      <p:cxnSp>
        <p:nvCxnSpPr>
          <p:cNvPr id="41" name="Shape 169"/>
          <p:cNvCxnSpPr/>
          <p:nvPr/>
        </p:nvCxnSpPr>
        <p:spPr>
          <a:xfrm flipV="1">
            <a:off x="5754665" y="3738623"/>
            <a:ext cx="1618069" cy="275831"/>
          </a:xfrm>
          <a:prstGeom prst="straightConnector1">
            <a:avLst/>
          </a:prstGeom>
          <a:noFill/>
          <a:ln w="9525" cap="flat" cmpd="sng">
            <a:solidFill>
              <a:srgbClr val="0F817E"/>
            </a:solidFill>
            <a:prstDash val="solid"/>
            <a:miter/>
            <a:headEnd type="triangle" w="lg" len="lg"/>
            <a:tailEnd type="triangle" w="lg" len="lg"/>
          </a:ln>
        </p:spPr>
      </p:cxnSp>
      <p:cxnSp>
        <p:nvCxnSpPr>
          <p:cNvPr id="16" name="Curved Connector 15"/>
          <p:cNvCxnSpPr/>
          <p:nvPr/>
        </p:nvCxnSpPr>
        <p:spPr>
          <a:xfrm rot="16200000" flipV="1">
            <a:off x="5920333" y="3627945"/>
            <a:ext cx="290169" cy="138908"/>
          </a:xfrm>
          <a:prstGeom prst="curvedConnector3">
            <a:avLst>
              <a:gd name="adj1" fmla="val 88296"/>
            </a:avLst>
          </a:prstGeom>
          <a:ln w="508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196896" y="5310016"/>
                <a:ext cx="532359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charset="0"/>
                            </a:rPr>
                          </m:ctrlPr>
                        </m:sSupPr>
                        <m:e>
                          <m:r>
                            <a:rPr lang="en-US" sz="2000" b="0" i="1" smtClean="0">
                              <a:latin typeface="Cambria Math" charset="0"/>
                            </a:rPr>
                            <m:t>𝑡𝑎𝑛</m:t>
                          </m:r>
                        </m:e>
                        <m:sup>
                          <m:r>
                            <a:rPr lang="en-US" sz="2000" b="0" i="1" smtClean="0">
                              <a:latin typeface="Cambria Math" charset="0"/>
                            </a:rPr>
                            <m:t>−1</m:t>
                          </m:r>
                        </m:sup>
                      </m:sSup>
                      <m:d>
                        <m:dPr>
                          <m:ctrlPr>
                            <a:rPr lang="en-US" sz="2000" b="0" i="1" smtClean="0">
                              <a:latin typeface="Cambria Math" charset="0"/>
                            </a:rPr>
                          </m:ctrlPr>
                        </m:dPr>
                        <m:e>
                          <m:r>
                            <a:rPr lang="en-US" sz="2000" b="0" i="1" smtClean="0">
                              <a:latin typeface="Cambria Math" charset="0"/>
                            </a:rPr>
                            <m:t>𝑎𝑛𝑔𝑙𝑒</m:t>
                          </m:r>
                        </m:e>
                      </m:d>
                      <m:r>
                        <a:rPr lang="en-US" sz="2000" b="0" i="1" smtClean="0">
                          <a:latin typeface="Cambria Math" charset="0"/>
                        </a:rPr>
                        <m:t>∗</m:t>
                      </m:r>
                      <m:r>
                        <a:rPr lang="en-US" sz="2000" b="0" i="1" smtClean="0">
                          <a:latin typeface="Cambria Math" charset="0"/>
                        </a:rPr>
                        <m:t>𝑑𝑖𝑠𝑡𝑎𝑛𝑐𝑒</m:t>
                      </m:r>
                      <m:r>
                        <a:rPr lang="en-US" sz="2000" b="0" i="1" smtClean="0">
                          <a:latin typeface="Cambria Math" charset="0"/>
                        </a:rPr>
                        <m:t>=</m:t>
                      </m:r>
                      <m:r>
                        <a:rPr lang="en-US" sz="2000" b="0" i="1" smtClean="0">
                          <a:latin typeface="Cambria Math" charset="0"/>
                        </a:rPr>
                        <m:t>𝑝h𝑦𝑠𝑖𝑐𝑎𝑙</m:t>
                      </m:r>
                      <m:r>
                        <a:rPr lang="en-US" sz="2000" b="0" i="1" smtClean="0">
                          <a:latin typeface="Cambria Math" charset="0"/>
                        </a:rPr>
                        <m:t> </m:t>
                      </m:r>
                      <m:r>
                        <a:rPr lang="en-US" sz="2000" b="0" i="1" smtClean="0">
                          <a:latin typeface="Cambria Math" charset="0"/>
                        </a:rPr>
                        <m:t>𝑠𝑖𝑧𝑒</m:t>
                      </m:r>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196896" y="5310016"/>
                <a:ext cx="5323590" cy="400110"/>
              </a:xfrm>
              <a:prstGeom prst="rect">
                <a:avLst/>
              </a:prstGeom>
              <a:blipFill rotWithShape="0">
                <a:blip r:embed="rId4"/>
                <a:stretch>
                  <a:fillRect t="-95455" b="-127273"/>
                </a:stretch>
              </a:blipFill>
            </p:spPr>
            <p:txBody>
              <a:bodyPr/>
              <a:lstStyle/>
              <a:p>
                <a:r>
                  <a:rPr lang="en-US">
                    <a:noFill/>
                  </a:rPr>
                  <a:t> </a:t>
                </a:r>
              </a:p>
            </p:txBody>
          </p:sp>
        </mc:Fallback>
      </mc:AlternateContent>
      <p:cxnSp>
        <p:nvCxnSpPr>
          <p:cNvPr id="63" name="Shape 169"/>
          <p:cNvCxnSpPr/>
          <p:nvPr/>
        </p:nvCxnSpPr>
        <p:spPr>
          <a:xfrm>
            <a:off x="6851104" y="4981119"/>
            <a:ext cx="3291559" cy="3128"/>
          </a:xfrm>
          <a:prstGeom prst="straightConnector1">
            <a:avLst/>
          </a:prstGeom>
          <a:noFill/>
          <a:ln w="9525" cap="flat" cmpd="sng">
            <a:solidFill>
              <a:srgbClr val="0F817E"/>
            </a:solidFill>
            <a:prstDash val="solid"/>
            <a:miter/>
            <a:headEnd type="none" w="med" len="med"/>
            <a:tailEnd type="none" w="med" len="med"/>
          </a:ln>
        </p:spPr>
      </p:cxnSp>
      <p:cxnSp>
        <p:nvCxnSpPr>
          <p:cNvPr id="65" name="Shape 169"/>
          <p:cNvCxnSpPr/>
          <p:nvPr/>
        </p:nvCxnSpPr>
        <p:spPr>
          <a:xfrm flipV="1">
            <a:off x="6851104" y="4379257"/>
            <a:ext cx="3291559" cy="608232"/>
          </a:xfrm>
          <a:prstGeom prst="straightConnector1">
            <a:avLst/>
          </a:prstGeom>
          <a:noFill/>
          <a:ln w="9525" cap="flat" cmpd="sng">
            <a:solidFill>
              <a:srgbClr val="0F817E"/>
            </a:solidFill>
            <a:prstDash val="solid"/>
            <a:miter/>
            <a:headEnd type="none" w="med" len="med"/>
            <a:tailEnd type="none" w="med" len="med"/>
          </a:ln>
        </p:spPr>
      </p:cxnSp>
      <p:cxnSp>
        <p:nvCxnSpPr>
          <p:cNvPr id="70" name="Shape 169"/>
          <p:cNvCxnSpPr/>
          <p:nvPr/>
        </p:nvCxnSpPr>
        <p:spPr>
          <a:xfrm flipV="1">
            <a:off x="10142663" y="4379257"/>
            <a:ext cx="0" cy="591089"/>
          </a:xfrm>
          <a:prstGeom prst="straightConnector1">
            <a:avLst/>
          </a:prstGeom>
          <a:noFill/>
          <a:ln w="9525" cap="flat" cmpd="sng">
            <a:solidFill>
              <a:srgbClr val="0F817E"/>
            </a:solidFill>
            <a:prstDash val="solid"/>
            <a:miter/>
            <a:headEnd type="none" w="med" len="med"/>
            <a:tailEnd type="none" w="med" len="med"/>
          </a:ln>
        </p:spPr>
      </p:cxnSp>
      <p:cxnSp>
        <p:nvCxnSpPr>
          <p:cNvPr id="74" name="Curved Connector 73"/>
          <p:cNvCxnSpPr/>
          <p:nvPr/>
        </p:nvCxnSpPr>
        <p:spPr>
          <a:xfrm rot="16200000" flipV="1">
            <a:off x="7507378" y="4889473"/>
            <a:ext cx="118280" cy="58527"/>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615191" y="4727612"/>
            <a:ext cx="622286" cy="307777"/>
          </a:xfrm>
          <a:prstGeom prst="rect">
            <a:avLst/>
          </a:prstGeom>
          <a:noFill/>
        </p:spPr>
        <p:txBody>
          <a:bodyPr wrap="none" rtlCol="0">
            <a:spAutoFit/>
          </a:bodyPr>
          <a:lstStyle/>
          <a:p>
            <a:r>
              <a:rPr lang="en-US" dirty="0" smtClean="0">
                <a:solidFill>
                  <a:schemeClr val="accent1">
                    <a:lumMod val="50000"/>
                  </a:schemeClr>
                </a:solidFill>
              </a:rPr>
              <a:t>angle</a:t>
            </a:r>
            <a:endParaRPr lang="en-US" dirty="0">
              <a:solidFill>
                <a:schemeClr val="accent1">
                  <a:lumMod val="50000"/>
                </a:schemeClr>
              </a:solidFill>
            </a:endParaRPr>
          </a:p>
        </p:txBody>
      </p:sp>
      <p:sp>
        <p:nvSpPr>
          <p:cNvPr id="78" name="TextBox 77"/>
          <p:cNvSpPr txBox="1"/>
          <p:nvPr/>
        </p:nvSpPr>
        <p:spPr>
          <a:xfrm>
            <a:off x="8359869" y="4929762"/>
            <a:ext cx="851515" cy="307777"/>
          </a:xfrm>
          <a:prstGeom prst="rect">
            <a:avLst/>
          </a:prstGeom>
          <a:noFill/>
        </p:spPr>
        <p:txBody>
          <a:bodyPr wrap="none" rtlCol="0">
            <a:spAutoFit/>
          </a:bodyPr>
          <a:lstStyle/>
          <a:p>
            <a:r>
              <a:rPr lang="en-US" smtClean="0">
                <a:solidFill>
                  <a:schemeClr val="accent1">
                    <a:lumMod val="50000"/>
                  </a:schemeClr>
                </a:solidFill>
              </a:rPr>
              <a:t>distance</a:t>
            </a:r>
            <a:endParaRPr lang="en-US" dirty="0">
              <a:solidFill>
                <a:schemeClr val="accent1">
                  <a:lumMod val="50000"/>
                </a:schemeClr>
              </a:solidFill>
            </a:endParaRPr>
          </a:p>
        </p:txBody>
      </p:sp>
      <p:sp>
        <p:nvSpPr>
          <p:cNvPr id="79" name="TextBox 78"/>
          <p:cNvSpPr txBox="1"/>
          <p:nvPr/>
        </p:nvSpPr>
        <p:spPr>
          <a:xfrm rot="5400000">
            <a:off x="10044719" y="4534756"/>
            <a:ext cx="503664" cy="307777"/>
          </a:xfrm>
          <a:prstGeom prst="rect">
            <a:avLst/>
          </a:prstGeom>
          <a:noFill/>
        </p:spPr>
        <p:txBody>
          <a:bodyPr wrap="none" rtlCol="0">
            <a:spAutoFit/>
          </a:bodyPr>
          <a:lstStyle/>
          <a:p>
            <a:r>
              <a:rPr lang="en-US" smtClean="0">
                <a:solidFill>
                  <a:schemeClr val="accent1">
                    <a:lumMod val="50000"/>
                  </a:schemeClr>
                </a:solidFill>
              </a:rPr>
              <a:t>size</a:t>
            </a:r>
            <a:endParaRPr lang="en-US" dirty="0">
              <a:solidFill>
                <a:schemeClr val="accent1">
                  <a:lumMod val="50000"/>
                </a:schemeClr>
              </a:solidFill>
            </a:endParaRPr>
          </a:p>
        </p:txBody>
      </p:sp>
      <p:pic>
        <p:nvPicPr>
          <p:cNvPr id="30" name="Shape 105"/>
          <p:cNvPicPr preferRelativeResize="0"/>
          <p:nvPr/>
        </p:nvPicPr>
        <p:blipFill rotWithShape="1">
          <a:blip r:embed="rId5">
            <a:alphaModFix/>
          </a:blip>
          <a:srcRect/>
          <a:stretch/>
        </p:blipFill>
        <p:spPr>
          <a:xfrm>
            <a:off x="-7937" y="6218237"/>
            <a:ext cx="12199936" cy="655636"/>
          </a:xfrm>
          <a:prstGeom prst="rect">
            <a:avLst/>
          </a:prstGeom>
          <a:noFill/>
          <a:ln>
            <a:noFill/>
          </a:ln>
        </p:spPr>
      </p:pic>
      <p:pic>
        <p:nvPicPr>
          <p:cNvPr id="31" name="Shape 106"/>
          <p:cNvPicPr preferRelativeResize="0"/>
          <p:nvPr/>
        </p:nvPicPr>
        <p:blipFill rotWithShape="1">
          <a:blip r:embed="rId6">
            <a:alphaModFix/>
          </a:blip>
          <a:srcRect l="26484" t="13653" r="35546" b="19594"/>
          <a:stretch/>
        </p:blipFill>
        <p:spPr>
          <a:xfrm>
            <a:off x="11520486" y="6221412"/>
            <a:ext cx="581024" cy="641350"/>
          </a:xfrm>
          <a:prstGeom prst="rect">
            <a:avLst/>
          </a:prstGeom>
          <a:noFill/>
          <a:ln>
            <a:noFill/>
          </a:ln>
        </p:spPr>
      </p:pic>
      <p:sp>
        <p:nvSpPr>
          <p:cNvPr id="34"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5" name="Shape 110"/>
          <p:cNvPicPr preferRelativeResize="0"/>
          <p:nvPr/>
        </p:nvPicPr>
        <p:blipFill rotWithShape="1">
          <a:blip r:embed="rId7">
            <a:alphaModFix/>
          </a:blip>
          <a:srcRect/>
          <a:stretch/>
        </p:blipFill>
        <p:spPr>
          <a:xfrm>
            <a:off x="2110961" y="6273005"/>
            <a:ext cx="2794000" cy="546099"/>
          </a:xfrm>
          <a:prstGeom prst="rect">
            <a:avLst/>
          </a:prstGeom>
          <a:noFill/>
          <a:ln>
            <a:noFill/>
          </a:ln>
        </p:spPr>
      </p:pic>
      <p:pic>
        <p:nvPicPr>
          <p:cNvPr id="36" name="Shape 111"/>
          <p:cNvPicPr preferRelativeResize="0"/>
          <p:nvPr/>
        </p:nvPicPr>
        <p:blipFill rotWithShape="1">
          <a:blip r:embed="rId8">
            <a:alphaModFix/>
          </a:blip>
          <a:srcRect/>
          <a:stretch/>
        </p:blipFill>
        <p:spPr>
          <a:xfrm>
            <a:off x="6531630" y="6211434"/>
            <a:ext cx="1306511" cy="608011"/>
          </a:xfrm>
          <a:prstGeom prst="rect">
            <a:avLst/>
          </a:prstGeom>
          <a:noFill/>
          <a:ln>
            <a:noFill/>
          </a:ln>
        </p:spPr>
      </p:pic>
      <p:pic>
        <p:nvPicPr>
          <p:cNvPr id="37" name="Shape 112"/>
          <p:cNvPicPr preferRelativeResize="0"/>
          <p:nvPr/>
        </p:nvPicPr>
        <p:blipFill rotWithShape="1">
          <a:blip r:embed="rId9">
            <a:alphaModFix/>
          </a:blip>
          <a:srcRect/>
          <a:stretch/>
        </p:blipFill>
        <p:spPr>
          <a:xfrm>
            <a:off x="8804989" y="6059486"/>
            <a:ext cx="1233487" cy="985836"/>
          </a:xfrm>
          <a:prstGeom prst="rect">
            <a:avLst/>
          </a:prstGeom>
          <a:noFill/>
          <a:ln>
            <a:noFill/>
          </a:ln>
        </p:spPr>
      </p:pic>
      <p:sp>
        <p:nvSpPr>
          <p:cNvPr id="40"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42" name="Picture 41"/>
          <p:cNvPicPr>
            <a:picLocks noChangeAspect="1"/>
          </p:cNvPicPr>
          <p:nvPr/>
        </p:nvPicPr>
        <p:blipFill>
          <a:blip r:embed="rId10">
            <a:extLst>
              <a:ext uri="{BEBA8EAE-BF5A-486C-A8C5-ECC9F3942E4B}">
                <a14:imgProps xmlns:a14="http://schemas.microsoft.com/office/drawing/2010/main">
                  <a14:imgLayer r:embed="rId11">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65339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27" name="Shape 165"/>
          <p:cNvPicPr preferRelativeResize="0"/>
          <p:nvPr/>
        </p:nvPicPr>
        <p:blipFill rotWithShape="1">
          <a:blip r:embed="rId3">
            <a:alphaModFix/>
          </a:blip>
          <a:srcRect/>
          <a:stretch/>
        </p:blipFill>
        <p:spPr>
          <a:xfrm>
            <a:off x="8364537" y="345122"/>
            <a:ext cx="2681287" cy="2681287"/>
          </a:xfrm>
          <a:prstGeom prst="rect">
            <a:avLst/>
          </a:prstGeom>
          <a:noFill/>
          <a:ln>
            <a:noFill/>
          </a:ln>
        </p:spPr>
      </p:pic>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Example </a:t>
            </a:r>
            <a:endParaRPr lang="en-US" sz="4400" b="1" i="0" u="none" strike="noStrike" cap="none" dirty="0">
              <a:solidFill>
                <a:srgbClr val="0F817E"/>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1" name="Shape 149"/>
              <p:cNvSpPr txBox="1">
                <a:spLocks noGrp="1"/>
              </p:cNvSpPr>
              <p:nvPr>
                <p:ph type="body" idx="1"/>
              </p:nvPr>
            </p:nvSpPr>
            <p:spPr>
              <a:xfrm>
                <a:off x="476249" y="1262062"/>
                <a:ext cx="7418814" cy="4351336"/>
              </a:xfrm>
              <a:prstGeom prst="rect">
                <a:avLst/>
              </a:prstGeom>
              <a:noFill/>
              <a:ln>
                <a:noFill/>
              </a:ln>
            </p:spPr>
            <p:txBody>
              <a:bodyPr lIns="91425" tIns="45700" rIns="91425" bIns="45700" anchor="t" anchorCtr="0">
                <a:noAutofit/>
              </a:bodyPr>
              <a:lstStyle/>
              <a:p>
                <a:pPr lvl="0" indent="-228600">
                  <a:spcBef>
                    <a:spcPts val="0"/>
                  </a:spcBef>
                </a:pPr>
                <a14:m>
                  <m:oMath xmlns:m="http://schemas.openxmlformats.org/officeDocument/2006/math">
                    <m:sSub>
                      <m:sSubPr>
                        <m:ctrlPr>
                          <a:rPr lang="en-US" sz="2800" b="0" i="1" u="none" smtClean="0">
                            <a:solidFill>
                              <a:schemeClr val="dk1"/>
                            </a:solidFill>
                            <a:latin typeface="Cambria Math" charset="0"/>
                            <a:ea typeface="Cambria Math" charset="0"/>
                            <a:cs typeface="Cambria Math" charset="0"/>
                            <a:sym typeface="Calibri"/>
                          </a:rPr>
                        </m:ctrlPr>
                      </m:sSubPr>
                      <m:e>
                        <m:r>
                          <a:rPr lang="en-US" sz="2800" b="0" i="1" u="none" smtClean="0">
                            <a:solidFill>
                              <a:schemeClr val="dk1"/>
                            </a:solidFill>
                            <a:latin typeface="Cambria Math" charset="0"/>
                            <a:ea typeface="Cambria Math" charset="0"/>
                            <a:cs typeface="Cambria Math" charset="0"/>
                            <a:sym typeface="Calibri"/>
                          </a:rPr>
                          <m:t>𝜎</m:t>
                        </m:r>
                      </m:e>
                      <m:sub>
                        <m:r>
                          <a:rPr lang="en-US" sz="2800" b="0" i="1" u="none" smtClean="0">
                            <a:solidFill>
                              <a:schemeClr val="dk1"/>
                            </a:solidFill>
                            <a:latin typeface="Cambria Math" charset="0"/>
                            <a:ea typeface="Cambria Math" charset="0"/>
                            <a:cs typeface="Cambria Math" charset="0"/>
                            <a:sym typeface="Calibri"/>
                          </a:rPr>
                          <m:t>𝑥</m:t>
                        </m:r>
                      </m:sub>
                    </m:sSub>
                    <m:r>
                      <a:rPr lang="en-US" sz="2800" b="0" i="1" u="none" smtClean="0">
                        <a:solidFill>
                          <a:schemeClr val="dk1"/>
                        </a:solidFill>
                        <a:latin typeface="Cambria Math" charset="0"/>
                        <a:ea typeface="Cambria Math" charset="0"/>
                        <a:cs typeface="Cambria Math" charset="0"/>
                        <a:sym typeface="Calibri"/>
                      </a:rPr>
                      <m:t>=50 </m:t>
                    </m:r>
                    <m:r>
                      <a:rPr lang="en-US" sz="2800" b="0" i="1" u="none" smtClean="0">
                        <a:solidFill>
                          <a:schemeClr val="dk1"/>
                        </a:solidFill>
                        <a:latin typeface="Cambria Math" charset="0"/>
                        <a:ea typeface="Cambria Math" charset="0"/>
                        <a:cs typeface="Cambria Math" charset="0"/>
                        <a:sym typeface="Calibri"/>
                      </a:rPr>
                      <m:t>𝑝𝑖𝑥</m:t>
                    </m:r>
                    <m:r>
                      <a:rPr lang="en-US" sz="2800" b="0" i="1" u="none" smtClean="0">
                        <a:solidFill>
                          <a:schemeClr val="dk1"/>
                        </a:solidFill>
                        <a:latin typeface="Cambria Math" charset="0"/>
                        <a:ea typeface="Cambria Math" charset="0"/>
                        <a:cs typeface="Cambria Math" charset="0"/>
                        <a:sym typeface="Calibri"/>
                      </a:rPr>
                      <m:t> ∗</m:t>
                    </m:r>
                    <m:f>
                      <m:fPr>
                        <m:ctrlPr>
                          <a:rPr lang="en-US" sz="2800" b="0" i="1" u="none" smtClean="0">
                            <a:solidFill>
                              <a:schemeClr val="dk1"/>
                            </a:solidFill>
                            <a:latin typeface="Cambria Math" charset="0"/>
                            <a:ea typeface="Cambria Math" charset="0"/>
                            <a:cs typeface="Cambria Math" charset="0"/>
                            <a:sym typeface="Calibri"/>
                          </a:rPr>
                        </m:ctrlPr>
                      </m:fPr>
                      <m:num>
                        <m:r>
                          <a:rPr lang="en-US" i="1">
                            <a:latin typeface="Cambria Math" charset="0"/>
                            <a:ea typeface="Cambria Math" charset="0"/>
                            <a:cs typeface="Cambria Math" charset="0"/>
                          </a:rPr>
                          <m:t>0.396 ”</m:t>
                        </m:r>
                      </m:num>
                      <m:den>
                        <m:r>
                          <a:rPr lang="en-US" b="0" i="1" smtClean="0">
                            <a:latin typeface="Cambria Math" charset="0"/>
                            <a:ea typeface="Cambria Math" charset="0"/>
                            <a:cs typeface="Cambria Math" charset="0"/>
                          </a:rPr>
                          <m:t>𝑝𝑖𝑥</m:t>
                        </m:r>
                      </m:den>
                    </m:f>
                  </m:oMath>
                </a14:m>
                <a:r>
                  <a:rPr lang="en-US" sz="2800" b="0" i="1" u="none" dirty="0" smtClean="0">
                    <a:solidFill>
                      <a:schemeClr val="dk1"/>
                    </a:solidFill>
                    <a:latin typeface="Cambria Math" charset="0"/>
                    <a:ea typeface="Cambria Math" charset="0"/>
                    <a:cs typeface="Cambria Math" charset="0"/>
                    <a:sym typeface="Calibri"/>
                  </a:rPr>
                  <a:t> = 19.8” = 9.6e-5 rad</a:t>
                </a:r>
              </a:p>
              <a:p>
                <a:pPr lvl="0" indent="-228600">
                  <a:spcBef>
                    <a:spcPts val="0"/>
                  </a:spcBef>
                </a:pPr>
                <a14:m>
                  <m:oMath xmlns:m="http://schemas.openxmlformats.org/officeDocument/2006/math">
                    <m:sSup>
                      <m:sSupPr>
                        <m:ctrlPr>
                          <a:rPr lang="en-US" i="1">
                            <a:latin typeface="Cambria Math" charset="0"/>
                          </a:rPr>
                        </m:ctrlPr>
                      </m:sSupPr>
                      <m:e>
                        <m:r>
                          <a:rPr lang="en-US" i="1">
                            <a:latin typeface="Cambria Math" charset="0"/>
                          </a:rPr>
                          <m:t>𝑡𝑎𝑛</m:t>
                        </m:r>
                      </m:e>
                      <m:sup>
                        <m:r>
                          <a:rPr lang="en-US" i="1">
                            <a:latin typeface="Cambria Math" charset="0"/>
                          </a:rPr>
                          <m:t>−1</m:t>
                        </m:r>
                      </m:sup>
                    </m:sSup>
                    <m:d>
                      <m:dPr>
                        <m:ctrlPr>
                          <a:rPr lang="en-US" i="1">
                            <a:latin typeface="Cambria Math" charset="0"/>
                          </a:rPr>
                        </m:ctrlPr>
                      </m:dPr>
                      <m:e>
                        <m:r>
                          <m:rPr>
                            <m:nor/>
                          </m:rPr>
                          <a:rPr lang="en-US" i="1" dirty="0">
                            <a:latin typeface="Cambria Math" charset="0"/>
                            <a:ea typeface="Cambria Math" charset="0"/>
                            <a:cs typeface="Cambria Math" charset="0"/>
                          </a:rPr>
                          <m:t>9.6</m:t>
                        </m:r>
                        <m:r>
                          <m:rPr>
                            <m:nor/>
                          </m:rPr>
                          <a:rPr lang="en-US" i="1" dirty="0">
                            <a:latin typeface="Cambria Math" charset="0"/>
                            <a:ea typeface="Cambria Math" charset="0"/>
                            <a:cs typeface="Cambria Math" charset="0"/>
                          </a:rPr>
                          <m:t>e</m:t>
                        </m:r>
                        <m:r>
                          <m:rPr>
                            <m:nor/>
                          </m:rPr>
                          <a:rPr lang="en-US" i="1" dirty="0">
                            <a:latin typeface="Cambria Math" charset="0"/>
                            <a:ea typeface="Cambria Math" charset="0"/>
                            <a:cs typeface="Cambria Math" charset="0"/>
                          </a:rPr>
                          <m:t>−5</m:t>
                        </m:r>
                      </m:e>
                    </m:d>
                    <m:r>
                      <a:rPr lang="en-US" i="1">
                        <a:latin typeface="Cambria Math" charset="0"/>
                      </a:rPr>
                      <m:t>∗</m:t>
                    </m:r>
                    <m:r>
                      <a:rPr lang="en-US" b="0" i="1" smtClean="0">
                        <a:latin typeface="Cambria Math" charset="0"/>
                      </a:rPr>
                      <m:t>203.7</m:t>
                    </m:r>
                    <m:r>
                      <a:rPr lang="en-US" b="0" i="1" smtClean="0">
                        <a:latin typeface="Cambria Math" charset="0"/>
                      </a:rPr>
                      <m:t>𝑒</m:t>
                    </m:r>
                    <m:r>
                      <a:rPr lang="en-US" b="0" i="1" smtClean="0">
                        <a:latin typeface="Cambria Math" charset="0"/>
                      </a:rPr>
                      <m:t>6 </m:t>
                    </m:r>
                    <m:r>
                      <a:rPr lang="en-US" b="0" i="1" smtClean="0">
                        <a:latin typeface="Cambria Math" charset="0"/>
                      </a:rPr>
                      <m:t>𝑝𝑐</m:t>
                    </m:r>
                    <m:r>
                      <a:rPr lang="en-US" i="1">
                        <a:latin typeface="Cambria Math" charset="0"/>
                      </a:rPr>
                      <m:t>=</m:t>
                    </m:r>
                  </m:oMath>
                </a14:m>
                <a:r>
                  <a:rPr lang="en-US" dirty="0" smtClean="0"/>
                  <a:t> 19553 pc</a:t>
                </a:r>
              </a:p>
              <a:p>
                <a:pPr lvl="0" indent="-228600">
                  <a:spcBef>
                    <a:spcPts val="0"/>
                  </a:spcBef>
                </a:pP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𝑦</m:t>
                        </m:r>
                      </m:sub>
                    </m:sSub>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3</m:t>
                    </m:r>
                    <m:r>
                      <a:rPr lang="en-US" i="1">
                        <a:latin typeface="Cambria Math" charset="0"/>
                        <a:ea typeface="Cambria Math" charset="0"/>
                        <a:cs typeface="Cambria Math" charset="0"/>
                      </a:rPr>
                      <m:t>0 </m:t>
                    </m:r>
                    <m:r>
                      <a:rPr lang="en-US" i="1">
                        <a:latin typeface="Cambria Math" charset="0"/>
                        <a:ea typeface="Cambria Math" charset="0"/>
                        <a:cs typeface="Cambria Math" charset="0"/>
                      </a:rPr>
                      <m:t>𝑝𝑖𝑥</m:t>
                    </m:r>
                    <m:r>
                      <a:rPr lang="en-US" i="1">
                        <a:latin typeface="Cambria Math" charset="0"/>
                        <a:ea typeface="Cambria Math" charset="0"/>
                        <a:cs typeface="Cambria Math" charset="0"/>
                      </a:rPr>
                      <m:t> ∗</m:t>
                    </m:r>
                    <m:f>
                      <m:fPr>
                        <m:ctrlPr>
                          <a:rPr lang="en-US" i="1">
                            <a:latin typeface="Cambria Math" charset="0"/>
                            <a:ea typeface="Cambria Math" charset="0"/>
                            <a:cs typeface="Cambria Math" charset="0"/>
                          </a:rPr>
                        </m:ctrlPr>
                      </m:fPr>
                      <m:num>
                        <m:r>
                          <a:rPr lang="en-US" i="1">
                            <a:latin typeface="Cambria Math" charset="0"/>
                            <a:ea typeface="Cambria Math" charset="0"/>
                            <a:cs typeface="Cambria Math" charset="0"/>
                          </a:rPr>
                          <m:t>0.396 ”</m:t>
                        </m:r>
                      </m:num>
                      <m:den>
                        <m:r>
                          <a:rPr lang="en-US" i="1">
                            <a:latin typeface="Cambria Math" charset="0"/>
                            <a:ea typeface="Cambria Math" charset="0"/>
                            <a:cs typeface="Cambria Math" charset="0"/>
                          </a:rPr>
                          <m:t>𝑝𝑖𝑥</m:t>
                        </m:r>
                      </m:den>
                    </m:f>
                  </m:oMath>
                </a14:m>
                <a:r>
                  <a:rPr lang="en-US" i="1" dirty="0">
                    <a:latin typeface="Cambria Math" charset="0"/>
                    <a:ea typeface="Cambria Math" charset="0"/>
                    <a:cs typeface="Cambria Math" charset="0"/>
                  </a:rPr>
                  <a:t> = </a:t>
                </a:r>
                <a:r>
                  <a:rPr lang="en-US" i="1" dirty="0" smtClean="0">
                    <a:latin typeface="Cambria Math" charset="0"/>
                    <a:ea typeface="Cambria Math" charset="0"/>
                    <a:cs typeface="Cambria Math" charset="0"/>
                  </a:rPr>
                  <a:t>11.9” </a:t>
                </a:r>
                <a:r>
                  <a:rPr lang="en-US" i="1" dirty="0">
                    <a:latin typeface="Cambria Math" charset="0"/>
                    <a:ea typeface="Cambria Math" charset="0"/>
                    <a:cs typeface="Cambria Math" charset="0"/>
                  </a:rPr>
                  <a:t>= </a:t>
                </a:r>
                <a:r>
                  <a:rPr lang="en-US" i="1" dirty="0" smtClean="0">
                    <a:latin typeface="Cambria Math" charset="0"/>
                    <a:ea typeface="Cambria Math" charset="0"/>
                    <a:cs typeface="Cambria Math" charset="0"/>
                  </a:rPr>
                  <a:t>5.76e-5 </a:t>
                </a:r>
                <a:r>
                  <a:rPr lang="en-US" i="1" dirty="0">
                    <a:latin typeface="Cambria Math" charset="0"/>
                    <a:ea typeface="Cambria Math" charset="0"/>
                    <a:cs typeface="Cambria Math" charset="0"/>
                  </a:rPr>
                  <a:t>rad</a:t>
                </a:r>
              </a:p>
              <a:p>
                <a:pPr lvl="0" indent="-228600">
                  <a:spcBef>
                    <a:spcPts val="0"/>
                  </a:spcBef>
                </a:pPr>
                <a14:m>
                  <m:oMath xmlns:m="http://schemas.openxmlformats.org/officeDocument/2006/math">
                    <m:sSup>
                      <m:sSupPr>
                        <m:ctrlPr>
                          <a:rPr lang="en-US" i="1">
                            <a:latin typeface="Cambria Math" charset="0"/>
                          </a:rPr>
                        </m:ctrlPr>
                      </m:sSupPr>
                      <m:e>
                        <m:r>
                          <a:rPr lang="en-US" i="1">
                            <a:latin typeface="Cambria Math" charset="0"/>
                          </a:rPr>
                          <m:t>𝑡𝑎𝑛</m:t>
                        </m:r>
                      </m:e>
                      <m:sup>
                        <m:r>
                          <a:rPr lang="en-US" i="1">
                            <a:latin typeface="Cambria Math" charset="0"/>
                          </a:rPr>
                          <m:t>−1</m:t>
                        </m:r>
                      </m:sup>
                    </m:sSup>
                    <m:d>
                      <m:dPr>
                        <m:ctrlPr>
                          <a:rPr lang="en-US" i="1">
                            <a:latin typeface="Cambria Math" charset="0"/>
                          </a:rPr>
                        </m:ctrlPr>
                      </m:dPr>
                      <m:e>
                        <m:r>
                          <m:rPr>
                            <m:nor/>
                          </m:rPr>
                          <a:rPr lang="en-US" i="1" dirty="0">
                            <a:latin typeface="Cambria Math" charset="0"/>
                            <a:ea typeface="Cambria Math" charset="0"/>
                            <a:cs typeface="Cambria Math" charset="0"/>
                          </a:rPr>
                          <m:t>5.76</m:t>
                        </m:r>
                        <m:r>
                          <m:rPr>
                            <m:nor/>
                          </m:rPr>
                          <a:rPr lang="en-US" i="1" dirty="0">
                            <a:latin typeface="Cambria Math" charset="0"/>
                            <a:ea typeface="Cambria Math" charset="0"/>
                            <a:cs typeface="Cambria Math" charset="0"/>
                          </a:rPr>
                          <m:t>e</m:t>
                        </m:r>
                        <m:r>
                          <m:rPr>
                            <m:nor/>
                          </m:rPr>
                          <a:rPr lang="en-US" i="1" dirty="0">
                            <a:latin typeface="Cambria Math" charset="0"/>
                            <a:ea typeface="Cambria Math" charset="0"/>
                            <a:cs typeface="Cambria Math" charset="0"/>
                          </a:rPr>
                          <m:t>−5 </m:t>
                        </m:r>
                        <m:r>
                          <m:rPr>
                            <m:nor/>
                          </m:rPr>
                          <a:rPr lang="en-US" i="1" dirty="0">
                            <a:latin typeface="Cambria Math" charset="0"/>
                            <a:ea typeface="Cambria Math" charset="0"/>
                            <a:cs typeface="Cambria Math" charset="0"/>
                          </a:rPr>
                          <m:t>rad</m:t>
                        </m:r>
                        <m:r>
                          <m:rPr>
                            <m:nor/>
                          </m:rPr>
                          <a:rPr lang="en-US" i="1" dirty="0">
                            <a:latin typeface="Cambria Math" charset="0"/>
                            <a:ea typeface="Cambria Math" charset="0"/>
                            <a:cs typeface="Cambria Math" charset="0"/>
                          </a:rPr>
                          <m:t> </m:t>
                        </m:r>
                      </m:e>
                    </m:d>
                    <m:r>
                      <a:rPr lang="en-US" i="1">
                        <a:latin typeface="Cambria Math" charset="0"/>
                      </a:rPr>
                      <m:t>∗203.7</m:t>
                    </m:r>
                    <m:r>
                      <a:rPr lang="en-US" i="1">
                        <a:latin typeface="Cambria Math" charset="0"/>
                      </a:rPr>
                      <m:t>𝑒</m:t>
                    </m:r>
                    <m:r>
                      <a:rPr lang="en-US" i="1">
                        <a:latin typeface="Cambria Math" charset="0"/>
                      </a:rPr>
                      <m:t>6 </m:t>
                    </m:r>
                    <m:r>
                      <a:rPr lang="en-US" i="1">
                        <a:latin typeface="Cambria Math" charset="0"/>
                      </a:rPr>
                      <m:t>𝑝𝑐</m:t>
                    </m:r>
                    <m:r>
                      <a:rPr lang="en-US" i="1">
                        <a:latin typeface="Cambria Math" charset="0"/>
                      </a:rPr>
                      <m:t>=</m:t>
                    </m:r>
                  </m:oMath>
                </a14:m>
                <a:r>
                  <a:rPr lang="en-US" dirty="0"/>
                  <a:t> </a:t>
                </a:r>
                <a:r>
                  <a:rPr lang="en-US" dirty="0" smtClean="0"/>
                  <a:t>11732 </a:t>
                </a:r>
                <a:r>
                  <a:rPr lang="en-US" dirty="0"/>
                  <a:t>pc</a:t>
                </a:r>
              </a:p>
              <a:p>
                <a:pPr lvl="0" indent="-228600">
                  <a:spcBef>
                    <a:spcPts val="0"/>
                  </a:spcBef>
                </a:pPr>
                <a:endParaRPr lang="en-US" dirty="0"/>
              </a:p>
              <a:p>
                <a:pPr marL="228600" marR="0" lvl="0" indent="-228600" algn="l" rtl="0">
                  <a:lnSpc>
                    <a:spcPct val="90000"/>
                  </a:lnSpc>
                  <a:spcBef>
                    <a:spcPts val="0"/>
                  </a:spcBef>
                  <a:spcAft>
                    <a:spcPts val="0"/>
                  </a:spcAft>
                  <a:buClr>
                    <a:schemeClr val="dk1"/>
                  </a:buClr>
                  <a:buSzPct val="100000"/>
                  <a:buFont typeface="Arial"/>
                  <a:buChar char="•"/>
                </a:pPr>
                <a:endParaRPr lang="en-US" dirty="0" smtClean="0"/>
              </a:p>
              <a:p>
                <a:pPr marL="228600" marR="0" lvl="0" indent="-228600" algn="l" rtl="0">
                  <a:lnSpc>
                    <a:spcPct val="90000"/>
                  </a:lnSpc>
                  <a:spcBef>
                    <a:spcPts val="0"/>
                  </a:spcBef>
                  <a:spcAft>
                    <a:spcPts val="0"/>
                  </a:spcAft>
                  <a:buClr>
                    <a:schemeClr val="dk1"/>
                  </a:buClr>
                  <a:buSzPct val="100000"/>
                  <a:buFont typeface="Arial"/>
                  <a:buChar char="•"/>
                </a:pPr>
                <a:r>
                  <a:rPr lang="en-US" sz="2800" b="0" i="0" u="none" dirty="0" smtClean="0">
                    <a:solidFill>
                      <a:schemeClr val="dk1"/>
                    </a:solidFill>
                    <a:latin typeface="Calibri"/>
                    <a:ea typeface="Calibri"/>
                    <a:cs typeface="Calibri"/>
                    <a:sym typeface="Calibri"/>
                  </a:rPr>
                  <a:t/>
                </a:r>
                <a:br>
                  <a:rPr lang="en-US" sz="2800" b="0" i="0" u="none" dirty="0" smtClean="0">
                    <a:solidFill>
                      <a:schemeClr val="dk1"/>
                    </a:solidFill>
                    <a:latin typeface="Calibri"/>
                    <a:ea typeface="Calibri"/>
                    <a:cs typeface="Calibri"/>
                    <a:sym typeface="Calibri"/>
                  </a:rPr>
                </a:br>
                <a:endParaRPr lang="en-US" sz="2800" b="0" i="0" u="none" dirty="0" smtClean="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ct val="100000"/>
                  <a:buFont typeface="Arial"/>
                  <a:buChar char="•"/>
                </a:pP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2800" b="0" i="0" u="none" dirty="0">
                  <a:solidFill>
                    <a:schemeClr val="dk1"/>
                  </a:solidFill>
                  <a:latin typeface="Calibri"/>
                  <a:ea typeface="Calibri"/>
                  <a:cs typeface="Calibri"/>
                  <a:sym typeface="Calibri"/>
                </a:endParaRPr>
              </a:p>
            </p:txBody>
          </p:sp>
        </mc:Choice>
        <mc:Fallback xmlns="">
          <p:sp>
            <p:nvSpPr>
              <p:cNvPr id="21" name="Shape 149"/>
              <p:cNvSpPr txBox="1">
                <a:spLocks noGrp="1" noRot="1" noChangeAspect="1" noMove="1" noResize="1" noEditPoints="1" noAdjustHandles="1" noChangeArrowheads="1" noChangeShapeType="1" noTextEdit="1"/>
              </p:cNvSpPr>
              <p:nvPr>
                <p:ph type="body" idx="1"/>
              </p:nvPr>
            </p:nvSpPr>
            <p:spPr>
              <a:xfrm>
                <a:off x="476249" y="1262062"/>
                <a:ext cx="7418814" cy="4351336"/>
              </a:xfrm>
              <a:prstGeom prst="rect">
                <a:avLst/>
              </a:prstGeom>
              <a:blipFill rotWithShape="0">
                <a:blip r:embed="rId9"/>
                <a:stretch>
                  <a:fillRect l="-1479" t="-42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853526573"/>
                  </p:ext>
                </p:extLst>
              </p:nvPr>
            </p:nvGraphicFramePr>
            <p:xfrm>
              <a:off x="448511" y="4012247"/>
              <a:ext cx="11287040" cy="1894840"/>
            </p:xfrm>
            <a:graphic>
              <a:graphicData uri="http://schemas.openxmlformats.org/drawingml/2006/table">
                <a:tbl>
                  <a:tblPr firstRow="1" bandRow="1">
                    <a:tableStyleId>{5C22544A-7EE6-4342-B048-85BDC9FD1C3A}</a:tableStyleId>
                  </a:tblPr>
                  <a:tblGrid>
                    <a:gridCol w="992435"/>
                    <a:gridCol w="992435"/>
                    <a:gridCol w="1405117"/>
                    <a:gridCol w="1344088"/>
                    <a:gridCol w="677599"/>
                    <a:gridCol w="822004"/>
                    <a:gridCol w="2843690"/>
                    <a:gridCol w="1104836"/>
                    <a:gridCol w="1104836"/>
                  </a:tblGrid>
                  <a:tr h="370840">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sub>
                                </m:sSub>
                              </m:oMath>
                            </m:oMathPara>
                          </a14:m>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sub>
                                </m:sSub>
                              </m:oMath>
                            </m:oMathPara>
                          </a14:m>
                          <a:endParaRPr lang="en-US" dirty="0"/>
                        </a:p>
                      </a:txBody>
                      <a:tcPr>
                        <a:solidFill>
                          <a:srgbClr val="10817E"/>
                        </a:solidFill>
                      </a:tcPr>
                    </a:tc>
                    <a:tc>
                      <a:txBody>
                        <a:bodyPr/>
                        <a:lstStyle/>
                        <a:p>
                          <a:r>
                            <a:rPr lang="en-US" dirty="0" err="1" smtClean="0"/>
                            <a:t>Flux_g</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r>
                                      <a:rPr lang="en-US" sz="1400" b="0" i="1" u="none" smtClean="0">
                                        <a:solidFill>
                                          <a:schemeClr val="bg1"/>
                                        </a:solidFill>
                                        <a:latin typeface="Cambria Math" charset="0"/>
                                        <a:ea typeface="Cambria Math" charset="0"/>
                                        <a:cs typeface="Cambria Math" charset="0"/>
                                        <a:sym typeface="Calibri"/>
                                      </a:rPr>
                                      <m:t>, </m:t>
                                    </m:r>
                                    <m:r>
                                      <a:rPr lang="en-US" sz="1400" b="0" i="1" u="none" smtClean="0">
                                        <a:solidFill>
                                          <a:schemeClr val="bg1"/>
                                        </a:solidFill>
                                        <a:latin typeface="Cambria Math" charset="0"/>
                                        <a:ea typeface="Cambria Math" charset="0"/>
                                        <a:cs typeface="Cambria Math" charset="0"/>
                                        <a:sym typeface="Calibri"/>
                                      </a:rPr>
                                      <m:t>𝑝h</m:t>
                                    </m:r>
                                  </m:sub>
                                </m:sSub>
                              </m:oMath>
                            </m:oMathPara>
                          </a14:m>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r>
                                      <a:rPr lang="en-US" sz="1400" b="0" i="1" u="none" smtClean="0">
                                        <a:solidFill>
                                          <a:schemeClr val="bg1"/>
                                        </a:solidFill>
                                        <a:latin typeface="Cambria Math" charset="0"/>
                                        <a:ea typeface="Cambria Math" charset="0"/>
                                        <a:cs typeface="Cambria Math" charset="0"/>
                                        <a:sym typeface="Calibri"/>
                                      </a:rPr>
                                      <m:t>, </m:t>
                                    </m:r>
                                    <m:r>
                                      <a:rPr lang="en-US" sz="1400" b="0" i="1" u="none" smtClean="0">
                                        <a:solidFill>
                                          <a:schemeClr val="bg1"/>
                                        </a:solidFill>
                                        <a:latin typeface="Cambria Math" charset="0"/>
                                        <a:ea typeface="Cambria Math" charset="0"/>
                                        <a:cs typeface="Cambria Math" charset="0"/>
                                        <a:sym typeface="Calibri"/>
                                      </a:rPr>
                                      <m:t>𝑝h</m:t>
                                    </m:r>
                                  </m:sub>
                                </m:sSub>
                              </m:oMath>
                            </m:oMathPara>
                          </a14:m>
                          <a:endParaRPr lang="en-US" dirty="0"/>
                        </a:p>
                      </a:txBody>
                      <a:tcPr>
                        <a:solidFill>
                          <a:srgbClr val="10817E"/>
                        </a:solidFill>
                      </a:tcPr>
                    </a:tc>
                  </a:tr>
                  <a:tr h="370840">
                    <a:tc>
                      <a:txBody>
                        <a:bodyPr/>
                        <a:lstStyle/>
                        <a:p>
                          <a:r>
                            <a:rPr lang="en-US" sz="1100" dirty="0" smtClean="0"/>
                            <a:t>This is</a:t>
                          </a:r>
                          <a:r>
                            <a:rPr lang="en-US" sz="1100" baseline="0" dirty="0" smtClean="0"/>
                            <a:t> the ID of the galaxy</a:t>
                          </a:r>
                          <a:endParaRPr lang="en-US" sz="1100" dirty="0"/>
                        </a:p>
                      </a:txBody>
                      <a:tcPr>
                        <a:solidFill>
                          <a:srgbClr val="93C3C1"/>
                        </a:solidFill>
                      </a:tcPr>
                    </a:tc>
                    <a:tc>
                      <a:txBody>
                        <a:bodyPr/>
                        <a:lstStyle/>
                        <a:p>
                          <a:r>
                            <a:rPr lang="en-US" sz="1100" dirty="0" smtClean="0"/>
                            <a:t>The distance (translated from redshift) given</a:t>
                          </a:r>
                          <a:r>
                            <a:rPr lang="en-US" sz="1100" baseline="0" dirty="0" smtClean="0"/>
                            <a:t> in </a:t>
                          </a:r>
                          <a:r>
                            <a:rPr lang="en-US" sz="1100" baseline="0" dirty="0" err="1" smtClean="0"/>
                            <a:t>megaparsec</a:t>
                          </a:r>
                          <a:r>
                            <a:rPr lang="en-US" sz="1100" baseline="0" dirty="0" smtClean="0"/>
                            <a:t> </a:t>
                          </a:r>
                          <a:endParaRPr lang="en-US" sz="1100" dirty="0"/>
                        </a:p>
                      </a:txBody>
                      <a:tcPr>
                        <a:solidFill>
                          <a:srgbClr val="93C3C1"/>
                        </a:solidFill>
                      </a:tcPr>
                    </a:tc>
                    <a:tc>
                      <a:txBody>
                        <a:bodyPr/>
                        <a:lstStyle/>
                        <a:p>
                          <a:r>
                            <a:rPr lang="en-US" sz="1100" dirty="0" smtClean="0"/>
                            <a:t>The estimated stellar mass</a:t>
                          </a:r>
                          <a:r>
                            <a:rPr lang="en-US" sz="1100" baseline="0" dirty="0"/>
                            <a:t> </a:t>
                          </a:r>
                          <a:r>
                            <a:rPr lang="en-US" sz="1100" baseline="0" dirty="0" smtClean="0"/>
                            <a:t>given in logarithm of solar mass</a:t>
                          </a:r>
                          <a:endParaRPr lang="en-US" sz="1100" dirty="0" smtClean="0"/>
                        </a:p>
                      </a:txBody>
                      <a:tcPr>
                        <a:solidFill>
                          <a:srgbClr val="93C3C1"/>
                        </a:solidFill>
                      </a:tcPr>
                    </a:tc>
                    <a:tc>
                      <a:txBody>
                        <a:bodyPr/>
                        <a:lstStyle/>
                        <a:p>
                          <a:r>
                            <a:rPr lang="en-US" sz="1100" dirty="0" smtClean="0"/>
                            <a:t>The error on</a:t>
                          </a:r>
                          <a:r>
                            <a:rPr lang="en-US" sz="1100" baseline="0" dirty="0" smtClean="0"/>
                            <a:t> estimated stellar mass</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endParaRPr lang="en-US" sz="1100" dirty="0" smtClean="0"/>
                        </a:p>
                        <a:p>
                          <a:endParaRPr lang="en-US" sz="1100" dirty="0"/>
                        </a:p>
                      </a:txBody>
                      <a:tcPr>
                        <a:solidFill>
                          <a:srgbClr val="93C3C1"/>
                        </a:solidFill>
                      </a:tcPr>
                    </a:tc>
                    <a:tc>
                      <a:txBody>
                        <a:bodyPr/>
                        <a:lstStyle/>
                        <a:p>
                          <a:r>
                            <a:rPr lang="en-US" sz="1100" dirty="0" smtClean="0"/>
                            <a:t>The total</a:t>
                          </a:r>
                          <a:r>
                            <a:rPr lang="en-US" sz="1100" baseline="0" dirty="0" smtClean="0"/>
                            <a:t> intensity within your distribution (</a:t>
                          </a:r>
                          <a:r>
                            <a:rPr lang="en-US" sz="1100" baseline="0" dirty="0" err="1" smtClean="0"/>
                            <a:t>f.e</a:t>
                          </a:r>
                          <a:r>
                            <a:rPr lang="en-US" sz="1100" baseline="0" dirty="0" smtClean="0"/>
                            <a:t>. within 3 </a:t>
                          </a:r>
                          <a:r>
                            <a:rPr lang="en-US" sz="1100" baseline="0" dirty="0" err="1" smtClean="0"/>
                            <a:t>std</a:t>
                          </a:r>
                          <a:r>
                            <a:rPr lang="en-US" sz="1100" baseline="0" dirty="0" smtClean="0"/>
                            <a:t>)</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rgbClr val="93C3C1"/>
                        </a:solidFill>
                      </a:tcPr>
                    </a:tc>
                    <a:tc>
                      <a:txBody>
                        <a:bodyPr/>
                        <a:lstStyle/>
                        <a:p>
                          <a:r>
                            <a:rPr lang="en-US" sz="1100" dirty="0" smtClean="0"/>
                            <a:t>203.7 </a:t>
                          </a:r>
                          <a:endParaRPr lang="en-US" sz="1100" dirty="0"/>
                        </a:p>
                      </a:txBody>
                      <a:tcPr>
                        <a:solidFill>
                          <a:srgbClr val="93C3C1"/>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rgbClr val="93C3C1"/>
                        </a:solidFill>
                      </a:tcPr>
                    </a:tc>
                    <a:tc>
                      <a:txBody>
                        <a:bodyPr/>
                        <a:lstStyle/>
                        <a:p>
                          <a:r>
                            <a:rPr lang="en-US" sz="1100" dirty="0" smtClean="0"/>
                            <a:t>30</a:t>
                          </a:r>
                          <a:endParaRPr lang="en-US" sz="1100" dirty="0"/>
                        </a:p>
                      </a:txBody>
                      <a:tcPr>
                        <a:solidFill>
                          <a:srgbClr val="93C3C1"/>
                        </a:solidFill>
                      </a:tcPr>
                    </a:tc>
                    <a:tc>
                      <a:txBody>
                        <a:bodyPr/>
                        <a:lstStyle/>
                        <a:p>
                          <a:r>
                            <a:rPr lang="en-US" sz="1100" dirty="0" smtClean="0"/>
                            <a:t>279.6</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853526573"/>
                  </p:ext>
                </p:extLst>
              </p:nvPr>
            </p:nvGraphicFramePr>
            <p:xfrm>
              <a:off x="448511" y="4012247"/>
              <a:ext cx="11287040" cy="1894840"/>
            </p:xfrm>
            <a:graphic>
              <a:graphicData uri="http://schemas.openxmlformats.org/drawingml/2006/table">
                <a:tbl>
                  <a:tblPr firstRow="1" bandRow="1">
                    <a:tableStyleId>{5C22544A-7EE6-4342-B048-85BDC9FD1C3A}</a:tableStyleId>
                  </a:tblPr>
                  <a:tblGrid>
                    <a:gridCol w="992435"/>
                    <a:gridCol w="992435"/>
                    <a:gridCol w="1405117"/>
                    <a:gridCol w="1344088"/>
                    <a:gridCol w="677599"/>
                    <a:gridCol w="822004"/>
                    <a:gridCol w="2843690"/>
                    <a:gridCol w="1104836"/>
                    <a:gridCol w="1104836"/>
                  </a:tblGrid>
                  <a:tr h="370840">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endParaRPr lang="en-US"/>
                        </a:p>
                      </a:txBody>
                      <a:tcPr>
                        <a:blipFill rotWithShape="0">
                          <a:blip r:embed="rId10"/>
                          <a:stretch>
                            <a:fillRect l="-700901" t="-3279" r="-872973" b="-421311"/>
                          </a:stretch>
                        </a:blipFill>
                      </a:tcPr>
                    </a:tc>
                    <a:tc>
                      <a:txBody>
                        <a:bodyPr/>
                        <a:lstStyle/>
                        <a:p>
                          <a:endParaRPr lang="en-US"/>
                        </a:p>
                      </a:txBody>
                      <a:tcPr>
                        <a:blipFill rotWithShape="0">
                          <a:blip r:embed="rId10"/>
                          <a:stretch>
                            <a:fillRect l="-658519" t="-3279" r="-617778" b="-421311"/>
                          </a:stretch>
                        </a:blipFill>
                      </a:tcPr>
                    </a:tc>
                    <a:tc>
                      <a:txBody>
                        <a:bodyPr/>
                        <a:lstStyle/>
                        <a:p>
                          <a:r>
                            <a:rPr lang="en-US" dirty="0" err="1" smtClean="0"/>
                            <a:t>Flux_g</a:t>
                          </a:r>
                          <a:endParaRPr lang="en-US" dirty="0"/>
                        </a:p>
                      </a:txBody>
                      <a:tcPr>
                        <a:solidFill>
                          <a:srgbClr val="10817E"/>
                        </a:solidFill>
                      </a:tcPr>
                    </a:tc>
                    <a:tc>
                      <a:txBody>
                        <a:bodyPr/>
                        <a:lstStyle/>
                        <a:p>
                          <a:endParaRPr lang="en-US"/>
                        </a:p>
                      </a:txBody>
                      <a:tcPr>
                        <a:blipFill rotWithShape="0">
                          <a:blip r:embed="rId10"/>
                          <a:stretch>
                            <a:fillRect l="-819231" t="-3279" r="-101648" b="-421311"/>
                          </a:stretch>
                        </a:blipFill>
                      </a:tcPr>
                    </a:tc>
                    <a:tc>
                      <a:txBody>
                        <a:bodyPr/>
                        <a:lstStyle/>
                        <a:p>
                          <a:endParaRPr lang="en-US"/>
                        </a:p>
                      </a:txBody>
                      <a:tcPr>
                        <a:blipFill rotWithShape="0">
                          <a:blip r:embed="rId10"/>
                          <a:stretch>
                            <a:fillRect l="-924309" t="-3279" r="-2210" b="-421311"/>
                          </a:stretch>
                        </a:blipFill>
                      </a:tcPr>
                    </a:tc>
                  </a:tr>
                  <a:tr h="1097280">
                    <a:tc>
                      <a:txBody>
                        <a:bodyPr/>
                        <a:lstStyle/>
                        <a:p>
                          <a:r>
                            <a:rPr lang="en-US" sz="1100" dirty="0" smtClean="0"/>
                            <a:t>This is</a:t>
                          </a:r>
                          <a:r>
                            <a:rPr lang="en-US" sz="1100" baseline="0" dirty="0" smtClean="0"/>
                            <a:t> the ID of the galaxy</a:t>
                          </a:r>
                          <a:endParaRPr lang="en-US" sz="1100" dirty="0"/>
                        </a:p>
                      </a:txBody>
                      <a:tcPr>
                        <a:solidFill>
                          <a:srgbClr val="93C3C1"/>
                        </a:solidFill>
                      </a:tcPr>
                    </a:tc>
                    <a:tc>
                      <a:txBody>
                        <a:bodyPr/>
                        <a:lstStyle/>
                        <a:p>
                          <a:r>
                            <a:rPr lang="en-US" sz="1100" dirty="0" smtClean="0"/>
                            <a:t>The distance (translated from redshift</a:t>
                          </a:r>
                          <a:r>
                            <a:rPr lang="en-US" sz="1100" dirty="0" smtClean="0"/>
                            <a:t>) given</a:t>
                          </a:r>
                          <a:r>
                            <a:rPr lang="en-US" sz="1100" baseline="0" dirty="0" smtClean="0"/>
                            <a:t> in </a:t>
                          </a:r>
                          <a:r>
                            <a:rPr lang="en-US" sz="1100" baseline="0" dirty="0" err="1" smtClean="0"/>
                            <a:t>megaparsec</a:t>
                          </a:r>
                          <a:r>
                            <a:rPr lang="en-US" sz="1100" baseline="0" dirty="0" smtClean="0"/>
                            <a:t> </a:t>
                          </a:r>
                          <a:endParaRPr lang="en-US" sz="1100" dirty="0"/>
                        </a:p>
                      </a:txBody>
                      <a:tcPr>
                        <a:solidFill>
                          <a:srgbClr val="93C3C1"/>
                        </a:solidFill>
                      </a:tcPr>
                    </a:tc>
                    <a:tc>
                      <a:txBody>
                        <a:bodyPr/>
                        <a:lstStyle/>
                        <a:p>
                          <a:r>
                            <a:rPr lang="en-US" sz="1100" dirty="0" smtClean="0"/>
                            <a:t>The estimated stellar </a:t>
                          </a:r>
                          <a:r>
                            <a:rPr lang="en-US" sz="1100" dirty="0" smtClean="0"/>
                            <a:t>mass</a:t>
                          </a:r>
                          <a:r>
                            <a:rPr lang="en-US" sz="1100" baseline="0" dirty="0"/>
                            <a:t> </a:t>
                          </a:r>
                          <a:r>
                            <a:rPr lang="en-US" sz="1100" baseline="0" dirty="0" smtClean="0"/>
                            <a:t>given in logarithm of solar mass</a:t>
                          </a:r>
                          <a:endParaRPr lang="en-US" sz="1100" dirty="0" smtClean="0"/>
                        </a:p>
                      </a:txBody>
                      <a:tcPr>
                        <a:solidFill>
                          <a:srgbClr val="93C3C1"/>
                        </a:solidFill>
                      </a:tcPr>
                    </a:tc>
                    <a:tc>
                      <a:txBody>
                        <a:bodyPr/>
                        <a:lstStyle/>
                        <a:p>
                          <a:r>
                            <a:rPr lang="en-US" sz="1100" dirty="0" smtClean="0"/>
                            <a:t>The error on</a:t>
                          </a:r>
                          <a:r>
                            <a:rPr lang="en-US" sz="1100" baseline="0" dirty="0" smtClean="0"/>
                            <a:t> estimated stellar mass</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endParaRPr lang="en-US" sz="1100" dirty="0" smtClean="0"/>
                        </a:p>
                        <a:p>
                          <a:endParaRPr lang="en-US" sz="1100" dirty="0"/>
                        </a:p>
                      </a:txBody>
                      <a:tcPr>
                        <a:solidFill>
                          <a:srgbClr val="93C3C1"/>
                        </a:solidFill>
                      </a:tcPr>
                    </a:tc>
                    <a:tc>
                      <a:txBody>
                        <a:bodyPr/>
                        <a:lstStyle/>
                        <a:p>
                          <a:r>
                            <a:rPr lang="en-US" sz="1100" dirty="0" smtClean="0"/>
                            <a:t>The total</a:t>
                          </a:r>
                          <a:r>
                            <a:rPr lang="en-US" sz="1100" baseline="0" dirty="0" smtClean="0"/>
                            <a:t> intensity within your distribution (</a:t>
                          </a:r>
                          <a:r>
                            <a:rPr lang="en-US" sz="1100" baseline="0" dirty="0" err="1" smtClean="0"/>
                            <a:t>f.e</a:t>
                          </a:r>
                          <a:r>
                            <a:rPr lang="en-US" sz="1100" baseline="0" dirty="0" smtClean="0"/>
                            <a:t>. within 3 </a:t>
                          </a:r>
                          <a:r>
                            <a:rPr lang="en-US" sz="1100" baseline="0" dirty="0" err="1" smtClean="0"/>
                            <a:t>std</a:t>
                          </a:r>
                          <a:r>
                            <a:rPr lang="en-US" sz="1100" baseline="0" dirty="0" smtClean="0"/>
                            <a:t>)</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smtClean="0"/>
                        </a:p>
                      </a:txBody>
                      <a:tcPr>
                        <a:solidFill>
                          <a:srgbClr val="93C3C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rgbClr val="93C3C1"/>
                        </a:solidFill>
                      </a:tcPr>
                    </a:tc>
                    <a:tc>
                      <a:txBody>
                        <a:bodyPr/>
                        <a:lstStyle/>
                        <a:p>
                          <a:r>
                            <a:rPr lang="en-US" sz="1100" dirty="0" smtClean="0"/>
                            <a:t>203.7 </a:t>
                          </a:r>
                          <a:endParaRPr lang="en-US" sz="1100" dirty="0"/>
                        </a:p>
                      </a:txBody>
                      <a:tcPr>
                        <a:solidFill>
                          <a:srgbClr val="93C3C1"/>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rgbClr val="93C3C1"/>
                        </a:solidFill>
                      </a:tcPr>
                    </a:tc>
                    <a:tc>
                      <a:txBody>
                        <a:bodyPr/>
                        <a:lstStyle/>
                        <a:p>
                          <a:r>
                            <a:rPr lang="en-US" sz="1100" dirty="0" smtClean="0"/>
                            <a:t>30</a:t>
                          </a:r>
                          <a:endParaRPr lang="en-US" sz="1100" dirty="0"/>
                        </a:p>
                      </a:txBody>
                      <a:tcPr>
                        <a:solidFill>
                          <a:srgbClr val="93C3C1"/>
                        </a:solidFill>
                      </a:tcPr>
                    </a:tc>
                    <a:tc>
                      <a:txBody>
                        <a:bodyPr/>
                        <a:lstStyle/>
                        <a:p>
                          <a:r>
                            <a:rPr lang="en-US" sz="1100" dirty="0" smtClean="0"/>
                            <a:t>279.6</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bl>
              </a:graphicData>
            </a:graphic>
          </p:graphicFrame>
        </mc:Fallback>
      </mc:AlternateContent>
      <p:sp>
        <p:nvSpPr>
          <p:cNvPr id="8" name="Oval 7"/>
          <p:cNvSpPr/>
          <p:nvPr/>
        </p:nvSpPr>
        <p:spPr>
          <a:xfrm>
            <a:off x="9043877" y="1068063"/>
            <a:ext cx="1335485" cy="1277307"/>
          </a:xfrm>
          <a:prstGeom prst="ellipse">
            <a:avLst/>
          </a:prstGeom>
          <a:solidFill>
            <a:srgbClr val="93C3C1">
              <a:alpha val="13000"/>
            </a:srgbClr>
          </a:solidFill>
          <a:ln>
            <a:noFill/>
          </a:ln>
          <a:effectLst>
            <a:glow rad="127000">
              <a:srgbClr val="93C3C1">
                <a:alpha val="5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Turn Arrow 1"/>
          <p:cNvSpPr/>
          <p:nvPr/>
        </p:nvSpPr>
        <p:spPr>
          <a:xfrm>
            <a:off x="5616602" y="3668556"/>
            <a:ext cx="4470544" cy="311150"/>
          </a:xfrm>
          <a:prstGeom prst="uturnArrow">
            <a:avLst/>
          </a:prstGeom>
          <a:solidFill>
            <a:srgbClr val="10817E">
              <a:alpha val="99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U-Turn Arrow 15"/>
          <p:cNvSpPr/>
          <p:nvPr/>
        </p:nvSpPr>
        <p:spPr>
          <a:xfrm>
            <a:off x="6341989" y="3311847"/>
            <a:ext cx="4470544" cy="311150"/>
          </a:xfrm>
          <a:prstGeom prst="uturnArrow">
            <a:avLst/>
          </a:prstGeom>
          <a:solidFill>
            <a:srgbClr val="10817E">
              <a:alpha val="99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Shape 105"/>
          <p:cNvPicPr preferRelativeResize="0"/>
          <p:nvPr/>
        </p:nvPicPr>
        <p:blipFill rotWithShape="1">
          <a:blip r:embed="rId11">
            <a:alphaModFix/>
          </a:blip>
          <a:srcRect/>
          <a:stretch/>
        </p:blipFill>
        <p:spPr>
          <a:xfrm>
            <a:off x="-7937" y="6218237"/>
            <a:ext cx="12199936" cy="655636"/>
          </a:xfrm>
          <a:prstGeom prst="rect">
            <a:avLst/>
          </a:prstGeom>
          <a:noFill/>
          <a:ln>
            <a:noFill/>
          </a:ln>
        </p:spPr>
      </p:pic>
      <p:pic>
        <p:nvPicPr>
          <p:cNvPr id="18" name="Shape 106"/>
          <p:cNvPicPr preferRelativeResize="0"/>
          <p:nvPr/>
        </p:nvPicPr>
        <p:blipFill rotWithShape="1">
          <a:blip r:embed="rId12">
            <a:alphaModFix/>
          </a:blip>
          <a:srcRect l="26484" t="13653" r="35546" b="19594"/>
          <a:stretch/>
        </p:blipFill>
        <p:spPr>
          <a:xfrm>
            <a:off x="11520486" y="6221412"/>
            <a:ext cx="581024" cy="641350"/>
          </a:xfrm>
          <a:prstGeom prst="rect">
            <a:avLst/>
          </a:prstGeom>
          <a:noFill/>
          <a:ln>
            <a:noFill/>
          </a:ln>
        </p:spPr>
      </p:pic>
      <p:sp>
        <p:nvSpPr>
          <p:cNvPr id="19"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 name="Shape 110"/>
          <p:cNvPicPr preferRelativeResize="0"/>
          <p:nvPr/>
        </p:nvPicPr>
        <p:blipFill rotWithShape="1">
          <a:blip r:embed="rId13">
            <a:alphaModFix/>
          </a:blip>
          <a:srcRect/>
          <a:stretch/>
        </p:blipFill>
        <p:spPr>
          <a:xfrm>
            <a:off x="2110961" y="6273005"/>
            <a:ext cx="2794000" cy="546099"/>
          </a:xfrm>
          <a:prstGeom prst="rect">
            <a:avLst/>
          </a:prstGeom>
          <a:noFill/>
          <a:ln>
            <a:noFill/>
          </a:ln>
        </p:spPr>
      </p:pic>
      <p:pic>
        <p:nvPicPr>
          <p:cNvPr id="22" name="Shape 111"/>
          <p:cNvPicPr preferRelativeResize="0"/>
          <p:nvPr/>
        </p:nvPicPr>
        <p:blipFill rotWithShape="1">
          <a:blip r:embed="rId14">
            <a:alphaModFix/>
          </a:blip>
          <a:srcRect/>
          <a:stretch/>
        </p:blipFill>
        <p:spPr>
          <a:xfrm>
            <a:off x="6531630" y="6211434"/>
            <a:ext cx="1306511" cy="608011"/>
          </a:xfrm>
          <a:prstGeom prst="rect">
            <a:avLst/>
          </a:prstGeom>
          <a:noFill/>
          <a:ln>
            <a:noFill/>
          </a:ln>
        </p:spPr>
      </p:pic>
      <p:pic>
        <p:nvPicPr>
          <p:cNvPr id="23" name="Shape 112"/>
          <p:cNvPicPr preferRelativeResize="0"/>
          <p:nvPr/>
        </p:nvPicPr>
        <p:blipFill rotWithShape="1">
          <a:blip r:embed="rId15">
            <a:alphaModFix/>
          </a:blip>
          <a:srcRect/>
          <a:stretch/>
        </p:blipFill>
        <p:spPr>
          <a:xfrm>
            <a:off x="8804989" y="6059486"/>
            <a:ext cx="1233487" cy="985836"/>
          </a:xfrm>
          <a:prstGeom prst="rect">
            <a:avLst/>
          </a:prstGeom>
          <a:noFill/>
          <a:ln>
            <a:noFill/>
          </a:ln>
        </p:spPr>
      </p:pic>
      <p:sp>
        <p:nvSpPr>
          <p:cNvPr id="24"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5" name="Picture 24"/>
          <p:cNvPicPr>
            <a:picLocks noChangeAspect="1"/>
          </p:cNvPicPr>
          <p:nvPr/>
        </p:nvPicPr>
        <p:blipFill>
          <a:blip r:embed="rId16">
            <a:extLst>
              <a:ext uri="{BEBA8EAE-BF5A-486C-A8C5-ECC9F3942E4B}">
                <a14:imgProps xmlns:a14="http://schemas.microsoft.com/office/drawing/2010/main">
                  <a14:imgLayer r:embed="rId17">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03246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Example </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503237" y="1195154"/>
            <a:ext cx="7898317"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You can now repeat this process for all galaxies </a:t>
            </a:r>
          </a:p>
          <a:p>
            <a:pPr lvl="0" indent="-228600">
              <a:spcBef>
                <a:spcPts val="0"/>
              </a:spcBef>
            </a:pPr>
            <a:endParaRPr lang="en-US" dirty="0"/>
          </a:p>
          <a:p>
            <a:pPr lvl="0" indent="-228600">
              <a:spcBef>
                <a:spcPts val="0"/>
              </a:spcBef>
            </a:pPr>
            <a:r>
              <a:rPr lang="en-US" dirty="0" smtClean="0"/>
              <a:t>Note the above example is a very basic case as it does not take into account potential issues such as </a:t>
            </a:r>
            <a:br>
              <a:rPr lang="en-US" dirty="0" smtClean="0"/>
            </a:br>
            <a:r>
              <a:rPr lang="en-US" dirty="0" smtClean="0"/>
              <a:t>Projection of the galaxy on 2D, spiral structure, star in front acting as noise in image, etc.</a:t>
            </a:r>
            <a:endParaRPr sz="2800" b="0" i="0" u="none"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335676095"/>
                  </p:ext>
                </p:extLst>
              </p:nvPr>
            </p:nvGraphicFramePr>
            <p:xfrm>
              <a:off x="448511" y="4047892"/>
              <a:ext cx="11287040" cy="1859194"/>
            </p:xfrm>
            <a:graphic>
              <a:graphicData uri="http://schemas.openxmlformats.org/drawingml/2006/table">
                <a:tbl>
                  <a:tblPr firstRow="1" bandRow="1">
                    <a:tableStyleId>{5C22544A-7EE6-4342-B048-85BDC9FD1C3A}</a:tableStyleId>
                  </a:tblPr>
                  <a:tblGrid>
                    <a:gridCol w="992435"/>
                    <a:gridCol w="992435"/>
                    <a:gridCol w="1405117"/>
                    <a:gridCol w="1344088"/>
                    <a:gridCol w="677599"/>
                    <a:gridCol w="822004"/>
                    <a:gridCol w="2843690"/>
                    <a:gridCol w="1104836"/>
                    <a:gridCol w="1104836"/>
                  </a:tblGrid>
                  <a:tr h="335194">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sub>
                                </m:sSub>
                              </m:oMath>
                            </m:oMathPara>
                          </a14:m>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sub>
                                </m:sSub>
                              </m:oMath>
                            </m:oMathPara>
                          </a14:m>
                          <a:endParaRPr lang="en-US" dirty="0"/>
                        </a:p>
                      </a:txBody>
                      <a:tcPr>
                        <a:solidFill>
                          <a:srgbClr val="10817E"/>
                        </a:solidFill>
                      </a:tcPr>
                    </a:tc>
                    <a:tc>
                      <a:txBody>
                        <a:bodyPr/>
                        <a:lstStyle/>
                        <a:p>
                          <a:r>
                            <a:rPr lang="en-US" dirty="0" err="1" smtClean="0"/>
                            <a:t>Flux_g</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r>
                                      <a:rPr lang="en-US" sz="1400" b="0" i="1" u="none" smtClean="0">
                                        <a:solidFill>
                                          <a:schemeClr val="bg1"/>
                                        </a:solidFill>
                                        <a:latin typeface="Cambria Math" charset="0"/>
                                        <a:ea typeface="Cambria Math" charset="0"/>
                                        <a:cs typeface="Cambria Math" charset="0"/>
                                        <a:sym typeface="Calibri"/>
                                      </a:rPr>
                                      <m:t>, </m:t>
                                    </m:r>
                                    <m:r>
                                      <a:rPr lang="en-US" sz="1400" b="0" i="1" u="none" smtClean="0">
                                        <a:solidFill>
                                          <a:schemeClr val="bg1"/>
                                        </a:solidFill>
                                        <a:latin typeface="Cambria Math" charset="0"/>
                                        <a:ea typeface="Cambria Math" charset="0"/>
                                        <a:cs typeface="Cambria Math" charset="0"/>
                                        <a:sym typeface="Calibri"/>
                                      </a:rPr>
                                      <m:t>𝑝h</m:t>
                                    </m:r>
                                  </m:sub>
                                </m:sSub>
                              </m:oMath>
                            </m:oMathPara>
                          </a14:m>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r>
                                      <a:rPr lang="en-US" sz="1400" b="0" i="1" u="none" smtClean="0">
                                        <a:solidFill>
                                          <a:schemeClr val="bg1"/>
                                        </a:solidFill>
                                        <a:latin typeface="Cambria Math" charset="0"/>
                                        <a:ea typeface="Cambria Math" charset="0"/>
                                        <a:cs typeface="Cambria Math" charset="0"/>
                                        <a:sym typeface="Calibri"/>
                                      </a:rPr>
                                      <m:t>, </m:t>
                                    </m:r>
                                    <m:r>
                                      <a:rPr lang="en-US" sz="1400" b="0" i="1" u="none" smtClean="0">
                                        <a:solidFill>
                                          <a:schemeClr val="bg1"/>
                                        </a:solidFill>
                                        <a:latin typeface="Cambria Math" charset="0"/>
                                        <a:ea typeface="Cambria Math" charset="0"/>
                                        <a:cs typeface="Cambria Math" charset="0"/>
                                        <a:sym typeface="Calibri"/>
                                      </a:rPr>
                                      <m:t>𝑝h</m:t>
                                    </m:r>
                                  </m:sub>
                                </m:sSub>
                              </m:oMath>
                            </m:oMathPara>
                          </a14:m>
                          <a:endParaRPr lang="en-US" dirty="0"/>
                        </a:p>
                      </a:txBody>
                      <a:tcPr>
                        <a:solidFill>
                          <a:srgbClr val="10817E"/>
                        </a:solidFill>
                      </a:tcPr>
                    </a:tc>
                  </a:tr>
                  <a:tr h="370840">
                    <a:tc>
                      <a:txBody>
                        <a:bodyPr/>
                        <a:lstStyle/>
                        <a:p>
                          <a:r>
                            <a:rPr lang="en-US" sz="1100" dirty="0" smtClean="0"/>
                            <a:t>This is</a:t>
                          </a:r>
                          <a:r>
                            <a:rPr lang="en-US" sz="1100" baseline="0" dirty="0" smtClean="0"/>
                            <a:t> the ID of the galaxy</a:t>
                          </a:r>
                          <a:endParaRPr lang="en-US" sz="1100" dirty="0"/>
                        </a:p>
                      </a:txBody>
                      <a:tcPr>
                        <a:solidFill>
                          <a:srgbClr val="93C3C1"/>
                        </a:solidFill>
                      </a:tcPr>
                    </a:tc>
                    <a:tc>
                      <a:txBody>
                        <a:bodyPr/>
                        <a:lstStyle/>
                        <a:p>
                          <a:r>
                            <a:rPr lang="en-US" sz="1100" dirty="0" smtClean="0"/>
                            <a:t>The distance (translated from redshift) given</a:t>
                          </a:r>
                          <a:r>
                            <a:rPr lang="en-US" sz="1100" baseline="0" dirty="0" smtClean="0"/>
                            <a:t> in </a:t>
                          </a:r>
                          <a:r>
                            <a:rPr lang="en-US" sz="1100" baseline="0" dirty="0" err="1" smtClean="0"/>
                            <a:t>megaparsec</a:t>
                          </a:r>
                          <a:r>
                            <a:rPr lang="en-US" sz="1100" baseline="0" dirty="0" smtClean="0"/>
                            <a:t> </a:t>
                          </a:r>
                          <a:endParaRPr lang="en-US" sz="1100" dirty="0"/>
                        </a:p>
                      </a:txBody>
                      <a:tcPr>
                        <a:solidFill>
                          <a:srgbClr val="93C3C1"/>
                        </a:solidFill>
                      </a:tcPr>
                    </a:tc>
                    <a:tc>
                      <a:txBody>
                        <a:bodyPr/>
                        <a:lstStyle/>
                        <a:p>
                          <a:r>
                            <a:rPr lang="en-US" sz="1100" dirty="0" smtClean="0"/>
                            <a:t>The estimated stellar mass</a:t>
                          </a:r>
                          <a:r>
                            <a:rPr lang="en-US" sz="1100" baseline="0" dirty="0"/>
                            <a:t> </a:t>
                          </a:r>
                          <a:r>
                            <a:rPr lang="en-US" sz="1100" baseline="0" dirty="0" smtClean="0"/>
                            <a:t>given in logarithm of solar mass</a:t>
                          </a:r>
                          <a:endParaRPr lang="en-US" sz="1100" dirty="0" smtClean="0"/>
                        </a:p>
                      </a:txBody>
                      <a:tcPr>
                        <a:solidFill>
                          <a:srgbClr val="93C3C1"/>
                        </a:solidFill>
                      </a:tcPr>
                    </a:tc>
                    <a:tc>
                      <a:txBody>
                        <a:bodyPr/>
                        <a:lstStyle/>
                        <a:p>
                          <a:r>
                            <a:rPr lang="en-US" sz="1100" dirty="0" smtClean="0"/>
                            <a:t>The error on</a:t>
                          </a:r>
                          <a:r>
                            <a:rPr lang="en-US" sz="1100" baseline="0" dirty="0" smtClean="0"/>
                            <a:t> estimated stellar mass</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endParaRPr lang="en-US" sz="1100" dirty="0" smtClean="0"/>
                        </a:p>
                        <a:p>
                          <a:endParaRPr lang="en-US" sz="1100" dirty="0"/>
                        </a:p>
                      </a:txBody>
                      <a:tcPr>
                        <a:solidFill>
                          <a:srgbClr val="93C3C1"/>
                        </a:solidFill>
                      </a:tcPr>
                    </a:tc>
                    <a:tc>
                      <a:txBody>
                        <a:bodyPr/>
                        <a:lstStyle/>
                        <a:p>
                          <a:r>
                            <a:rPr lang="en-US" sz="1100" dirty="0" smtClean="0"/>
                            <a:t>The total</a:t>
                          </a:r>
                          <a:r>
                            <a:rPr lang="en-US" sz="1100" baseline="0" dirty="0" smtClean="0"/>
                            <a:t> intensity within your distribution (</a:t>
                          </a:r>
                          <a:r>
                            <a:rPr lang="en-US" sz="1100" baseline="0" dirty="0" err="1" smtClean="0"/>
                            <a:t>f.e</a:t>
                          </a:r>
                          <a:r>
                            <a:rPr lang="en-US" sz="1100" baseline="0" dirty="0" smtClean="0"/>
                            <a:t>. within 3 </a:t>
                          </a:r>
                          <a:r>
                            <a:rPr lang="en-US" sz="1100" baseline="0" dirty="0" err="1" smtClean="0"/>
                            <a:t>std</a:t>
                          </a:r>
                          <a:r>
                            <a:rPr lang="en-US" sz="1100" baseline="0" dirty="0" smtClean="0"/>
                            <a:t>)</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rgbClr val="93C3C1"/>
                        </a:solidFill>
                      </a:tcPr>
                    </a:tc>
                    <a:tc>
                      <a:txBody>
                        <a:bodyPr/>
                        <a:lstStyle/>
                        <a:p>
                          <a:r>
                            <a:rPr lang="en-US" sz="1100" dirty="0" smtClean="0"/>
                            <a:t>203.7 </a:t>
                          </a:r>
                          <a:endParaRPr lang="en-US" sz="1100" dirty="0"/>
                        </a:p>
                      </a:txBody>
                      <a:tcPr>
                        <a:solidFill>
                          <a:srgbClr val="93C3C1"/>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rgbClr val="93C3C1"/>
                        </a:solidFill>
                      </a:tcPr>
                    </a:tc>
                    <a:tc>
                      <a:txBody>
                        <a:bodyPr/>
                        <a:lstStyle/>
                        <a:p>
                          <a:r>
                            <a:rPr lang="en-US" sz="1100" dirty="0" smtClean="0"/>
                            <a:t>30</a:t>
                          </a:r>
                          <a:endParaRPr lang="en-US" sz="1100" dirty="0"/>
                        </a:p>
                      </a:txBody>
                      <a:tcPr>
                        <a:solidFill>
                          <a:srgbClr val="93C3C1"/>
                        </a:solidFill>
                      </a:tcPr>
                    </a:tc>
                    <a:tc>
                      <a:txBody>
                        <a:bodyPr/>
                        <a:lstStyle/>
                        <a:p>
                          <a:r>
                            <a:rPr lang="en-US" sz="1100" dirty="0" smtClean="0"/>
                            <a:t>279.6</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335676095"/>
                  </p:ext>
                </p:extLst>
              </p:nvPr>
            </p:nvGraphicFramePr>
            <p:xfrm>
              <a:off x="448511" y="4047892"/>
              <a:ext cx="11287040" cy="1859194"/>
            </p:xfrm>
            <a:graphic>
              <a:graphicData uri="http://schemas.openxmlformats.org/drawingml/2006/table">
                <a:tbl>
                  <a:tblPr firstRow="1" bandRow="1">
                    <a:tableStyleId>{5C22544A-7EE6-4342-B048-85BDC9FD1C3A}</a:tableStyleId>
                  </a:tblPr>
                  <a:tblGrid>
                    <a:gridCol w="992435"/>
                    <a:gridCol w="992435"/>
                    <a:gridCol w="1405117"/>
                    <a:gridCol w="1344088"/>
                    <a:gridCol w="677599"/>
                    <a:gridCol w="822004"/>
                    <a:gridCol w="2843690"/>
                    <a:gridCol w="1104836"/>
                    <a:gridCol w="1104836"/>
                  </a:tblGrid>
                  <a:tr h="335194">
                    <a:tc>
                      <a:txBody>
                        <a:bodyPr/>
                        <a:lstStyle/>
                        <a:p>
                          <a:r>
                            <a:rPr lang="en-US" dirty="0" smtClean="0"/>
                            <a:t>SDSS_ID</a:t>
                          </a:r>
                          <a:endParaRPr lang="en-US" dirty="0"/>
                        </a:p>
                      </a:txBody>
                      <a:tcPr>
                        <a:solidFill>
                          <a:srgbClr val="10817E"/>
                        </a:solidFill>
                      </a:tcPr>
                    </a:tc>
                    <a:tc>
                      <a:txBody>
                        <a:bodyPr/>
                        <a:lstStyle/>
                        <a:p>
                          <a:r>
                            <a:rPr lang="en-US" dirty="0" smtClean="0"/>
                            <a:t>Distance</a:t>
                          </a:r>
                          <a:endParaRPr lang="en-US" dirty="0"/>
                        </a:p>
                      </a:txBody>
                      <a:tcPr>
                        <a:solidFill>
                          <a:srgbClr val="10817E"/>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endParaRPr lang="en-US"/>
                        </a:p>
                      </a:txBody>
                      <a:tcPr>
                        <a:blipFill rotWithShape="0">
                          <a:blip r:embed="rId8"/>
                          <a:stretch>
                            <a:fillRect l="-700901" t="-3636" r="-872973" b="-467273"/>
                          </a:stretch>
                        </a:blipFill>
                      </a:tcPr>
                    </a:tc>
                    <a:tc>
                      <a:txBody>
                        <a:bodyPr/>
                        <a:lstStyle/>
                        <a:p>
                          <a:endParaRPr lang="en-US"/>
                        </a:p>
                      </a:txBody>
                      <a:tcPr>
                        <a:blipFill rotWithShape="0">
                          <a:blip r:embed="rId8"/>
                          <a:stretch>
                            <a:fillRect l="-658519" t="-3636" r="-617778" b="-467273"/>
                          </a:stretch>
                        </a:blipFill>
                      </a:tcPr>
                    </a:tc>
                    <a:tc>
                      <a:txBody>
                        <a:bodyPr/>
                        <a:lstStyle/>
                        <a:p>
                          <a:r>
                            <a:rPr lang="en-US" dirty="0" err="1" smtClean="0"/>
                            <a:t>Flux_g</a:t>
                          </a:r>
                          <a:endParaRPr lang="en-US" dirty="0"/>
                        </a:p>
                      </a:txBody>
                      <a:tcPr>
                        <a:solidFill>
                          <a:srgbClr val="10817E"/>
                        </a:solidFill>
                      </a:tcPr>
                    </a:tc>
                    <a:tc>
                      <a:txBody>
                        <a:bodyPr/>
                        <a:lstStyle/>
                        <a:p>
                          <a:endParaRPr lang="en-US"/>
                        </a:p>
                      </a:txBody>
                      <a:tcPr>
                        <a:blipFill rotWithShape="0">
                          <a:blip r:embed="rId8"/>
                          <a:stretch>
                            <a:fillRect l="-819231" t="-3636" r="-101648" b="-467273"/>
                          </a:stretch>
                        </a:blipFill>
                      </a:tcPr>
                    </a:tc>
                    <a:tc>
                      <a:txBody>
                        <a:bodyPr/>
                        <a:lstStyle/>
                        <a:p>
                          <a:endParaRPr lang="en-US"/>
                        </a:p>
                      </a:txBody>
                      <a:tcPr>
                        <a:blipFill rotWithShape="0">
                          <a:blip r:embed="rId8"/>
                          <a:stretch>
                            <a:fillRect l="-924309" t="-3636" r="-2210" b="-467273"/>
                          </a:stretch>
                        </a:blipFill>
                      </a:tcPr>
                    </a:tc>
                  </a:tr>
                  <a:tr h="1097280">
                    <a:tc>
                      <a:txBody>
                        <a:bodyPr/>
                        <a:lstStyle/>
                        <a:p>
                          <a:r>
                            <a:rPr lang="en-US" sz="1100" dirty="0" smtClean="0"/>
                            <a:t>This is</a:t>
                          </a:r>
                          <a:r>
                            <a:rPr lang="en-US" sz="1100" baseline="0" dirty="0" smtClean="0"/>
                            <a:t> the ID of the galaxy</a:t>
                          </a:r>
                          <a:endParaRPr lang="en-US" sz="1100" dirty="0"/>
                        </a:p>
                      </a:txBody>
                      <a:tcPr>
                        <a:solidFill>
                          <a:srgbClr val="93C3C1"/>
                        </a:solidFill>
                      </a:tcPr>
                    </a:tc>
                    <a:tc>
                      <a:txBody>
                        <a:bodyPr/>
                        <a:lstStyle/>
                        <a:p>
                          <a:r>
                            <a:rPr lang="en-US" sz="1100" dirty="0" smtClean="0"/>
                            <a:t>The distance (translated from redshift</a:t>
                          </a:r>
                          <a:r>
                            <a:rPr lang="en-US" sz="1100" dirty="0" smtClean="0"/>
                            <a:t>) given</a:t>
                          </a:r>
                          <a:r>
                            <a:rPr lang="en-US" sz="1100" baseline="0" dirty="0" smtClean="0"/>
                            <a:t> in </a:t>
                          </a:r>
                          <a:r>
                            <a:rPr lang="en-US" sz="1100" baseline="0" dirty="0" err="1" smtClean="0"/>
                            <a:t>megaparsec</a:t>
                          </a:r>
                          <a:r>
                            <a:rPr lang="en-US" sz="1100" baseline="0" dirty="0" smtClean="0"/>
                            <a:t> </a:t>
                          </a:r>
                          <a:endParaRPr lang="en-US" sz="1100" dirty="0"/>
                        </a:p>
                      </a:txBody>
                      <a:tcPr>
                        <a:solidFill>
                          <a:srgbClr val="93C3C1"/>
                        </a:solidFill>
                      </a:tcPr>
                    </a:tc>
                    <a:tc>
                      <a:txBody>
                        <a:bodyPr/>
                        <a:lstStyle/>
                        <a:p>
                          <a:r>
                            <a:rPr lang="en-US" sz="1100" dirty="0" smtClean="0"/>
                            <a:t>The estimated stellar </a:t>
                          </a:r>
                          <a:r>
                            <a:rPr lang="en-US" sz="1100" dirty="0" smtClean="0"/>
                            <a:t>mass</a:t>
                          </a:r>
                          <a:r>
                            <a:rPr lang="en-US" sz="1100" baseline="0" dirty="0"/>
                            <a:t> </a:t>
                          </a:r>
                          <a:r>
                            <a:rPr lang="en-US" sz="1100" baseline="0" dirty="0" smtClean="0"/>
                            <a:t>given in logarithm of solar mass</a:t>
                          </a:r>
                          <a:endParaRPr lang="en-US" sz="1100" dirty="0" smtClean="0"/>
                        </a:p>
                      </a:txBody>
                      <a:tcPr>
                        <a:solidFill>
                          <a:srgbClr val="93C3C1"/>
                        </a:solidFill>
                      </a:tcPr>
                    </a:tc>
                    <a:tc>
                      <a:txBody>
                        <a:bodyPr/>
                        <a:lstStyle/>
                        <a:p>
                          <a:r>
                            <a:rPr lang="en-US" sz="1100" dirty="0" smtClean="0"/>
                            <a:t>The error on</a:t>
                          </a:r>
                          <a:r>
                            <a:rPr lang="en-US" sz="1100" baseline="0" dirty="0" smtClean="0"/>
                            <a:t> estimated stellar mass</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endParaRPr lang="en-US" sz="1100" dirty="0" smtClean="0"/>
                        </a:p>
                        <a:p>
                          <a:endParaRPr lang="en-US" sz="1100" dirty="0"/>
                        </a:p>
                      </a:txBody>
                      <a:tcPr>
                        <a:solidFill>
                          <a:srgbClr val="93C3C1"/>
                        </a:solidFill>
                      </a:tcPr>
                    </a:tc>
                    <a:tc>
                      <a:txBody>
                        <a:bodyPr/>
                        <a:lstStyle/>
                        <a:p>
                          <a:r>
                            <a:rPr lang="en-US" sz="1100" dirty="0" smtClean="0"/>
                            <a:t>The total</a:t>
                          </a:r>
                          <a:r>
                            <a:rPr lang="en-US" sz="1100" baseline="0" dirty="0" smtClean="0"/>
                            <a:t> intensity within your distribution (</a:t>
                          </a:r>
                          <a:r>
                            <a:rPr lang="en-US" sz="1100" baseline="0" dirty="0" err="1" smtClean="0"/>
                            <a:t>f.e</a:t>
                          </a:r>
                          <a:r>
                            <a:rPr lang="en-US" sz="1100" baseline="0" dirty="0" smtClean="0"/>
                            <a:t>. within 3 </a:t>
                          </a:r>
                          <a:r>
                            <a:rPr lang="en-US" sz="1100" baseline="0" dirty="0" err="1" smtClean="0"/>
                            <a:t>std</a:t>
                          </a:r>
                          <a:r>
                            <a:rPr lang="en-US" sz="1100" baseline="0" dirty="0" smtClean="0"/>
                            <a:t>)</a:t>
                          </a:r>
                          <a:endParaRPr lang="en-US" sz="1100" dirty="0"/>
                        </a:p>
                      </a:txBody>
                      <a:tcPr>
                        <a:solidFill>
                          <a:srgbClr val="93C3C1"/>
                        </a:solidFill>
                      </a:tcPr>
                    </a:tc>
                    <a:tc>
                      <a:txBody>
                        <a:bodyPr/>
                        <a:lstStyle/>
                        <a:p>
                          <a:r>
                            <a:rPr lang="en-US" sz="1100" dirty="0" smtClean="0"/>
                            <a:t>Horizontal</a:t>
                          </a:r>
                          <a:r>
                            <a:rPr lang="en-US" sz="1100" baseline="0" dirty="0" smtClean="0"/>
                            <a:t>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a:p>
                      </a:txBody>
                      <a:tcPr>
                        <a:solidFill>
                          <a:srgbClr val="93C3C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Vertical </a:t>
                          </a:r>
                          <a:r>
                            <a:rPr lang="en-US" sz="1100" baseline="0" dirty="0" err="1" smtClean="0"/>
                            <a:t>std</a:t>
                          </a:r>
                          <a:r>
                            <a:rPr lang="en-US" sz="1100" baseline="0" dirty="0" smtClean="0"/>
                            <a:t/>
                          </a:r>
                          <a:br>
                            <a:rPr lang="en-US" sz="1100" baseline="0" dirty="0" smtClean="0"/>
                          </a:br>
                          <a:r>
                            <a:rPr lang="en-US" sz="1100" baseline="0" dirty="0" smtClean="0"/>
                            <a:t>(physical size)</a:t>
                          </a:r>
                          <a:endParaRPr lang="en-US" sz="1100" dirty="0" smtClean="0"/>
                        </a:p>
                      </a:txBody>
                      <a:tcPr>
                        <a:solidFill>
                          <a:srgbClr val="93C3C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rgbClr val="93C3C1"/>
                        </a:solidFill>
                      </a:tcPr>
                    </a:tc>
                    <a:tc>
                      <a:txBody>
                        <a:bodyPr/>
                        <a:lstStyle/>
                        <a:p>
                          <a:r>
                            <a:rPr lang="en-US" sz="1100" dirty="0" smtClean="0"/>
                            <a:t>203.7 </a:t>
                          </a:r>
                          <a:endParaRPr lang="en-US" sz="1100" dirty="0"/>
                        </a:p>
                      </a:txBody>
                      <a:tcPr>
                        <a:solidFill>
                          <a:srgbClr val="93C3C1"/>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rgbClr val="93C3C1"/>
                        </a:solidFill>
                      </a:tcPr>
                    </a:tc>
                    <a:tc>
                      <a:txBody>
                        <a:bodyPr/>
                        <a:lstStyle/>
                        <a:p>
                          <a:r>
                            <a:rPr lang="en-US" sz="1100" dirty="0" smtClean="0"/>
                            <a:t>30</a:t>
                          </a:r>
                          <a:endParaRPr lang="en-US" sz="1100" dirty="0"/>
                        </a:p>
                      </a:txBody>
                      <a:tcPr>
                        <a:solidFill>
                          <a:srgbClr val="93C3C1"/>
                        </a:solidFill>
                      </a:tcPr>
                    </a:tc>
                    <a:tc>
                      <a:txBody>
                        <a:bodyPr/>
                        <a:lstStyle/>
                        <a:p>
                          <a:r>
                            <a:rPr lang="en-US" sz="1100" dirty="0" smtClean="0"/>
                            <a:t>279.6</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bl>
              </a:graphicData>
            </a:graphic>
          </p:graphicFrame>
        </mc:Fallback>
      </mc:AlternateContent>
      <p:pic>
        <p:nvPicPr>
          <p:cNvPr id="12" name="Shape 105"/>
          <p:cNvPicPr preferRelativeResize="0"/>
          <p:nvPr/>
        </p:nvPicPr>
        <p:blipFill rotWithShape="1">
          <a:blip r:embed="rId9">
            <a:alphaModFix/>
          </a:blip>
          <a:srcRect/>
          <a:stretch/>
        </p:blipFill>
        <p:spPr>
          <a:xfrm>
            <a:off x="-7937" y="6218237"/>
            <a:ext cx="12199936" cy="655636"/>
          </a:xfrm>
          <a:prstGeom prst="rect">
            <a:avLst/>
          </a:prstGeom>
          <a:noFill/>
          <a:ln>
            <a:noFill/>
          </a:ln>
        </p:spPr>
      </p:pic>
      <p:pic>
        <p:nvPicPr>
          <p:cNvPr id="13" name="Shape 106"/>
          <p:cNvPicPr preferRelativeResize="0"/>
          <p:nvPr/>
        </p:nvPicPr>
        <p:blipFill rotWithShape="1">
          <a:blip r:embed="rId10">
            <a:alphaModFix/>
          </a:blip>
          <a:srcRect l="26484" t="13653" r="35546" b="19594"/>
          <a:stretch/>
        </p:blipFill>
        <p:spPr>
          <a:xfrm>
            <a:off x="11520486" y="6221412"/>
            <a:ext cx="581024" cy="641350"/>
          </a:xfrm>
          <a:prstGeom prst="rect">
            <a:avLst/>
          </a:prstGeom>
          <a:noFill/>
          <a:ln>
            <a:noFill/>
          </a:ln>
        </p:spPr>
      </p:pic>
      <p:sp>
        <p:nvSpPr>
          <p:cNvPr id="14"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 name="Shape 110"/>
          <p:cNvPicPr preferRelativeResize="0"/>
          <p:nvPr/>
        </p:nvPicPr>
        <p:blipFill rotWithShape="1">
          <a:blip r:embed="rId11">
            <a:alphaModFix/>
          </a:blip>
          <a:srcRect/>
          <a:stretch/>
        </p:blipFill>
        <p:spPr>
          <a:xfrm>
            <a:off x="2110961" y="6273005"/>
            <a:ext cx="2794000" cy="546099"/>
          </a:xfrm>
          <a:prstGeom prst="rect">
            <a:avLst/>
          </a:prstGeom>
          <a:noFill/>
          <a:ln>
            <a:noFill/>
          </a:ln>
        </p:spPr>
      </p:pic>
      <p:pic>
        <p:nvPicPr>
          <p:cNvPr id="16" name="Shape 111"/>
          <p:cNvPicPr preferRelativeResize="0"/>
          <p:nvPr/>
        </p:nvPicPr>
        <p:blipFill rotWithShape="1">
          <a:blip r:embed="rId12">
            <a:alphaModFix/>
          </a:blip>
          <a:srcRect/>
          <a:stretch/>
        </p:blipFill>
        <p:spPr>
          <a:xfrm>
            <a:off x="6531630" y="6211434"/>
            <a:ext cx="1306511" cy="608011"/>
          </a:xfrm>
          <a:prstGeom prst="rect">
            <a:avLst/>
          </a:prstGeom>
          <a:noFill/>
          <a:ln>
            <a:noFill/>
          </a:ln>
        </p:spPr>
      </p:pic>
      <p:pic>
        <p:nvPicPr>
          <p:cNvPr id="17" name="Shape 112"/>
          <p:cNvPicPr preferRelativeResize="0"/>
          <p:nvPr/>
        </p:nvPicPr>
        <p:blipFill rotWithShape="1">
          <a:blip r:embed="rId13">
            <a:alphaModFix/>
          </a:blip>
          <a:srcRect/>
          <a:stretch/>
        </p:blipFill>
        <p:spPr>
          <a:xfrm>
            <a:off x="8804989" y="6059486"/>
            <a:ext cx="1233487" cy="985836"/>
          </a:xfrm>
          <a:prstGeom prst="rect">
            <a:avLst/>
          </a:prstGeom>
          <a:noFill/>
          <a:ln>
            <a:noFill/>
          </a:ln>
        </p:spPr>
      </p:pic>
      <p:sp>
        <p:nvSpPr>
          <p:cNvPr id="18"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9" name="Picture 18"/>
          <p:cNvPicPr>
            <a:picLocks noChangeAspect="1"/>
          </p:cNvPicPr>
          <p:nvPr/>
        </p:nvPicPr>
        <p:blipFill>
          <a:blip r:embed="rId14">
            <a:extLst>
              <a:ext uri="{BEBA8EAE-BF5A-486C-A8C5-ECC9F3942E4B}">
                <a14:imgProps xmlns:a14="http://schemas.microsoft.com/office/drawing/2010/main">
                  <a14:imgLayer r:embed="rId15">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368943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Example </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476249" y="1262062"/>
            <a:ext cx="4898640"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This you can now use to solve as a standard regression problem </a:t>
            </a:r>
            <a:br>
              <a:rPr lang="en-US" dirty="0" smtClean="0"/>
            </a:br>
            <a:endParaRPr lang="en-US" dirty="0" smtClean="0"/>
          </a:p>
          <a:p>
            <a:pPr lvl="0" indent="-228600">
              <a:spcBef>
                <a:spcPts val="0"/>
              </a:spcBef>
            </a:pPr>
            <a:r>
              <a:rPr lang="en-US" dirty="0" smtClean="0"/>
              <a:t>Again note that this is just to show you how to split up the problem</a:t>
            </a:r>
          </a:p>
          <a:p>
            <a:pPr lvl="0" indent="-228600">
              <a:spcBef>
                <a:spcPts val="0"/>
              </a:spcBef>
            </a:pPr>
            <a:endParaRPr lang="en-US" dirty="0" smtClean="0"/>
          </a:p>
          <a:p>
            <a:pPr marL="228600" marR="0" lvl="0" indent="-228600" algn="l" rtl="0">
              <a:lnSpc>
                <a:spcPct val="90000"/>
              </a:lnSpc>
              <a:spcBef>
                <a:spcPts val="0"/>
              </a:spcBef>
              <a:spcAft>
                <a:spcPts val="0"/>
              </a:spcAft>
              <a:buClr>
                <a:schemeClr val="dk1"/>
              </a:buClr>
              <a:buSzPct val="100000"/>
              <a:buFont typeface="Arial"/>
              <a:buChar char="•"/>
            </a:pPr>
            <a:r>
              <a:rPr lang="en-US" dirty="0" smtClean="0"/>
              <a:t>Up to you to extract optimal features and choose how to solve the regression problem</a:t>
            </a:r>
            <a:r>
              <a:rPr lang="en-US" sz="2800" b="0" i="0" u="none" dirty="0" smtClean="0">
                <a:solidFill>
                  <a:schemeClr val="dk1"/>
                </a:solidFill>
                <a:latin typeface="Calibri"/>
                <a:ea typeface="Calibri"/>
                <a:cs typeface="Calibri"/>
                <a:sym typeface="Calibri"/>
              </a:rPr>
              <a:t/>
            </a:r>
            <a:br>
              <a:rPr lang="en-US" sz="2800" b="0" i="0" u="none" dirty="0" smtClean="0">
                <a:solidFill>
                  <a:schemeClr val="dk1"/>
                </a:solidFill>
                <a:latin typeface="Calibri"/>
                <a:ea typeface="Calibri"/>
                <a:cs typeface="Calibri"/>
                <a:sym typeface="Calibri"/>
              </a:rPr>
            </a:br>
            <a:endParaRPr lang="en-US" sz="2800" b="0" i="0" u="none" dirty="0" smtClean="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ct val="100000"/>
              <a:buFont typeface="Arial"/>
              <a:buChar char="•"/>
            </a:pP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2800" b="0" i="0" u="none"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18638741"/>
                  </p:ext>
                </p:extLst>
              </p:nvPr>
            </p:nvGraphicFramePr>
            <p:xfrm>
              <a:off x="5374889" y="2085815"/>
              <a:ext cx="6597597" cy="3134360"/>
            </p:xfrm>
            <a:graphic>
              <a:graphicData uri="http://schemas.openxmlformats.org/drawingml/2006/table">
                <a:tbl>
                  <a:tblPr firstRow="1" bandRow="1">
                    <a:tableStyleId>{5C22544A-7EE6-4342-B048-85BDC9FD1C3A}</a:tableStyleId>
                  </a:tblPr>
                  <a:tblGrid>
                    <a:gridCol w="649941"/>
                    <a:gridCol w="649941"/>
                    <a:gridCol w="1035511"/>
                    <a:gridCol w="1348624"/>
                    <a:gridCol w="411329"/>
                    <a:gridCol w="388477"/>
                    <a:gridCol w="811233"/>
                    <a:gridCol w="674123"/>
                    <a:gridCol w="628418"/>
                  </a:tblGrid>
                  <a:tr h="370840">
                    <a:tc>
                      <a:txBody>
                        <a:bodyPr/>
                        <a:lstStyle/>
                        <a:p>
                          <a:r>
                            <a:rPr lang="en-US" dirty="0" smtClean="0"/>
                            <a:t>SDSS_ID</a:t>
                          </a:r>
                          <a:endParaRPr lang="en-US" dirty="0"/>
                        </a:p>
                      </a:txBody>
                      <a:tcPr>
                        <a:solidFill>
                          <a:schemeClr val="bg1">
                            <a:lumMod val="75000"/>
                          </a:schemeClr>
                        </a:solidFill>
                      </a:tcPr>
                    </a:tc>
                    <a:tc>
                      <a:txBody>
                        <a:bodyPr/>
                        <a:lstStyle/>
                        <a:p>
                          <a:r>
                            <a:rPr lang="en-US" dirty="0" smtClean="0"/>
                            <a:t>Distance</a:t>
                          </a:r>
                          <a:endParaRPr lang="en-US" dirty="0"/>
                        </a:p>
                      </a:txBody>
                      <a:tcPr>
                        <a:solidFill>
                          <a:schemeClr val="bg1">
                            <a:lumMod val="75000"/>
                          </a:schemeClr>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sub>
                                </m:sSub>
                              </m:oMath>
                            </m:oMathPara>
                          </a14:m>
                          <a:endParaRPr lang="en-US" dirty="0"/>
                        </a:p>
                      </a:txBody>
                      <a:tcPr>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sub>
                                </m:sSub>
                              </m:oMath>
                            </m:oMathPara>
                          </a14:m>
                          <a:endParaRPr lang="en-US" dirty="0"/>
                        </a:p>
                      </a:txBody>
                      <a:tcPr>
                        <a:solidFill>
                          <a:schemeClr val="bg1">
                            <a:lumMod val="75000"/>
                          </a:schemeClr>
                        </a:solidFill>
                      </a:tcPr>
                    </a:tc>
                    <a:tc>
                      <a:txBody>
                        <a:bodyPr/>
                        <a:lstStyle/>
                        <a:p>
                          <a:r>
                            <a:rPr lang="en-US" dirty="0" err="1" smtClean="0"/>
                            <a:t>Flux_g</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𝑥</m:t>
                                    </m:r>
                                    <m:r>
                                      <a:rPr lang="en-US" sz="1400" b="0" i="1" u="none" smtClean="0">
                                        <a:solidFill>
                                          <a:schemeClr val="bg1"/>
                                        </a:solidFill>
                                        <a:latin typeface="Cambria Math" charset="0"/>
                                        <a:ea typeface="Cambria Math" charset="0"/>
                                        <a:cs typeface="Cambria Math" charset="0"/>
                                        <a:sym typeface="Calibri"/>
                                      </a:rPr>
                                      <m:t>, </m:t>
                                    </m:r>
                                    <m:r>
                                      <a:rPr lang="en-US" sz="1400" b="0" i="1" u="none" smtClean="0">
                                        <a:solidFill>
                                          <a:schemeClr val="bg1"/>
                                        </a:solidFill>
                                        <a:latin typeface="Cambria Math" charset="0"/>
                                        <a:ea typeface="Cambria Math" charset="0"/>
                                        <a:cs typeface="Cambria Math" charset="0"/>
                                        <a:sym typeface="Calibri"/>
                                      </a:rPr>
                                      <m:t>𝑝h</m:t>
                                    </m:r>
                                  </m:sub>
                                </m:sSub>
                              </m:oMath>
                            </m:oMathPara>
                          </a14:m>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u="none" smtClean="0">
                                        <a:solidFill>
                                          <a:schemeClr val="bg1"/>
                                        </a:solidFill>
                                        <a:latin typeface="Cambria Math" charset="0"/>
                                        <a:ea typeface="Cambria Math" charset="0"/>
                                        <a:cs typeface="Cambria Math" charset="0"/>
                                        <a:sym typeface="Calibri"/>
                                      </a:rPr>
                                    </m:ctrlPr>
                                  </m:sSubPr>
                                  <m:e>
                                    <m:r>
                                      <a:rPr lang="en-US" sz="1400" b="0" i="1" u="none" smtClean="0">
                                        <a:solidFill>
                                          <a:schemeClr val="bg1"/>
                                        </a:solidFill>
                                        <a:latin typeface="Cambria Math" charset="0"/>
                                        <a:ea typeface="Cambria Math" charset="0"/>
                                        <a:cs typeface="Cambria Math" charset="0"/>
                                        <a:sym typeface="Calibri"/>
                                      </a:rPr>
                                      <m:t>𝜎</m:t>
                                    </m:r>
                                  </m:e>
                                  <m:sub>
                                    <m:r>
                                      <a:rPr lang="en-US" sz="1400" b="0" i="1" u="none" smtClean="0">
                                        <a:solidFill>
                                          <a:schemeClr val="bg1"/>
                                        </a:solidFill>
                                        <a:latin typeface="Cambria Math" charset="0"/>
                                        <a:ea typeface="Cambria Math" charset="0"/>
                                        <a:cs typeface="Cambria Math" charset="0"/>
                                        <a:sym typeface="Calibri"/>
                                      </a:rPr>
                                      <m:t>𝑦</m:t>
                                    </m:r>
                                    <m:r>
                                      <a:rPr lang="en-US" sz="1400" b="0" i="1" u="none" smtClean="0">
                                        <a:solidFill>
                                          <a:schemeClr val="bg1"/>
                                        </a:solidFill>
                                        <a:latin typeface="Cambria Math" charset="0"/>
                                        <a:ea typeface="Cambria Math" charset="0"/>
                                        <a:cs typeface="Cambria Math" charset="0"/>
                                        <a:sym typeface="Calibri"/>
                                      </a:rPr>
                                      <m:t>, </m:t>
                                    </m:r>
                                    <m:r>
                                      <a:rPr lang="en-US" sz="1400" b="0" i="1" u="none" smtClean="0">
                                        <a:solidFill>
                                          <a:schemeClr val="bg1"/>
                                        </a:solidFill>
                                        <a:latin typeface="Cambria Math" charset="0"/>
                                        <a:ea typeface="Cambria Math" charset="0"/>
                                        <a:cs typeface="Cambria Math" charset="0"/>
                                        <a:sym typeface="Calibri"/>
                                      </a:rPr>
                                      <m:t>𝑝h</m:t>
                                    </m:r>
                                  </m:sub>
                                </m:sSub>
                              </m:oMath>
                            </m:oMathPara>
                          </a14:m>
                          <a:endParaRPr lang="en-US" dirty="0"/>
                        </a:p>
                      </a:txBody>
                      <a:tcPr>
                        <a:solidFill>
                          <a:srgbClr val="10817E"/>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chemeClr val="bg1">
                            <a:lumMod val="75000"/>
                          </a:schemeClr>
                        </a:solidFill>
                      </a:tcPr>
                    </a:tc>
                    <a:tc>
                      <a:txBody>
                        <a:bodyPr/>
                        <a:lstStyle/>
                        <a:p>
                          <a:r>
                            <a:rPr lang="en-US" sz="1100" dirty="0" smtClean="0"/>
                            <a:t>203.7 </a:t>
                          </a:r>
                          <a:endParaRPr lang="en-US" sz="1100" dirty="0"/>
                        </a:p>
                      </a:txBody>
                      <a:tcPr>
                        <a:solidFill>
                          <a:schemeClr val="bg1">
                            <a:lumMod val="75000"/>
                          </a:schemeClr>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279.6</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198</a:t>
                          </a:r>
                          <a:endParaRPr lang="en-US" sz="1100" dirty="0"/>
                        </a:p>
                      </a:txBody>
                      <a:tcPr>
                        <a:solidFill>
                          <a:schemeClr val="bg1">
                            <a:lumMod val="75000"/>
                          </a:schemeClr>
                        </a:solidFill>
                      </a:tcPr>
                    </a:tc>
                    <a:tc>
                      <a:txBody>
                        <a:bodyPr/>
                        <a:lstStyle/>
                        <a:p>
                          <a:r>
                            <a:rPr lang="mr-IN" sz="1100" dirty="0" smtClean="0"/>
                            <a:t>11</a:t>
                          </a:r>
                          <a:r>
                            <a:rPr lang="en-US" sz="1100" dirty="0" smtClean="0"/>
                            <a:t>.</a:t>
                          </a:r>
                          <a:r>
                            <a:rPr lang="mr-IN" sz="1100" dirty="0" smtClean="0"/>
                            <a:t>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504</a:t>
                          </a:r>
                          <a:endParaRPr lang="en-US" sz="1100" dirty="0"/>
                        </a:p>
                      </a:txBody>
                      <a:tcPr>
                        <a:solidFill>
                          <a:srgbClr val="93C3C1"/>
                        </a:solidFill>
                      </a:tcPr>
                    </a:tc>
                    <a:tc>
                      <a:txBody>
                        <a:bodyPr/>
                        <a:lstStyle/>
                        <a:p>
                          <a:r>
                            <a:rPr lang="en-US" sz="1100" dirty="0" smtClean="0"/>
                            <a:t>11500</a:t>
                          </a:r>
                          <a:endParaRPr lang="en-US" sz="1100" dirty="0"/>
                        </a:p>
                      </a:txBody>
                      <a:tcPr>
                        <a:solidFill>
                          <a:srgbClr val="93C3C1"/>
                        </a:solidFill>
                      </a:tcPr>
                    </a:tc>
                    <a:tc>
                      <a:txBody>
                        <a:bodyPr/>
                        <a:lstStyle/>
                        <a:p>
                          <a:r>
                            <a:rPr lang="en-US" sz="1100" dirty="0" smtClean="0"/>
                            <a:t>18000</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542</a:t>
                          </a:r>
                          <a:endParaRPr lang="en-US" sz="1100" dirty="0"/>
                        </a:p>
                      </a:txBody>
                      <a:tcPr>
                        <a:solidFill>
                          <a:schemeClr val="bg1">
                            <a:lumMod val="75000"/>
                          </a:schemeClr>
                        </a:solidFill>
                      </a:tcPr>
                    </a:tc>
                    <a:tc>
                      <a:txBody>
                        <a:bodyPr/>
                        <a:lstStyle/>
                        <a:p>
                          <a:r>
                            <a:rPr lang="en-US" sz="1100" dirty="0" smtClean="0"/>
                            <a:t>9</a:t>
                          </a:r>
                          <a:r>
                            <a:rPr lang="mr-IN" sz="1100" dirty="0" smtClean="0"/>
                            <a:t>.</a:t>
                          </a:r>
                          <a:r>
                            <a:rPr lang="en-US" sz="1100" dirty="0" smtClean="0"/>
                            <a:t>5</a:t>
                          </a:r>
                          <a:r>
                            <a:rPr lang="mr-IN" sz="1100" dirty="0" smtClean="0"/>
                            <a:t>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304</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14000</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56 </a:t>
                          </a:r>
                          <a:endParaRPr lang="en-US" sz="1100" dirty="0"/>
                        </a:p>
                      </a:txBody>
                      <a:tcPr>
                        <a:solidFill>
                          <a:schemeClr val="bg1">
                            <a:lumMod val="75000"/>
                          </a:schemeClr>
                        </a:solidFill>
                      </a:tcPr>
                    </a:tc>
                    <a:tc>
                      <a:txBody>
                        <a:bodyPr/>
                        <a:lstStyle/>
                        <a:p>
                          <a:r>
                            <a:rPr lang="en-US" sz="1100" dirty="0" smtClean="0"/>
                            <a:t>10.4</a:t>
                          </a:r>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704</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107 </a:t>
                          </a:r>
                          <a:endParaRPr lang="en-US" sz="1100" dirty="0"/>
                        </a:p>
                      </a:txBody>
                      <a:tcPr>
                        <a:solidFill>
                          <a:schemeClr val="bg1">
                            <a:lumMod val="75000"/>
                          </a:schemeClr>
                        </a:solidFill>
                      </a:tcPr>
                    </a:tc>
                    <a:tc>
                      <a:txBody>
                        <a:bodyPr/>
                        <a:lstStyle/>
                        <a:p>
                          <a:r>
                            <a:rPr lang="en-US" sz="1100" dirty="0" smtClean="0"/>
                            <a:t>9.87</a:t>
                          </a:r>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105</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284 </a:t>
                          </a:r>
                          <a:endParaRPr lang="en-US" sz="1100" dirty="0"/>
                        </a:p>
                      </a:txBody>
                      <a:tcPr>
                        <a:solidFill>
                          <a:schemeClr val="bg1">
                            <a:lumMod val="75000"/>
                          </a:schemeClr>
                        </a:solidFill>
                      </a:tcPr>
                    </a:tc>
                    <a:tc>
                      <a:txBody>
                        <a:bodyPr/>
                        <a:lstStyle/>
                        <a:p>
                          <a:r>
                            <a:rPr lang="en-US" sz="1100" dirty="0" smtClean="0"/>
                            <a:t>11.2</a:t>
                          </a:r>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807</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18638741"/>
                  </p:ext>
                </p:extLst>
              </p:nvPr>
            </p:nvGraphicFramePr>
            <p:xfrm>
              <a:off x="5374889" y="2085815"/>
              <a:ext cx="6597597" cy="3134360"/>
            </p:xfrm>
            <a:graphic>
              <a:graphicData uri="http://schemas.openxmlformats.org/drawingml/2006/table">
                <a:tbl>
                  <a:tblPr firstRow="1" bandRow="1">
                    <a:tableStyleId>{5C22544A-7EE6-4342-B048-85BDC9FD1C3A}</a:tableStyleId>
                  </a:tblPr>
                  <a:tblGrid>
                    <a:gridCol w="649941"/>
                    <a:gridCol w="649941"/>
                    <a:gridCol w="1035511"/>
                    <a:gridCol w="1348624"/>
                    <a:gridCol w="411329"/>
                    <a:gridCol w="388477"/>
                    <a:gridCol w="811233"/>
                    <a:gridCol w="674123"/>
                    <a:gridCol w="628418"/>
                  </a:tblGrid>
                  <a:tr h="518160">
                    <a:tc>
                      <a:txBody>
                        <a:bodyPr/>
                        <a:lstStyle/>
                        <a:p>
                          <a:r>
                            <a:rPr lang="en-US" dirty="0" smtClean="0"/>
                            <a:t>SDSS_ID</a:t>
                          </a:r>
                          <a:endParaRPr lang="en-US" dirty="0"/>
                        </a:p>
                      </a:txBody>
                      <a:tcPr>
                        <a:solidFill>
                          <a:schemeClr val="bg1">
                            <a:lumMod val="75000"/>
                          </a:schemeClr>
                        </a:solidFill>
                      </a:tcPr>
                    </a:tc>
                    <a:tc>
                      <a:txBody>
                        <a:bodyPr/>
                        <a:lstStyle/>
                        <a:p>
                          <a:r>
                            <a:rPr lang="en-US" dirty="0" smtClean="0"/>
                            <a:t>Distance</a:t>
                          </a:r>
                          <a:endParaRPr lang="en-US" dirty="0"/>
                        </a:p>
                      </a:txBody>
                      <a:tcPr>
                        <a:solidFill>
                          <a:schemeClr val="bg1">
                            <a:lumMod val="75000"/>
                          </a:schemeClr>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endParaRPr lang="en-US"/>
                        </a:p>
                      </a:txBody>
                      <a:tcPr>
                        <a:blipFill rotWithShape="0">
                          <a:blip r:embed="rId8"/>
                          <a:stretch>
                            <a:fillRect l="-904478" t="-2353" r="-620896" b="-508235"/>
                          </a:stretch>
                        </a:blipFill>
                      </a:tcPr>
                    </a:tc>
                    <a:tc>
                      <a:txBody>
                        <a:bodyPr/>
                        <a:lstStyle/>
                        <a:p>
                          <a:endParaRPr lang="en-US"/>
                        </a:p>
                      </a:txBody>
                      <a:tcPr>
                        <a:blipFill rotWithShape="0">
                          <a:blip r:embed="rId8"/>
                          <a:stretch>
                            <a:fillRect l="-1051563" t="-2353" r="-550000" b="-508235"/>
                          </a:stretch>
                        </a:blipFill>
                      </a:tcPr>
                    </a:tc>
                    <a:tc>
                      <a:txBody>
                        <a:bodyPr/>
                        <a:lstStyle/>
                        <a:p>
                          <a:r>
                            <a:rPr lang="en-US" dirty="0" err="1" smtClean="0"/>
                            <a:t>Flux_g</a:t>
                          </a:r>
                          <a:endParaRPr lang="en-US" dirty="0"/>
                        </a:p>
                      </a:txBody>
                      <a:tcPr>
                        <a:solidFill>
                          <a:srgbClr val="10817E"/>
                        </a:solidFill>
                      </a:tcPr>
                    </a:tc>
                    <a:tc>
                      <a:txBody>
                        <a:bodyPr/>
                        <a:lstStyle/>
                        <a:p>
                          <a:endParaRPr lang="en-US"/>
                        </a:p>
                      </a:txBody>
                      <a:tcPr>
                        <a:blipFill rotWithShape="0">
                          <a:blip r:embed="rId8"/>
                          <a:stretch>
                            <a:fillRect l="-783784" t="-2353" r="-97297" b="-508235"/>
                          </a:stretch>
                        </a:blipFill>
                      </a:tcPr>
                    </a:tc>
                    <a:tc>
                      <a:txBody>
                        <a:bodyPr/>
                        <a:lstStyle/>
                        <a:p>
                          <a:endParaRPr lang="en-US"/>
                        </a:p>
                      </a:txBody>
                      <a:tcPr>
                        <a:blipFill rotWithShape="0">
                          <a:blip r:embed="rId8"/>
                          <a:stretch>
                            <a:fillRect l="-952427" t="-2353" r="-4854" b="-508235"/>
                          </a:stretch>
                        </a:blipFill>
                      </a:tcPr>
                    </a:tc>
                  </a:tr>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chemeClr val="bg1">
                            <a:lumMod val="75000"/>
                          </a:schemeClr>
                        </a:solidFill>
                      </a:tcPr>
                    </a:tc>
                    <a:tc>
                      <a:txBody>
                        <a:bodyPr/>
                        <a:lstStyle/>
                        <a:p>
                          <a:r>
                            <a:rPr lang="en-US" sz="1100" dirty="0" smtClean="0"/>
                            <a:t>203.7 </a:t>
                          </a:r>
                          <a:endParaRPr lang="en-US" sz="1100" dirty="0"/>
                        </a:p>
                      </a:txBody>
                      <a:tcPr>
                        <a:solidFill>
                          <a:schemeClr val="bg1">
                            <a:lumMod val="75000"/>
                          </a:schemeClr>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279.6</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198</a:t>
                          </a:r>
                          <a:endParaRPr lang="en-US" sz="1100" dirty="0"/>
                        </a:p>
                      </a:txBody>
                      <a:tcPr>
                        <a:solidFill>
                          <a:schemeClr val="bg1">
                            <a:lumMod val="75000"/>
                          </a:schemeClr>
                        </a:solidFill>
                      </a:tcPr>
                    </a:tc>
                    <a:tc>
                      <a:txBody>
                        <a:bodyPr/>
                        <a:lstStyle/>
                        <a:p>
                          <a:r>
                            <a:rPr lang="mr-IN" sz="1100" dirty="0" smtClean="0"/>
                            <a:t>11</a:t>
                          </a:r>
                          <a:r>
                            <a:rPr lang="en-US" sz="1100" dirty="0" smtClean="0"/>
                            <a:t>.</a:t>
                          </a:r>
                          <a:r>
                            <a:rPr lang="mr-IN" sz="1100" dirty="0" smtClean="0"/>
                            <a:t>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504</a:t>
                          </a:r>
                          <a:endParaRPr lang="en-US" sz="1100" dirty="0"/>
                        </a:p>
                      </a:txBody>
                      <a:tcPr>
                        <a:solidFill>
                          <a:srgbClr val="93C3C1"/>
                        </a:solidFill>
                      </a:tcPr>
                    </a:tc>
                    <a:tc>
                      <a:txBody>
                        <a:bodyPr/>
                        <a:lstStyle/>
                        <a:p>
                          <a:r>
                            <a:rPr lang="en-US" sz="1100" dirty="0" smtClean="0"/>
                            <a:t>11500</a:t>
                          </a:r>
                          <a:endParaRPr lang="en-US" sz="1100" dirty="0"/>
                        </a:p>
                      </a:txBody>
                      <a:tcPr>
                        <a:solidFill>
                          <a:srgbClr val="93C3C1"/>
                        </a:solidFill>
                      </a:tcPr>
                    </a:tc>
                    <a:tc>
                      <a:txBody>
                        <a:bodyPr/>
                        <a:lstStyle/>
                        <a:p>
                          <a:r>
                            <a:rPr lang="en-US" sz="1100" dirty="0" smtClean="0"/>
                            <a:t>18000</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542</a:t>
                          </a:r>
                          <a:endParaRPr lang="en-US" sz="1100" dirty="0"/>
                        </a:p>
                      </a:txBody>
                      <a:tcPr>
                        <a:solidFill>
                          <a:schemeClr val="bg1">
                            <a:lumMod val="75000"/>
                          </a:schemeClr>
                        </a:solidFill>
                      </a:tcPr>
                    </a:tc>
                    <a:tc>
                      <a:txBody>
                        <a:bodyPr/>
                        <a:lstStyle/>
                        <a:p>
                          <a:r>
                            <a:rPr lang="en-US" sz="1100" dirty="0" smtClean="0"/>
                            <a:t>9</a:t>
                          </a:r>
                          <a:r>
                            <a:rPr lang="mr-IN" sz="1100" dirty="0" smtClean="0"/>
                            <a:t>.</a:t>
                          </a:r>
                          <a:r>
                            <a:rPr lang="en-US" sz="1100" dirty="0" smtClean="0"/>
                            <a:t>5</a:t>
                          </a:r>
                          <a:r>
                            <a:rPr lang="mr-IN" sz="1100" dirty="0" smtClean="0"/>
                            <a:t>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304</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14000</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56 </a:t>
                          </a:r>
                          <a:endParaRPr lang="en-US" sz="1100" dirty="0"/>
                        </a:p>
                      </a:txBody>
                      <a:tcPr>
                        <a:solidFill>
                          <a:schemeClr val="bg1">
                            <a:lumMod val="75000"/>
                          </a:schemeClr>
                        </a:solidFill>
                      </a:tcPr>
                    </a:tc>
                    <a:tc>
                      <a:txBody>
                        <a:bodyPr/>
                        <a:lstStyle/>
                        <a:p>
                          <a:r>
                            <a:rPr lang="en-US" sz="1100" dirty="0" smtClean="0"/>
                            <a:t>10.4</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704</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107 </a:t>
                          </a:r>
                          <a:endParaRPr lang="en-US" sz="1100" dirty="0"/>
                        </a:p>
                      </a:txBody>
                      <a:tcPr>
                        <a:solidFill>
                          <a:schemeClr val="bg1">
                            <a:lumMod val="75000"/>
                          </a:schemeClr>
                        </a:solidFill>
                      </a:tcPr>
                    </a:tc>
                    <a:tc>
                      <a:txBody>
                        <a:bodyPr/>
                        <a:lstStyle/>
                        <a:p>
                          <a:r>
                            <a:rPr lang="en-US" sz="1100" dirty="0" smtClean="0"/>
                            <a:t>9.87</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105</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284 </a:t>
                          </a:r>
                          <a:endParaRPr lang="en-US" sz="1100" dirty="0"/>
                        </a:p>
                      </a:txBody>
                      <a:tcPr>
                        <a:solidFill>
                          <a:schemeClr val="bg1">
                            <a:lumMod val="75000"/>
                          </a:schemeClr>
                        </a:solidFill>
                      </a:tcPr>
                    </a:tc>
                    <a:tc>
                      <a:txBody>
                        <a:bodyPr/>
                        <a:lstStyle/>
                        <a:p>
                          <a:r>
                            <a:rPr lang="en-US" sz="1100" dirty="0" smtClean="0"/>
                            <a:t>11.2</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50</a:t>
                          </a:r>
                          <a:endParaRPr lang="en-US" sz="1100" dirty="0"/>
                        </a:p>
                      </a:txBody>
                      <a:tcPr>
                        <a:solidFill>
                          <a:schemeClr val="bg1">
                            <a:lumMod val="75000"/>
                          </a:schemeClr>
                        </a:solidFill>
                      </a:tcPr>
                    </a:tc>
                    <a:tc>
                      <a:txBody>
                        <a:bodyPr/>
                        <a:lstStyle/>
                        <a:p>
                          <a:r>
                            <a:rPr lang="en-US" sz="1100" dirty="0" smtClean="0"/>
                            <a:t>30</a:t>
                          </a:r>
                          <a:endParaRPr lang="en-US" sz="1100" dirty="0"/>
                        </a:p>
                      </a:txBody>
                      <a:tcPr>
                        <a:solidFill>
                          <a:schemeClr val="bg1">
                            <a:lumMod val="75000"/>
                          </a:schemeClr>
                        </a:solidFill>
                      </a:tcPr>
                    </a:tc>
                    <a:tc>
                      <a:txBody>
                        <a:bodyPr/>
                        <a:lstStyle/>
                        <a:p>
                          <a:r>
                            <a:rPr lang="en-US" sz="1100" dirty="0" smtClean="0"/>
                            <a:t>807</a:t>
                          </a:r>
                          <a:endParaRPr lang="en-US" sz="1100" dirty="0"/>
                        </a:p>
                      </a:txBody>
                      <a:tcPr>
                        <a:solidFill>
                          <a:srgbClr val="93C3C1"/>
                        </a:solidFill>
                      </a:tcPr>
                    </a:tc>
                    <a:tc>
                      <a:txBody>
                        <a:bodyPr/>
                        <a:lstStyle/>
                        <a:p>
                          <a:r>
                            <a:rPr lang="en-US" sz="1100" dirty="0" smtClean="0"/>
                            <a:t>19553</a:t>
                          </a:r>
                          <a:endParaRPr lang="en-US" sz="1100" dirty="0"/>
                        </a:p>
                      </a:txBody>
                      <a:tcPr>
                        <a:solidFill>
                          <a:srgbClr val="93C3C1"/>
                        </a:solidFill>
                      </a:tcPr>
                    </a:tc>
                    <a:tc>
                      <a:txBody>
                        <a:bodyPr/>
                        <a:lstStyle/>
                        <a:p>
                          <a:r>
                            <a:rPr lang="en-US" sz="1100" dirty="0" smtClean="0"/>
                            <a:t>11732</a:t>
                          </a:r>
                          <a:endParaRPr lang="en-US" sz="1100" dirty="0"/>
                        </a:p>
                      </a:txBody>
                      <a:tcPr>
                        <a:solidFill>
                          <a:srgbClr val="93C3C1"/>
                        </a:solidFill>
                      </a:tcPr>
                    </a:tc>
                  </a:tr>
                </a:tbl>
              </a:graphicData>
            </a:graphic>
          </p:graphicFrame>
        </mc:Fallback>
      </mc:AlternateContent>
      <p:pic>
        <p:nvPicPr>
          <p:cNvPr id="12" name="Shape 105"/>
          <p:cNvPicPr preferRelativeResize="0"/>
          <p:nvPr/>
        </p:nvPicPr>
        <p:blipFill rotWithShape="1">
          <a:blip r:embed="rId9">
            <a:alphaModFix/>
          </a:blip>
          <a:srcRect/>
          <a:stretch/>
        </p:blipFill>
        <p:spPr>
          <a:xfrm>
            <a:off x="-7937" y="6218237"/>
            <a:ext cx="12199936" cy="655636"/>
          </a:xfrm>
          <a:prstGeom prst="rect">
            <a:avLst/>
          </a:prstGeom>
          <a:noFill/>
          <a:ln>
            <a:noFill/>
          </a:ln>
        </p:spPr>
      </p:pic>
      <p:pic>
        <p:nvPicPr>
          <p:cNvPr id="13" name="Shape 106"/>
          <p:cNvPicPr preferRelativeResize="0"/>
          <p:nvPr/>
        </p:nvPicPr>
        <p:blipFill rotWithShape="1">
          <a:blip r:embed="rId10">
            <a:alphaModFix/>
          </a:blip>
          <a:srcRect l="26484" t="13653" r="35546" b="19594"/>
          <a:stretch/>
        </p:blipFill>
        <p:spPr>
          <a:xfrm>
            <a:off x="11520486" y="6221412"/>
            <a:ext cx="581024" cy="641350"/>
          </a:xfrm>
          <a:prstGeom prst="rect">
            <a:avLst/>
          </a:prstGeom>
          <a:noFill/>
          <a:ln>
            <a:noFill/>
          </a:ln>
        </p:spPr>
      </p:pic>
      <p:sp>
        <p:nvSpPr>
          <p:cNvPr id="14"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 name="Shape 110"/>
          <p:cNvPicPr preferRelativeResize="0"/>
          <p:nvPr/>
        </p:nvPicPr>
        <p:blipFill rotWithShape="1">
          <a:blip r:embed="rId11">
            <a:alphaModFix/>
          </a:blip>
          <a:srcRect/>
          <a:stretch/>
        </p:blipFill>
        <p:spPr>
          <a:xfrm>
            <a:off x="2110961" y="6273005"/>
            <a:ext cx="2794000" cy="546099"/>
          </a:xfrm>
          <a:prstGeom prst="rect">
            <a:avLst/>
          </a:prstGeom>
          <a:noFill/>
          <a:ln>
            <a:noFill/>
          </a:ln>
        </p:spPr>
      </p:pic>
      <p:pic>
        <p:nvPicPr>
          <p:cNvPr id="16" name="Shape 111"/>
          <p:cNvPicPr preferRelativeResize="0"/>
          <p:nvPr/>
        </p:nvPicPr>
        <p:blipFill rotWithShape="1">
          <a:blip r:embed="rId12">
            <a:alphaModFix/>
          </a:blip>
          <a:srcRect/>
          <a:stretch/>
        </p:blipFill>
        <p:spPr>
          <a:xfrm>
            <a:off x="6531630" y="6211434"/>
            <a:ext cx="1306511" cy="608011"/>
          </a:xfrm>
          <a:prstGeom prst="rect">
            <a:avLst/>
          </a:prstGeom>
          <a:noFill/>
          <a:ln>
            <a:noFill/>
          </a:ln>
        </p:spPr>
      </p:pic>
      <p:pic>
        <p:nvPicPr>
          <p:cNvPr id="17" name="Shape 112"/>
          <p:cNvPicPr preferRelativeResize="0"/>
          <p:nvPr/>
        </p:nvPicPr>
        <p:blipFill rotWithShape="1">
          <a:blip r:embed="rId13">
            <a:alphaModFix/>
          </a:blip>
          <a:srcRect/>
          <a:stretch/>
        </p:blipFill>
        <p:spPr>
          <a:xfrm>
            <a:off x="8804989" y="6059486"/>
            <a:ext cx="1233487" cy="985836"/>
          </a:xfrm>
          <a:prstGeom prst="rect">
            <a:avLst/>
          </a:prstGeom>
          <a:noFill/>
          <a:ln>
            <a:noFill/>
          </a:ln>
        </p:spPr>
      </p:pic>
      <p:sp>
        <p:nvSpPr>
          <p:cNvPr id="18"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9" name="Picture 18"/>
          <p:cNvPicPr>
            <a:picLocks noChangeAspect="1"/>
          </p:cNvPicPr>
          <p:nvPr/>
        </p:nvPicPr>
        <p:blipFill>
          <a:blip r:embed="rId14">
            <a:extLst>
              <a:ext uri="{BEBA8EAE-BF5A-486C-A8C5-ECC9F3942E4B}">
                <a14:imgProps xmlns:a14="http://schemas.microsoft.com/office/drawing/2010/main">
                  <a14:imgLayer r:embed="rId15">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64766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Example </a:t>
            </a:r>
            <a:endParaRPr lang="en-US" sz="4400" b="1" i="0" u="none" strike="noStrike" cap="none" dirty="0">
              <a:solidFill>
                <a:srgbClr val="0F817E"/>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1" name="Shape 149"/>
              <p:cNvSpPr txBox="1">
                <a:spLocks noGrp="1"/>
              </p:cNvSpPr>
              <p:nvPr>
                <p:ph type="body" idx="1"/>
              </p:nvPr>
            </p:nvSpPr>
            <p:spPr>
              <a:xfrm>
                <a:off x="420492" y="1080431"/>
                <a:ext cx="6883133"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Once you have your model you can submit it to the VSC cluster to check the performance on the blind test </a:t>
                </a:r>
                <a:br>
                  <a:rPr lang="en-US" dirty="0" smtClean="0"/>
                </a:br>
                <a:r>
                  <a:rPr lang="en-US" dirty="0" smtClean="0"/>
                  <a:t>(more info on this on the hackathon)</a:t>
                </a:r>
              </a:p>
              <a:p>
                <a:pPr indent="-228600">
                  <a:spcBef>
                    <a:spcPts val="0"/>
                  </a:spcBef>
                </a:pPr>
                <a:r>
                  <a:rPr lang="en-US" sz="2800" b="0" i="0" u="none" dirty="0" smtClean="0">
                    <a:solidFill>
                      <a:schemeClr val="dk1"/>
                    </a:solidFill>
                    <a:latin typeface="Calibri"/>
                    <a:ea typeface="Calibri"/>
                    <a:cs typeface="Calibri"/>
                    <a:sym typeface="Calibri"/>
                  </a:rPr>
                  <a:t>The metric that will be used here is</a:t>
                </a:r>
                <a:br>
                  <a:rPr lang="en-US" sz="2800" b="0" i="0" u="none" dirty="0" smtClean="0">
                    <a:solidFill>
                      <a:schemeClr val="dk1"/>
                    </a:solidFill>
                    <a:latin typeface="Calibri"/>
                    <a:ea typeface="Calibri"/>
                    <a:cs typeface="Calibri"/>
                    <a:sym typeface="Calibri"/>
                  </a:rPr>
                </a:br>
                <a:r>
                  <a:rPr lang="en-US" sz="2800" b="0" i="0" u="none" dirty="0" smtClean="0">
                    <a:solidFill>
                      <a:schemeClr val="dk1"/>
                    </a:solidFill>
                    <a:latin typeface="Calibri"/>
                    <a:ea typeface="Calibri"/>
                    <a:cs typeface="Calibri"/>
                    <a:sym typeface="Calibri"/>
                  </a:rPr>
                  <a:t>MAKE SURE YOU USE LINEAR MASSES!</a:t>
                </a:r>
                <a:br>
                  <a:rPr lang="en-US" sz="2800" b="0" i="0" u="none" dirty="0" smtClean="0">
                    <a:solidFill>
                      <a:schemeClr val="dk1"/>
                    </a:solidFill>
                    <a:latin typeface="Calibri"/>
                    <a:ea typeface="Calibri"/>
                    <a:cs typeface="Calibri"/>
                    <a:sym typeface="Calibri"/>
                  </a:rPr>
                </a:br>
                <a:r>
                  <a:rPr lang="en-US" sz="3200" b="0" i="1" u="none" dirty="0" smtClean="0">
                    <a:solidFill>
                      <a:schemeClr val="dk1"/>
                    </a:solidFill>
                    <a:latin typeface="+mn-lt"/>
                    <a:ea typeface="Cambria Math" charset="0"/>
                    <a:cs typeface="Cambria Math" charset="0"/>
                    <a:sym typeface="Calibri"/>
                  </a:rPr>
                  <a:t/>
                </a:r>
                <a:br>
                  <a:rPr lang="en-US" sz="3200" b="0" i="1" u="none" dirty="0" smtClean="0">
                    <a:solidFill>
                      <a:schemeClr val="dk1"/>
                    </a:solidFill>
                    <a:latin typeface="+mn-lt"/>
                    <a:ea typeface="Cambria Math" charset="0"/>
                    <a:cs typeface="Cambria Math" charset="0"/>
                    <a:sym typeface="Calibri"/>
                  </a:rPr>
                </a:br>
                <a14:m>
                  <m:oMath xmlns:m="http://schemas.openxmlformats.org/officeDocument/2006/math">
                    <m:r>
                      <a:rPr lang="en-US" sz="2000" b="0" i="1" u="none" smtClean="0">
                        <a:solidFill>
                          <a:schemeClr val="dk1"/>
                        </a:solidFill>
                        <a:latin typeface="Cambria Math" charset="0"/>
                        <a:ea typeface="Cambria Math" charset="0"/>
                        <a:cs typeface="Cambria Math" charset="0"/>
                        <a:sym typeface="Calibri"/>
                      </a:rPr>
                      <m:t>𝜒</m:t>
                    </m:r>
                    <m:r>
                      <a:rPr lang="en-US" sz="2000" b="0" i="1" u="none" smtClean="0">
                        <a:solidFill>
                          <a:schemeClr val="dk1"/>
                        </a:solidFill>
                        <a:latin typeface="Cambria Math" charset="0"/>
                        <a:ea typeface="Cambria Math" charset="0"/>
                        <a:cs typeface="Cambria Math" charset="0"/>
                        <a:sym typeface="Calibri"/>
                      </a:rPr>
                      <m:t>2=</m:t>
                    </m:r>
                    <m:nary>
                      <m:naryPr>
                        <m:chr m:val="∑"/>
                        <m:ctrlPr>
                          <a:rPr lang="is-IS" sz="2000" b="0" i="1" u="none" smtClean="0">
                            <a:solidFill>
                              <a:schemeClr val="dk1"/>
                            </a:solidFill>
                            <a:latin typeface="Cambria Math" charset="0"/>
                            <a:ea typeface="Cambria Math" charset="0"/>
                            <a:cs typeface="Cambria Math" charset="0"/>
                            <a:sym typeface="Calibri"/>
                          </a:rPr>
                        </m:ctrlPr>
                      </m:naryPr>
                      <m:sub>
                        <m:r>
                          <m:rPr>
                            <m:brk m:alnAt="23"/>
                          </m:rPr>
                          <a:rPr lang="en-US" sz="2000" b="0" i="1" u="none" smtClean="0">
                            <a:solidFill>
                              <a:schemeClr val="dk1"/>
                            </a:solidFill>
                            <a:latin typeface="Cambria Math" charset="0"/>
                            <a:ea typeface="Cambria Math" charset="0"/>
                            <a:cs typeface="Cambria Math" charset="0"/>
                            <a:sym typeface="Calibri"/>
                          </a:rPr>
                          <m:t>𝑖</m:t>
                        </m:r>
                        <m:r>
                          <a:rPr lang="en-US" sz="2000" b="0" i="1" u="none" smtClean="0">
                            <a:solidFill>
                              <a:schemeClr val="dk1"/>
                            </a:solidFill>
                            <a:latin typeface="Cambria Math" charset="0"/>
                            <a:ea typeface="Cambria Math" charset="0"/>
                            <a:cs typeface="Cambria Math" charset="0"/>
                            <a:sym typeface="Calibri"/>
                          </a:rPr>
                          <m:t>=1</m:t>
                        </m:r>
                      </m:sub>
                      <m:sup>
                        <m:sSub>
                          <m:sSubPr>
                            <m:ctrlPr>
                              <a:rPr lang="en-US" sz="2000" b="0" i="1" u="none" smtClean="0">
                                <a:solidFill>
                                  <a:schemeClr val="dk1"/>
                                </a:solidFill>
                                <a:latin typeface="Cambria Math" charset="0"/>
                                <a:ea typeface="Cambria Math" charset="0"/>
                                <a:cs typeface="Cambria Math" charset="0"/>
                                <a:sym typeface="Calibri"/>
                              </a:rPr>
                            </m:ctrlPr>
                          </m:sSubPr>
                          <m:e>
                            <m:r>
                              <a:rPr lang="en-US" sz="2000" b="0" i="1" u="none" smtClean="0">
                                <a:solidFill>
                                  <a:schemeClr val="dk1"/>
                                </a:solidFill>
                                <a:latin typeface="Cambria Math" charset="0"/>
                                <a:ea typeface="Cambria Math" charset="0"/>
                                <a:cs typeface="Cambria Math" charset="0"/>
                                <a:sym typeface="Calibri"/>
                              </a:rPr>
                              <m:t>𝑛</m:t>
                            </m:r>
                          </m:e>
                          <m:sub>
                            <m:r>
                              <a:rPr lang="en-US" sz="2000" b="0" i="1" u="none" smtClean="0">
                                <a:solidFill>
                                  <a:schemeClr val="dk1"/>
                                </a:solidFill>
                                <a:latin typeface="Cambria Math" charset="0"/>
                                <a:ea typeface="Cambria Math" charset="0"/>
                                <a:cs typeface="Cambria Math" charset="0"/>
                                <a:sym typeface="Calibri"/>
                              </a:rPr>
                              <m:t>𝑡𝑒𝑠𝑡</m:t>
                            </m:r>
                          </m:sub>
                        </m:sSub>
                      </m:sup>
                      <m:e>
                        <m:f>
                          <m:fPr>
                            <m:ctrlPr>
                              <a:rPr lang="mr-IN" sz="2000" b="0" i="1" u="none" smtClean="0">
                                <a:solidFill>
                                  <a:schemeClr val="dk1"/>
                                </a:solidFill>
                                <a:latin typeface="Cambria Math" charset="0"/>
                                <a:ea typeface="Cambria Math" charset="0"/>
                                <a:cs typeface="Cambria Math" charset="0"/>
                                <a:sym typeface="Calibri"/>
                              </a:rPr>
                            </m:ctrlPr>
                          </m:fPr>
                          <m:num>
                            <m:sSup>
                              <m:sSupPr>
                                <m:ctrlPr>
                                  <a:rPr lang="mr-IN" sz="2000" b="0" i="1" u="none" smtClean="0">
                                    <a:solidFill>
                                      <a:schemeClr val="dk1"/>
                                    </a:solidFill>
                                    <a:latin typeface="Cambria Math" charset="0"/>
                                    <a:ea typeface="Cambria Math" charset="0"/>
                                    <a:cs typeface="Cambria Math" charset="0"/>
                                    <a:sym typeface="Calibri"/>
                                  </a:rPr>
                                </m:ctrlPr>
                              </m:sSupPr>
                              <m:e>
                                <m:d>
                                  <m:dPr>
                                    <m:begChr m:val="["/>
                                    <m:endChr m:val="]"/>
                                    <m:ctrlPr>
                                      <a:rPr lang="mr-IN" sz="2000" b="0" i="1" u="none" smtClean="0">
                                        <a:solidFill>
                                          <a:schemeClr val="dk1"/>
                                        </a:solidFill>
                                        <a:latin typeface="Cambria Math" charset="0"/>
                                        <a:ea typeface="Cambria Math" charset="0"/>
                                        <a:cs typeface="Cambria Math" charset="0"/>
                                        <a:sym typeface="Calibri"/>
                                      </a:rPr>
                                    </m:ctrlPr>
                                  </m:dPr>
                                  <m:e>
                                    <m:r>
                                      <a:rPr lang="en-US" sz="2000" i="1" dirty="0">
                                        <a:latin typeface="Cambria Math" charset="0"/>
                                      </a:rPr>
                                      <m:t>𝑀𝑠𝑡𝑎𝑟</m:t>
                                    </m:r>
                                    <m:r>
                                      <a:rPr lang="en-US" sz="2000" b="0" i="1" dirty="0" smtClean="0">
                                        <a:latin typeface="Cambria Math" charset="0"/>
                                      </a:rPr>
                                      <m:t>−</m:t>
                                    </m:r>
                                    <m:r>
                                      <a:rPr lang="en-US" sz="2000" i="1" dirty="0">
                                        <a:latin typeface="Cambria Math" charset="0"/>
                                      </a:rPr>
                                      <m:t>𝑃𝑟𝑀𝑠𝑡𝑎𝑟</m:t>
                                    </m:r>
                                    <m:r>
                                      <a:rPr lang="en-US" sz="2000" i="1" dirty="0">
                                        <a:latin typeface="Cambria Math" charset="0"/>
                                      </a:rPr>
                                      <m:t> </m:t>
                                    </m:r>
                                  </m:e>
                                </m:d>
                              </m:e>
                              <m:sup>
                                <m:r>
                                  <a:rPr lang="en-US" sz="2000" b="0" i="1" u="none" smtClean="0">
                                    <a:solidFill>
                                      <a:schemeClr val="dk1"/>
                                    </a:solidFill>
                                    <a:latin typeface="Cambria Math" charset="0"/>
                                    <a:ea typeface="Cambria Math" charset="0"/>
                                    <a:cs typeface="Cambria Math" charset="0"/>
                                    <a:sym typeface="Calibri"/>
                                  </a:rPr>
                                  <m:t>2</m:t>
                                </m:r>
                              </m:sup>
                            </m:sSup>
                          </m:num>
                          <m:den>
                            <m:sSup>
                              <m:sSupPr>
                                <m:ctrlPr>
                                  <a:rPr lang="mr-IN" sz="2000" b="0" i="1" u="none" smtClean="0">
                                    <a:solidFill>
                                      <a:schemeClr val="dk1"/>
                                    </a:solidFill>
                                    <a:latin typeface="Cambria Math" charset="0"/>
                                    <a:ea typeface="Cambria Math" charset="0"/>
                                    <a:cs typeface="Cambria Math" charset="0"/>
                                    <a:sym typeface="Calibri"/>
                                  </a:rPr>
                                </m:ctrlPr>
                              </m:sSupPr>
                              <m:e>
                                <m:r>
                                  <a:rPr lang="en-US" sz="2000" b="0" i="1" u="none" smtClean="0">
                                    <a:solidFill>
                                      <a:schemeClr val="dk1"/>
                                    </a:solidFill>
                                    <a:latin typeface="Cambria Math" charset="0"/>
                                    <a:ea typeface="Cambria Math" charset="0"/>
                                    <a:cs typeface="Cambria Math" charset="0"/>
                                    <a:sym typeface="Calibri"/>
                                  </a:rPr>
                                  <m:t>𝐸𝑟𝑟</m:t>
                                </m:r>
                                <m:r>
                                  <a:rPr lang="en-US" sz="2000" b="0" i="1" u="none" smtClean="0">
                                    <a:solidFill>
                                      <a:schemeClr val="dk1"/>
                                    </a:solidFill>
                                    <a:latin typeface="Cambria Math" charset="0"/>
                                    <a:ea typeface="Cambria Math" charset="0"/>
                                    <a:cs typeface="Cambria Math" charset="0"/>
                                    <a:sym typeface="Calibri"/>
                                  </a:rPr>
                                  <m:t> </m:t>
                                </m:r>
                                <m:r>
                                  <a:rPr lang="en-US" sz="2000" b="0" i="1" u="none" smtClean="0">
                                    <a:solidFill>
                                      <a:schemeClr val="dk1"/>
                                    </a:solidFill>
                                    <a:latin typeface="Cambria Math" charset="0"/>
                                    <a:ea typeface="Cambria Math" charset="0"/>
                                    <a:cs typeface="Cambria Math" charset="0"/>
                                    <a:sym typeface="Calibri"/>
                                  </a:rPr>
                                  <m:t>𝑀𝑠𝑡𝑎𝑟</m:t>
                                </m:r>
                              </m:e>
                              <m:sup>
                                <m:r>
                                  <a:rPr lang="en-US" sz="2000" b="0" i="1" u="none" smtClean="0">
                                    <a:solidFill>
                                      <a:schemeClr val="dk1"/>
                                    </a:solidFill>
                                    <a:latin typeface="Cambria Math" charset="0"/>
                                    <a:ea typeface="Cambria Math" charset="0"/>
                                    <a:cs typeface="Cambria Math" charset="0"/>
                                    <a:sym typeface="Calibri"/>
                                  </a:rPr>
                                  <m:t>2</m:t>
                                </m:r>
                              </m:sup>
                            </m:sSup>
                          </m:den>
                        </m:f>
                      </m:e>
                    </m:nary>
                  </m:oMath>
                </a14:m>
                <a:endParaRPr lang="en-US" sz="2000" b="0" i="0" u="none" dirty="0" smtClean="0">
                  <a:solidFill>
                    <a:schemeClr val="dk1"/>
                  </a:solidFill>
                  <a:latin typeface="+mn-lt"/>
                  <a:sym typeface="Calibri"/>
                </a:endParaRPr>
              </a:p>
              <a:p>
                <a:pPr marL="228600" marR="0" lvl="0" indent="-228600" algn="l" rtl="0">
                  <a:lnSpc>
                    <a:spcPct val="90000"/>
                  </a:lnSpc>
                  <a:spcBef>
                    <a:spcPts val="0"/>
                  </a:spcBef>
                  <a:spcAft>
                    <a:spcPts val="0"/>
                  </a:spcAft>
                  <a:buClr>
                    <a:schemeClr val="dk1"/>
                  </a:buClr>
                  <a:buSzPct val="100000"/>
                  <a:buFont typeface="Arial"/>
                  <a:buChar char="•"/>
                </a:pPr>
                <a:endParaRPr lang="en-US" dirty="0"/>
              </a:p>
              <a:p>
                <a:pPr marL="228600" marR="0" lvl="0" indent="-228600" algn="l" rtl="0">
                  <a:lnSpc>
                    <a:spcPct val="90000"/>
                  </a:lnSpc>
                  <a:spcBef>
                    <a:spcPts val="0"/>
                  </a:spcBef>
                  <a:spcAft>
                    <a:spcPts val="0"/>
                  </a:spcAft>
                  <a:buClr>
                    <a:schemeClr val="dk1"/>
                  </a:buClr>
                  <a:buSzPct val="100000"/>
                  <a:buFont typeface="Arial"/>
                  <a:buChar char="•"/>
                </a:pPr>
                <a:r>
                  <a:rPr lang="en-US" dirty="0" smtClean="0"/>
                  <a:t>The lower the value the higher your ranking</a:t>
                </a:r>
              </a:p>
              <a:p>
                <a:pPr marL="228600" marR="0" lvl="0" indent="-228600" algn="l" rtl="0">
                  <a:lnSpc>
                    <a:spcPct val="90000"/>
                  </a:lnSpc>
                  <a:spcBef>
                    <a:spcPts val="0"/>
                  </a:spcBef>
                  <a:spcAft>
                    <a:spcPts val="0"/>
                  </a:spcAft>
                  <a:buClr>
                    <a:schemeClr val="dk1"/>
                  </a:buClr>
                  <a:buSzPct val="100000"/>
                  <a:buFont typeface="Arial"/>
                  <a:buChar char="•"/>
                </a:pPr>
                <a:r>
                  <a:rPr lang="en-US" dirty="0" smtClean="0"/>
                  <a:t>(however notice that you need more than this to be the winner )</a:t>
                </a:r>
                <a:endParaRPr lang="en-US" sz="2800" b="0" i="0" u="none" dirty="0">
                  <a:solidFill>
                    <a:schemeClr val="dk1"/>
                  </a:solidFill>
                  <a:latin typeface="Calibri"/>
                  <a:ea typeface="Calibri"/>
                  <a:cs typeface="Calibri"/>
                  <a:sym typeface="Calibri"/>
                </a:endParaRPr>
              </a:p>
            </p:txBody>
          </p:sp>
        </mc:Choice>
        <mc:Fallback xmlns="">
          <p:sp>
            <p:nvSpPr>
              <p:cNvPr id="21" name="Shape 149"/>
              <p:cNvSpPr txBox="1">
                <a:spLocks noGrp="1" noRot="1" noChangeAspect="1" noMove="1" noResize="1" noEditPoints="1" noAdjustHandles="1" noChangeArrowheads="1" noChangeShapeType="1" noTextEdit="1"/>
              </p:cNvSpPr>
              <p:nvPr>
                <p:ph type="body" idx="1"/>
              </p:nvPr>
            </p:nvSpPr>
            <p:spPr>
              <a:xfrm>
                <a:off x="420492" y="1080431"/>
                <a:ext cx="6883133" cy="4351336"/>
              </a:xfrm>
              <a:prstGeom prst="rect">
                <a:avLst/>
              </a:prstGeom>
              <a:blipFill rotWithShape="0">
                <a:blip r:embed="rId3"/>
                <a:stretch>
                  <a:fillRect l="-1594" t="-2241" r="-2569" b="-215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04572195"/>
                  </p:ext>
                </p:extLst>
              </p:nvPr>
            </p:nvGraphicFramePr>
            <p:xfrm>
              <a:off x="6869150" y="2038190"/>
              <a:ext cx="5098545" cy="2799080"/>
            </p:xfrm>
            <a:graphic>
              <a:graphicData uri="http://schemas.openxmlformats.org/drawingml/2006/table">
                <a:tbl>
                  <a:tblPr firstRow="1" bandRow="1">
                    <a:tableStyleId>{5C22544A-7EE6-4342-B048-85BDC9FD1C3A}</a:tableStyleId>
                  </a:tblPr>
                  <a:tblGrid>
                    <a:gridCol w="1008782"/>
                    <a:gridCol w="1384409"/>
                    <a:gridCol w="1375404"/>
                    <a:gridCol w="1329950"/>
                  </a:tblGrid>
                  <a:tr h="370840">
                    <a:tc>
                      <a:txBody>
                        <a:bodyPr/>
                        <a:lstStyle/>
                        <a:p>
                          <a:r>
                            <a:rPr lang="en-US" dirty="0" smtClean="0"/>
                            <a:t>SDSS_ID</a:t>
                          </a:r>
                          <a:endParaRPr lang="en-US" dirty="0"/>
                        </a:p>
                      </a:txBody>
                      <a:tcPr>
                        <a:solidFill>
                          <a:schemeClr val="bg1">
                            <a:lumMod val="75000"/>
                          </a:schemeClr>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pPr/>
                          <a14:m>
                            <m:oMathPara xmlns:m="http://schemas.openxmlformats.org/officeDocument/2006/math">
                              <m:oMathParaPr>
                                <m:jc m:val="centerGroup"/>
                              </m:oMathParaPr>
                              <m:oMath xmlns:m="http://schemas.openxmlformats.org/officeDocument/2006/math">
                                <m:r>
                                  <a:rPr lang="en-US" sz="1400" b="0" i="1" u="none" smtClean="0">
                                    <a:solidFill>
                                      <a:schemeClr val="bg1"/>
                                    </a:solidFill>
                                    <a:latin typeface="Cambria Math" charset="0"/>
                                    <a:ea typeface="Cambria Math" charset="0"/>
                                    <a:cs typeface="Cambria Math" charset="0"/>
                                    <a:sym typeface="Calibri"/>
                                  </a:rPr>
                                  <m:t>𝑃𝑟𝐿𝑜𝑔𝑀𝑠𝑡𝑎𝑟</m:t>
                                </m:r>
                              </m:oMath>
                            </m:oMathPara>
                          </a14:m>
                          <a:endParaRPr lang="en-US" sz="1400" b="0" u="none" dirty="0" smtClean="0">
                            <a:solidFill>
                              <a:schemeClr val="bg1"/>
                            </a:solidFill>
                            <a:ea typeface="Cambria Math" charset="0"/>
                            <a:cs typeface="Cambria Math" charset="0"/>
                            <a:sym typeface="Calibri"/>
                          </a:endParaRPr>
                        </a:p>
                        <a:p>
                          <a:endParaRPr lang="en-US" dirty="0"/>
                        </a:p>
                      </a:txBody>
                      <a:tcPr>
                        <a:solidFill>
                          <a:srgbClr val="10817E"/>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chemeClr val="bg1">
                            <a:lumMod val="75000"/>
                          </a:schemeClr>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mr-IN" sz="1100" dirty="0" smtClean="0"/>
                            <a:t>10.41</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mr-IN" sz="1100" dirty="0" smtClean="0"/>
                            <a:t>11</a:t>
                          </a:r>
                          <a:r>
                            <a:rPr lang="en-US" sz="1100" dirty="0" smtClean="0"/>
                            <a:t>.</a:t>
                          </a:r>
                          <a:r>
                            <a:rPr lang="mr-IN" sz="1100" dirty="0" smtClean="0"/>
                            <a:t>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mr-IN" sz="1100" dirty="0" smtClean="0"/>
                            <a:t>11</a:t>
                          </a:r>
                          <a:r>
                            <a:rPr lang="en-US" sz="1100" dirty="0" smtClean="0"/>
                            <a:t>.8</a:t>
                          </a:r>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9</a:t>
                          </a:r>
                          <a:r>
                            <a:rPr lang="mr-IN" sz="1100" dirty="0" smtClean="0"/>
                            <a:t>.</a:t>
                          </a:r>
                          <a:r>
                            <a:rPr lang="en-US" sz="1100" dirty="0" smtClean="0"/>
                            <a:t>5</a:t>
                          </a:r>
                          <a:r>
                            <a:rPr lang="mr-IN" sz="1100" dirty="0" smtClean="0"/>
                            <a:t>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9</a:t>
                          </a:r>
                          <a:r>
                            <a:rPr lang="mr-IN" sz="1100" dirty="0" smtClean="0"/>
                            <a:t>.</a:t>
                          </a:r>
                          <a:r>
                            <a:rPr lang="en-US" sz="1100" dirty="0" smtClean="0"/>
                            <a:t>9</a:t>
                          </a:r>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10.4</a:t>
                          </a:r>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9.7</a:t>
                          </a:r>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9.87</a:t>
                          </a:r>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9.8</a:t>
                          </a:r>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11.2</a:t>
                          </a:r>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10.7</a:t>
                          </a:r>
                        </a:p>
                      </a:txBody>
                      <a:tcPr>
                        <a:solidFill>
                          <a:srgbClr val="93C3C1"/>
                        </a:solidFill>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04572195"/>
                  </p:ext>
                </p:extLst>
              </p:nvPr>
            </p:nvGraphicFramePr>
            <p:xfrm>
              <a:off x="6869150" y="2038190"/>
              <a:ext cx="5098545" cy="2799080"/>
            </p:xfrm>
            <a:graphic>
              <a:graphicData uri="http://schemas.openxmlformats.org/drawingml/2006/table">
                <a:tbl>
                  <a:tblPr firstRow="1" bandRow="1">
                    <a:tableStyleId>{5C22544A-7EE6-4342-B048-85BDC9FD1C3A}</a:tableStyleId>
                  </a:tblPr>
                  <a:tblGrid>
                    <a:gridCol w="1008782"/>
                    <a:gridCol w="1384409"/>
                    <a:gridCol w="1375404"/>
                    <a:gridCol w="1329950"/>
                  </a:tblGrid>
                  <a:tr h="518160">
                    <a:tc>
                      <a:txBody>
                        <a:bodyPr/>
                        <a:lstStyle/>
                        <a:p>
                          <a:r>
                            <a:rPr lang="en-US" dirty="0" smtClean="0"/>
                            <a:t>SDSS_ID</a:t>
                          </a:r>
                          <a:endParaRPr lang="en-US" dirty="0"/>
                        </a:p>
                      </a:txBody>
                      <a:tcPr>
                        <a:solidFill>
                          <a:schemeClr val="bg1">
                            <a:lumMod val="75000"/>
                          </a:schemeClr>
                        </a:solidFill>
                      </a:tcPr>
                    </a:tc>
                    <a:tc>
                      <a:txBody>
                        <a:bodyPr/>
                        <a:lstStyle/>
                        <a:p>
                          <a:r>
                            <a:rPr lang="en-US" dirty="0" err="1" smtClean="0"/>
                            <a:t>LogMstar</a:t>
                          </a:r>
                          <a:endParaRPr lang="en-US" dirty="0"/>
                        </a:p>
                      </a:txBody>
                      <a:tcPr>
                        <a:solidFill>
                          <a:srgbClr val="10817E"/>
                        </a:solidFill>
                      </a:tcPr>
                    </a:tc>
                    <a:tc>
                      <a:txBody>
                        <a:bodyPr/>
                        <a:lstStyle/>
                        <a:p>
                          <a:r>
                            <a:rPr lang="en-US" dirty="0" err="1" smtClean="0"/>
                            <a:t>Err_LogMstar</a:t>
                          </a:r>
                          <a:endParaRPr lang="en-US" dirty="0"/>
                        </a:p>
                      </a:txBody>
                      <a:tcPr>
                        <a:solidFill>
                          <a:srgbClr val="10817E"/>
                        </a:solidFill>
                      </a:tcPr>
                    </a:tc>
                    <a:tc>
                      <a:txBody>
                        <a:bodyPr/>
                        <a:lstStyle/>
                        <a:p>
                          <a:endParaRPr lang="en-US"/>
                        </a:p>
                      </a:txBody>
                      <a:tcPr>
                        <a:blipFill rotWithShape="0">
                          <a:blip r:embed="rId9"/>
                          <a:stretch>
                            <a:fillRect l="-283105" t="-1176" r="-1826" b="-443529"/>
                          </a:stretch>
                        </a:blip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1237648675606954669</a:t>
                          </a:r>
                          <a:endParaRPr lang="en-US" sz="1100" dirty="0"/>
                        </a:p>
                      </a:txBody>
                      <a:tcPr>
                        <a:solidFill>
                          <a:schemeClr val="bg1">
                            <a:lumMod val="75000"/>
                          </a:schemeClr>
                        </a:solidFill>
                      </a:tcPr>
                    </a:tc>
                    <a:tc>
                      <a:txBody>
                        <a:bodyPr/>
                        <a:lstStyle/>
                        <a:p>
                          <a:r>
                            <a:rPr lang="mr-IN" sz="1100" dirty="0" smtClean="0"/>
                            <a:t>10.141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mr-IN" sz="1100" dirty="0" smtClean="0"/>
                            <a:t>10.41</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mr-IN" sz="1100" dirty="0" smtClean="0"/>
                            <a:t>11</a:t>
                          </a:r>
                          <a:r>
                            <a:rPr lang="en-US" sz="1100" dirty="0" smtClean="0"/>
                            <a:t>.</a:t>
                          </a:r>
                          <a:r>
                            <a:rPr lang="mr-IN" sz="1100" dirty="0" smtClean="0"/>
                            <a:t>41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mr-IN" sz="1100" dirty="0" smtClean="0"/>
                            <a:t>11</a:t>
                          </a:r>
                          <a:r>
                            <a:rPr lang="en-US" sz="1100" dirty="0" smtClean="0"/>
                            <a:t>.8</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9</a:t>
                          </a:r>
                          <a:r>
                            <a:rPr lang="mr-IN" sz="1100" dirty="0" smtClean="0"/>
                            <a:t>.</a:t>
                          </a:r>
                          <a:r>
                            <a:rPr lang="en-US" sz="1100" dirty="0" smtClean="0"/>
                            <a:t>5</a:t>
                          </a:r>
                          <a:r>
                            <a:rPr lang="mr-IN" sz="1100" dirty="0" smtClean="0"/>
                            <a:t>1</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9</a:t>
                          </a:r>
                          <a:r>
                            <a:rPr lang="mr-IN" sz="1100" dirty="0" smtClean="0"/>
                            <a:t>.</a:t>
                          </a:r>
                          <a:r>
                            <a:rPr lang="en-US" sz="1100" dirty="0" smtClean="0"/>
                            <a:t>9</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10.4</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9.7</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9.87</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9.8</a:t>
                          </a:r>
                          <a:endParaRPr lang="en-US" sz="1100" dirty="0" smtClean="0"/>
                        </a:p>
                      </a:txBody>
                      <a:tcPr>
                        <a:solidFill>
                          <a:srgbClr val="93C3C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100" dirty="0" smtClean="0"/>
                            <a:t>.</a:t>
                          </a:r>
                          <a:endParaRPr lang="en-US" sz="1100" dirty="0"/>
                        </a:p>
                      </a:txBody>
                      <a:tcPr>
                        <a:solidFill>
                          <a:schemeClr val="bg1">
                            <a:lumMod val="75000"/>
                          </a:schemeClr>
                        </a:solidFill>
                      </a:tcPr>
                    </a:tc>
                    <a:tc>
                      <a:txBody>
                        <a:bodyPr/>
                        <a:lstStyle/>
                        <a:p>
                          <a:r>
                            <a:rPr lang="en-US" sz="1100" dirty="0" smtClean="0"/>
                            <a:t>11.2</a:t>
                          </a:r>
                          <a:endParaRPr lang="en-US" sz="1100" dirty="0" smtClean="0"/>
                        </a:p>
                      </a:txBody>
                      <a:tcPr>
                        <a:solidFill>
                          <a:srgbClr val="93C3C1"/>
                        </a:solidFill>
                      </a:tcPr>
                    </a:tc>
                    <a:tc>
                      <a:txBody>
                        <a:bodyPr/>
                        <a:lstStyle/>
                        <a:p>
                          <a:r>
                            <a:rPr lang="en-US" sz="1100" dirty="0" smtClean="0"/>
                            <a:t>0.04</a:t>
                          </a:r>
                          <a:endParaRPr lang="en-US" sz="1100" dirty="0"/>
                        </a:p>
                      </a:txBody>
                      <a:tcPr>
                        <a:solidFill>
                          <a:srgbClr val="93C3C1"/>
                        </a:solidFill>
                      </a:tcPr>
                    </a:tc>
                    <a:tc>
                      <a:txBody>
                        <a:bodyPr/>
                        <a:lstStyle/>
                        <a:p>
                          <a:r>
                            <a:rPr lang="en-US" sz="1100" dirty="0" smtClean="0"/>
                            <a:t>10.7</a:t>
                          </a:r>
                          <a:endParaRPr lang="en-US" sz="1100" dirty="0" smtClean="0"/>
                        </a:p>
                      </a:txBody>
                      <a:tcPr>
                        <a:solidFill>
                          <a:srgbClr val="93C3C1"/>
                        </a:solidFill>
                      </a:tcPr>
                    </a:tc>
                  </a:tr>
                </a:tbl>
              </a:graphicData>
            </a:graphic>
          </p:graphicFrame>
        </mc:Fallback>
      </mc:AlternateContent>
      <p:pic>
        <p:nvPicPr>
          <p:cNvPr id="13" name="Shape 105"/>
          <p:cNvPicPr preferRelativeResize="0"/>
          <p:nvPr/>
        </p:nvPicPr>
        <p:blipFill rotWithShape="1">
          <a:blip r:embed="rId10">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11">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12">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13">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14">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15">
            <a:extLst>
              <a:ext uri="{BEBA8EAE-BF5A-486C-A8C5-ECC9F3942E4B}">
                <a14:imgProps xmlns:a14="http://schemas.microsoft.com/office/drawing/2010/main">
                  <a14:imgLayer r:embed="rId16">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80225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g-</a:t>
            </a:r>
            <a:r>
              <a:rPr lang="en-US" sz="4400" b="1" i="0" u="none" strike="noStrike" cap="none" dirty="0" err="1" smtClean="0">
                <a:solidFill>
                  <a:srgbClr val="0F817E"/>
                </a:solidFill>
                <a:latin typeface="Calibri"/>
                <a:ea typeface="Calibri"/>
                <a:cs typeface="Calibri"/>
                <a:sym typeface="Calibri"/>
              </a:rPr>
              <a:t>i</a:t>
            </a:r>
            <a:r>
              <a:rPr lang="en-US" sz="4400" b="1" i="0" u="none" strike="noStrike" cap="none" dirty="0" smtClean="0">
                <a:solidFill>
                  <a:srgbClr val="0F817E"/>
                </a:solidFill>
                <a:latin typeface="Calibri"/>
                <a:ea typeface="Calibri"/>
                <a:cs typeface="Calibri"/>
                <a:sym typeface="Calibri"/>
              </a:rPr>
              <a:t> band stellar mass </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53990" y="1812105"/>
            <a:ext cx="6526717"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There is an example script on the </a:t>
            </a:r>
            <a:r>
              <a:rPr lang="en-US" dirty="0" err="1" smtClean="0"/>
              <a:t>github</a:t>
            </a:r>
            <a:r>
              <a:rPr lang="en-US" dirty="0" smtClean="0"/>
              <a:t> page </a:t>
            </a:r>
          </a:p>
          <a:p>
            <a:pPr lvl="0" indent="-228600">
              <a:spcBef>
                <a:spcPts val="0"/>
              </a:spcBef>
            </a:pPr>
            <a:r>
              <a:rPr lang="en-US" dirty="0" smtClean="0"/>
              <a:t>Visualize an image</a:t>
            </a:r>
          </a:p>
          <a:p>
            <a:pPr lvl="0" indent="-228600">
              <a:spcBef>
                <a:spcPts val="0"/>
              </a:spcBef>
            </a:pPr>
            <a:r>
              <a:rPr lang="en-US" dirty="0" smtClean="0"/>
              <a:t>Calculate the g-</a:t>
            </a:r>
            <a:r>
              <a:rPr lang="en-US" dirty="0" err="1" smtClean="0"/>
              <a:t>i</a:t>
            </a:r>
            <a:r>
              <a:rPr lang="en-US" dirty="0" smtClean="0"/>
              <a:t> band stellar mass using the </a:t>
            </a:r>
            <a:r>
              <a:rPr lang="en-US" dirty="0" err="1" smtClean="0"/>
              <a:t>Zibetti</a:t>
            </a:r>
            <a:r>
              <a:rPr lang="en-US" dirty="0" smtClean="0"/>
              <a:t> et al 2009 approach</a:t>
            </a:r>
          </a:p>
          <a:p>
            <a:pPr lvl="0" indent="-228600">
              <a:spcBef>
                <a:spcPts val="0"/>
              </a:spcBef>
            </a:pPr>
            <a:r>
              <a:rPr lang="en-US" dirty="0" smtClean="0"/>
              <a:t>This is using the entire image as a flux</a:t>
            </a:r>
          </a:p>
          <a:p>
            <a:pPr lvl="0" indent="-228600">
              <a:spcBef>
                <a:spcPts val="0"/>
              </a:spcBef>
            </a:pPr>
            <a:r>
              <a:rPr lang="en-US" dirty="0" smtClean="0"/>
              <a:t>So you model should not perform worse!</a:t>
            </a:r>
          </a:p>
          <a:p>
            <a:pPr lvl="0" indent="-228600">
              <a:spcBef>
                <a:spcPts val="0"/>
              </a:spcBef>
            </a:pPr>
            <a:endParaRPr lang="en-US" dirty="0" smtClean="0"/>
          </a:p>
        </p:txBody>
      </p:sp>
      <p:pic>
        <p:nvPicPr>
          <p:cNvPr id="13"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16436" y="1588580"/>
            <a:ext cx="4704050" cy="3528038"/>
          </a:xfrm>
          <a:prstGeom prst="rect">
            <a:avLst/>
          </a:prstGeom>
        </p:spPr>
      </p:pic>
    </p:spTree>
    <p:extLst>
      <p:ext uri="{BB962C8B-B14F-4D97-AF65-F5344CB8AC3E}">
        <p14:creationId xmlns:p14="http://schemas.microsoft.com/office/powerpoint/2010/main" val="308783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g-</a:t>
            </a:r>
            <a:r>
              <a:rPr lang="en-US" sz="4400" b="1" i="0" u="none" strike="noStrike" cap="none" dirty="0" err="1" smtClean="0">
                <a:solidFill>
                  <a:srgbClr val="0F817E"/>
                </a:solidFill>
                <a:latin typeface="Calibri"/>
                <a:ea typeface="Calibri"/>
                <a:cs typeface="Calibri"/>
                <a:sym typeface="Calibri"/>
              </a:rPr>
              <a:t>i</a:t>
            </a:r>
            <a:r>
              <a:rPr lang="en-US" sz="4400" b="1" i="0" u="none" strike="noStrike" cap="none" dirty="0" smtClean="0">
                <a:solidFill>
                  <a:srgbClr val="0F817E"/>
                </a:solidFill>
                <a:latin typeface="Calibri"/>
                <a:ea typeface="Calibri"/>
                <a:cs typeface="Calibri"/>
                <a:sym typeface="Calibri"/>
              </a:rPr>
              <a:t> band stellar mass </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66895" y="1325562"/>
            <a:ext cx="10422040" cy="4351336"/>
          </a:xfrm>
          <a:prstGeom prst="rect">
            <a:avLst/>
          </a:prstGeom>
          <a:noFill/>
          <a:ln>
            <a:noFill/>
          </a:ln>
        </p:spPr>
        <p:txBody>
          <a:bodyPr lIns="91425" tIns="45700" rIns="91425" bIns="45700" anchor="t" anchorCtr="0">
            <a:noAutofit/>
          </a:bodyPr>
          <a:lstStyle/>
          <a:p>
            <a:pPr lvl="0" indent="-228600">
              <a:spcBef>
                <a:spcPts val="0"/>
              </a:spcBef>
            </a:pPr>
            <a:r>
              <a:rPr lang="en-US" dirty="0"/>
              <a:t>According to </a:t>
            </a:r>
            <a:r>
              <a:rPr lang="en-US" dirty="0" err="1"/>
              <a:t>Zibetti</a:t>
            </a:r>
            <a:r>
              <a:rPr lang="en-US" dirty="0"/>
              <a:t> et al. 2009 (</a:t>
            </a:r>
            <a:r>
              <a:rPr lang="en-US" dirty="0" err="1"/>
              <a:t>ArXiv</a:t>
            </a:r>
            <a:r>
              <a:rPr lang="en-US" dirty="0"/>
              <a:t>: 0904.4252)</a:t>
            </a:r>
          </a:p>
          <a:p>
            <a:pPr lvl="0" indent="-228600">
              <a:spcBef>
                <a:spcPts val="0"/>
              </a:spcBef>
            </a:pPr>
            <a:endParaRPr lang="en-US" dirty="0"/>
          </a:p>
          <a:p>
            <a:pPr lvl="0" indent="-228600">
              <a:spcBef>
                <a:spcPts val="0"/>
              </a:spcBef>
            </a:pPr>
            <a:r>
              <a:rPr lang="en-US" dirty="0"/>
              <a:t>1. Obtain mass-to-light </a:t>
            </a:r>
            <a:r>
              <a:rPr lang="en-US" dirty="0" smtClean="0"/>
              <a:t>ratio</a:t>
            </a:r>
            <a:endParaRPr lang="en-US" dirty="0"/>
          </a:p>
          <a:p>
            <a:pPr lvl="0" indent="-228600">
              <a:spcBef>
                <a:spcPts val="0"/>
              </a:spcBef>
            </a:pPr>
            <a:r>
              <a:rPr lang="en-US" dirty="0"/>
              <a:t>g and </a:t>
            </a:r>
            <a:r>
              <a:rPr lang="en-US" dirty="0" err="1"/>
              <a:t>i</a:t>
            </a:r>
            <a:r>
              <a:rPr lang="en-US" dirty="0"/>
              <a:t> fluxes of a galaxy are in </a:t>
            </a:r>
            <a:r>
              <a:rPr lang="en-US" dirty="0" err="1"/>
              <a:t>nanomaggies</a:t>
            </a:r>
            <a:r>
              <a:rPr lang="en-US" dirty="0"/>
              <a:t> (SDSS linear flux units).</a:t>
            </a:r>
          </a:p>
          <a:p>
            <a:pPr lvl="0" indent="-228600">
              <a:spcBef>
                <a:spcPts val="0"/>
              </a:spcBef>
            </a:pPr>
            <a:r>
              <a:rPr lang="en-US" dirty="0"/>
              <a:t>g-</a:t>
            </a:r>
            <a:r>
              <a:rPr lang="en-US" dirty="0" err="1"/>
              <a:t>i</a:t>
            </a:r>
            <a:r>
              <a:rPr lang="en-US" dirty="0"/>
              <a:t> </a:t>
            </a:r>
            <a:r>
              <a:rPr lang="en-US" dirty="0" err="1"/>
              <a:t>colour</a:t>
            </a:r>
            <a:r>
              <a:rPr lang="en-US" dirty="0"/>
              <a:t> = </a:t>
            </a:r>
            <a:r>
              <a:rPr lang="en-US" dirty="0" err="1"/>
              <a:t>col_gi</a:t>
            </a:r>
            <a:r>
              <a:rPr lang="en-US" dirty="0"/>
              <a:t> = -2.5*log10(</a:t>
            </a:r>
            <a:r>
              <a:rPr lang="en-US" dirty="0" err="1"/>
              <a:t>flux_g</a:t>
            </a:r>
            <a:r>
              <a:rPr lang="en-US" dirty="0"/>
              <a:t> / </a:t>
            </a:r>
            <a:r>
              <a:rPr lang="en-US" dirty="0" err="1"/>
              <a:t>flux_i</a:t>
            </a:r>
            <a:r>
              <a:rPr lang="en-US" dirty="0" smtClean="0"/>
              <a:t>)</a:t>
            </a:r>
            <a:endParaRPr lang="en-US" dirty="0"/>
          </a:p>
          <a:p>
            <a:pPr lvl="0" indent="-228600">
              <a:spcBef>
                <a:spcPts val="0"/>
              </a:spcBef>
            </a:pPr>
            <a:r>
              <a:rPr lang="en-US" dirty="0"/>
              <a:t>Zibetti2009, table B1, Appendix </a:t>
            </a:r>
            <a:r>
              <a:rPr lang="en-US" dirty="0" smtClean="0"/>
              <a:t>B:</a:t>
            </a:r>
            <a:endParaRPr lang="en-US" dirty="0"/>
          </a:p>
          <a:p>
            <a:pPr lvl="0" indent="-228600">
              <a:spcBef>
                <a:spcPts val="0"/>
              </a:spcBef>
            </a:pPr>
            <a:r>
              <a:rPr lang="en-US" dirty="0"/>
              <a:t>log10(M/L) =  a + b * </a:t>
            </a:r>
            <a:r>
              <a:rPr lang="en-US" dirty="0" err="1" smtClean="0"/>
              <a:t>col_gi</a:t>
            </a:r>
            <a:endParaRPr lang="en-US" dirty="0"/>
          </a:p>
          <a:p>
            <a:pPr lvl="0" indent="-228600">
              <a:spcBef>
                <a:spcPts val="0"/>
              </a:spcBef>
            </a:pPr>
            <a:r>
              <a:rPr lang="en-US" dirty="0"/>
              <a:t>for the g-band</a:t>
            </a:r>
            <a:r>
              <a:rPr lang="en-US" dirty="0" smtClean="0"/>
              <a:t>:</a:t>
            </a:r>
            <a:endParaRPr lang="en-US" dirty="0"/>
          </a:p>
          <a:p>
            <a:pPr lvl="0" indent="-228600">
              <a:spcBef>
                <a:spcPts val="0"/>
              </a:spcBef>
            </a:pPr>
            <a:r>
              <a:rPr lang="en-US" dirty="0"/>
              <a:t>log10(Mg/</a:t>
            </a:r>
            <a:r>
              <a:rPr lang="en-US" dirty="0" err="1"/>
              <a:t>Lg</a:t>
            </a:r>
            <a:r>
              <a:rPr lang="en-US" dirty="0"/>
              <a:t>) = -1.197 + 1.431 * </a:t>
            </a:r>
            <a:r>
              <a:rPr lang="en-US" dirty="0" err="1"/>
              <a:t>col_gi</a:t>
            </a:r>
            <a:endParaRPr lang="en-US" dirty="0"/>
          </a:p>
          <a:p>
            <a:pPr lvl="0" indent="-228600">
              <a:spcBef>
                <a:spcPts val="0"/>
              </a:spcBef>
            </a:pPr>
            <a:r>
              <a:rPr lang="en-US" dirty="0"/>
              <a:t>Mg/</a:t>
            </a:r>
            <a:r>
              <a:rPr lang="en-US" dirty="0" err="1"/>
              <a:t>Lg</a:t>
            </a:r>
            <a:r>
              <a:rPr lang="en-US" dirty="0"/>
              <a:t> = 10^log10(Mg/</a:t>
            </a:r>
            <a:r>
              <a:rPr lang="en-US" dirty="0" err="1"/>
              <a:t>Lg</a:t>
            </a:r>
            <a:r>
              <a:rPr lang="en-US" dirty="0"/>
              <a:t>)</a:t>
            </a:r>
            <a:endParaRPr lang="en-US" dirty="0" smtClean="0"/>
          </a:p>
        </p:txBody>
      </p:sp>
      <p:pic>
        <p:nvPicPr>
          <p:cNvPr id="13"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99441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06"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07"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Shape 10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smtClean="0">
                <a:solidFill>
                  <a:srgbClr val="0F817E"/>
                </a:solidFill>
                <a:latin typeface="Calibri"/>
                <a:ea typeface="Calibri"/>
                <a:cs typeface="Calibri"/>
                <a:sym typeface="Calibri"/>
              </a:rPr>
              <a:t>Program and practical information</a:t>
            </a:r>
            <a:endParaRPr lang="en-US" sz="4400" b="1" i="0" u="none" strike="noStrike" cap="none" dirty="0">
              <a:solidFill>
                <a:srgbClr val="0F817E"/>
              </a:solidFill>
              <a:latin typeface="Calibri"/>
              <a:ea typeface="Calibri"/>
              <a:cs typeface="Calibri"/>
              <a:sym typeface="Calibri"/>
            </a:endParaRPr>
          </a:p>
        </p:txBody>
      </p:sp>
      <p:sp>
        <p:nvSpPr>
          <p:cNvPr id="109" name="Shape 109"/>
          <p:cNvSpPr txBox="1">
            <a:spLocks noGrp="1"/>
          </p:cNvSpPr>
          <p:nvPr>
            <p:ph type="body" idx="1"/>
          </p:nvPr>
        </p:nvSpPr>
        <p:spPr>
          <a:xfrm>
            <a:off x="700087" y="1048650"/>
            <a:ext cx="10783887" cy="4351336"/>
          </a:xfrm>
          <a:prstGeom prst="rect">
            <a:avLst/>
          </a:prstGeom>
          <a:noFill/>
          <a:ln>
            <a:noFill/>
          </a:ln>
        </p:spPr>
        <p:txBody>
          <a:bodyPr lIns="91425" tIns="45700" rIns="91425" bIns="45700" anchor="t" anchorCtr="0">
            <a:noAutofit/>
          </a:bodyPr>
          <a:lstStyle/>
          <a:p>
            <a:pPr fontAlgn="base"/>
            <a:r>
              <a:rPr lang="en-US" sz="2000" b="1" dirty="0" smtClean="0"/>
              <a:t> Contact information: </a:t>
            </a:r>
            <a:r>
              <a:rPr lang="en-US" sz="2000" b="1" dirty="0" smtClean="0">
                <a:hlinkClick r:id="rId5"/>
              </a:rPr>
              <a:t>gertdegeyter@gmail.com</a:t>
            </a:r>
            <a:r>
              <a:rPr lang="en-US" sz="2000" b="1" dirty="0" smtClean="0"/>
              <a:t> or +32478305240 </a:t>
            </a:r>
          </a:p>
          <a:p>
            <a:pPr fontAlgn="base"/>
            <a:r>
              <a:rPr lang="en-US" sz="2000" b="1" dirty="0" smtClean="0"/>
              <a:t>@</a:t>
            </a:r>
            <a:r>
              <a:rPr lang="en-US" sz="2000" b="1" dirty="0" err="1" smtClean="0"/>
              <a:t>DSGhent</a:t>
            </a:r>
            <a:r>
              <a:rPr lang="en-US" sz="2000" b="1" dirty="0" smtClean="0"/>
              <a:t> @</a:t>
            </a:r>
            <a:r>
              <a:rPr lang="en-US" sz="2000" b="1" dirty="0" err="1" smtClean="0"/>
              <a:t>DeGeyterGert</a:t>
            </a:r>
            <a:endParaRPr lang="en-US" sz="2000" b="1" dirty="0" smtClean="0"/>
          </a:p>
          <a:p>
            <a:pPr fontAlgn="base"/>
            <a:r>
              <a:rPr lang="en-US" sz="2000" b="1" dirty="0"/>
              <a:t>#ASTROHACK </a:t>
            </a:r>
            <a:endParaRPr lang="en-US" sz="2000" b="1" dirty="0" smtClean="0"/>
          </a:p>
          <a:p>
            <a:pPr fontAlgn="base"/>
            <a:r>
              <a:rPr lang="en-US" sz="2000" b="1" dirty="0" smtClean="0"/>
              <a:t> This event is for fun!</a:t>
            </a:r>
          </a:p>
          <a:p>
            <a:pPr fontAlgn="base"/>
            <a:r>
              <a:rPr lang="en-US" sz="2000" dirty="0" smtClean="0"/>
              <a:t>Two locations: 	</a:t>
            </a:r>
          </a:p>
          <a:p>
            <a:pPr lvl="1" fontAlgn="base"/>
            <a:r>
              <a:rPr lang="en-US" sz="1600" dirty="0" smtClean="0"/>
              <a:t> Start is at </a:t>
            </a:r>
            <a:r>
              <a:rPr lang="en-US" sz="1600" dirty="0" err="1" smtClean="0"/>
              <a:t>Volksterrenwacht</a:t>
            </a:r>
            <a:r>
              <a:rPr lang="en-US" sz="1600" dirty="0" smtClean="0"/>
              <a:t> Armand </a:t>
            </a:r>
            <a:r>
              <a:rPr lang="en-US" sz="1600" dirty="0" err="1" smtClean="0"/>
              <a:t>Pien</a:t>
            </a:r>
            <a:endParaRPr lang="en-US" sz="1600" dirty="0"/>
          </a:p>
          <a:p>
            <a:pPr lvl="1" fontAlgn="base"/>
            <a:r>
              <a:rPr lang="en-US" sz="1600" dirty="0" smtClean="0"/>
              <a:t> Later we move to S5 building at the </a:t>
            </a:r>
            <a:r>
              <a:rPr lang="en-US" sz="1600" dirty="0" err="1" smtClean="0"/>
              <a:t>Sterre</a:t>
            </a:r>
            <a:endParaRPr lang="en-US" sz="1600" dirty="0" smtClean="0"/>
          </a:p>
          <a:p>
            <a:pPr fontAlgn="base"/>
            <a:r>
              <a:rPr lang="en-US" sz="2000" dirty="0" smtClean="0"/>
              <a:t> Everyone is free to come and go as they see fit!</a:t>
            </a:r>
          </a:p>
          <a:p>
            <a:pPr fontAlgn="base"/>
            <a:r>
              <a:rPr lang="en-US" sz="2000" dirty="0"/>
              <a:t> </a:t>
            </a:r>
            <a:r>
              <a:rPr lang="en-US" sz="2000" dirty="0" smtClean="0"/>
              <a:t>Ends at 2AM start again at 10AM</a:t>
            </a:r>
          </a:p>
          <a:p>
            <a:pPr fontAlgn="base"/>
            <a:r>
              <a:rPr lang="en-US" sz="2000" dirty="0" smtClean="0"/>
              <a:t> Team size is 4 people but let’s vote on this</a:t>
            </a:r>
            <a:endParaRPr lang="en-US" sz="2000" dirty="0"/>
          </a:p>
          <a:p>
            <a:pPr fontAlgn="base"/>
            <a:r>
              <a:rPr lang="en-US" sz="2000" dirty="0"/>
              <a:t> </a:t>
            </a:r>
            <a:r>
              <a:rPr lang="en-US" sz="2000" dirty="0" smtClean="0"/>
              <a:t>You can look for team members during the reception </a:t>
            </a:r>
            <a:br>
              <a:rPr lang="en-US" sz="2000" dirty="0" smtClean="0"/>
            </a:br>
            <a:r>
              <a:rPr lang="en-US" sz="2000" dirty="0" smtClean="0"/>
              <a:t>(add the tool you will use, your experience, …)</a:t>
            </a:r>
          </a:p>
          <a:p>
            <a:pPr fontAlgn="base"/>
            <a:r>
              <a:rPr lang="en-US" sz="2000" b="1" dirty="0" smtClean="0"/>
              <a:t>When you have your team MAIL me with everyone in cc </a:t>
            </a:r>
            <a:br>
              <a:rPr lang="en-US" sz="2000" b="1" dirty="0" smtClean="0"/>
            </a:br>
            <a:r>
              <a:rPr lang="en-US" sz="2000" b="1" dirty="0" smtClean="0"/>
              <a:t>I will send the data labels to start in reply </a:t>
            </a:r>
            <a:r>
              <a:rPr lang="en-US" sz="2000" b="1" dirty="0" smtClean="0">
                <a:sym typeface="Wingdings" panose="05000000000000000000" pitchFamily="2" charset="2"/>
              </a:rPr>
              <a:t></a:t>
            </a:r>
            <a:endParaRPr lang="en-US" sz="2000" b="1" dirty="0" smtClean="0"/>
          </a:p>
          <a:p>
            <a:pPr marL="177800" indent="0" fontAlgn="base">
              <a:buNone/>
            </a:pPr>
            <a:endParaRPr lang="en-US" sz="2000" dirty="0"/>
          </a:p>
          <a:p>
            <a:pPr marL="228600" marR="0" lvl="0" indent="-228600" algn="l" rtl="0">
              <a:lnSpc>
                <a:spcPct val="90000"/>
              </a:lnSpc>
              <a:spcBef>
                <a:spcPts val="1000"/>
              </a:spcBef>
              <a:spcAft>
                <a:spcPts val="0"/>
              </a:spcAft>
              <a:buClr>
                <a:schemeClr val="dk1"/>
              </a:buClr>
              <a:buSzPct val="100000"/>
              <a:buFont typeface="Arial"/>
              <a:buNone/>
            </a:pPr>
            <a:endParaRPr sz="6000" b="1" i="0" u="none" dirty="0">
              <a:solidFill>
                <a:schemeClr val="dk1"/>
              </a:solidFill>
              <a:latin typeface="Calibri"/>
              <a:ea typeface="Calibri"/>
              <a:cs typeface="Calibri"/>
              <a:sym typeface="Calibri"/>
            </a:endParaRPr>
          </a:p>
        </p:txBody>
      </p:sp>
      <p:pic>
        <p:nvPicPr>
          <p:cNvPr id="110" name="Shape 110"/>
          <p:cNvPicPr preferRelativeResize="0"/>
          <p:nvPr/>
        </p:nvPicPr>
        <p:blipFill rotWithShape="1">
          <a:blip r:embed="rId6">
            <a:alphaModFix/>
          </a:blip>
          <a:srcRect/>
          <a:stretch/>
        </p:blipFill>
        <p:spPr>
          <a:xfrm>
            <a:off x="2110961" y="6273005"/>
            <a:ext cx="2794000" cy="546099"/>
          </a:xfrm>
          <a:prstGeom prst="rect">
            <a:avLst/>
          </a:prstGeom>
          <a:noFill/>
          <a:ln>
            <a:noFill/>
          </a:ln>
        </p:spPr>
      </p:pic>
      <p:pic>
        <p:nvPicPr>
          <p:cNvPr id="111" name="Shape 111"/>
          <p:cNvPicPr preferRelativeResize="0"/>
          <p:nvPr/>
        </p:nvPicPr>
        <p:blipFill rotWithShape="1">
          <a:blip r:embed="rId7">
            <a:alphaModFix/>
          </a:blip>
          <a:srcRect/>
          <a:stretch/>
        </p:blipFill>
        <p:spPr>
          <a:xfrm>
            <a:off x="6531630" y="6211434"/>
            <a:ext cx="1306511" cy="608011"/>
          </a:xfrm>
          <a:prstGeom prst="rect">
            <a:avLst/>
          </a:prstGeom>
          <a:noFill/>
          <a:ln>
            <a:noFill/>
          </a:ln>
        </p:spPr>
      </p:pic>
      <p:pic>
        <p:nvPicPr>
          <p:cNvPr id="112" name="Shape 112"/>
          <p:cNvPicPr preferRelativeResize="0"/>
          <p:nvPr/>
        </p:nvPicPr>
        <p:blipFill rotWithShape="1">
          <a:blip r:embed="rId8">
            <a:alphaModFix/>
          </a:blip>
          <a:srcRect/>
          <a:stretch/>
        </p:blipFill>
        <p:spPr>
          <a:xfrm>
            <a:off x="8804989" y="6059486"/>
            <a:ext cx="1233487" cy="985836"/>
          </a:xfrm>
          <a:prstGeom prst="rect">
            <a:avLst/>
          </a:prstGeom>
          <a:noFill/>
          <a:ln>
            <a:noFill/>
          </a:ln>
        </p:spPr>
      </p:pic>
      <p:sp>
        <p:nvSpPr>
          <p:cNvPr id="113"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1" name="Picture 10"/>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g-</a:t>
            </a:r>
            <a:r>
              <a:rPr lang="en-US" sz="4400" b="1" i="0" u="none" strike="noStrike" cap="none" dirty="0" err="1" smtClean="0">
                <a:solidFill>
                  <a:srgbClr val="0F817E"/>
                </a:solidFill>
                <a:latin typeface="Calibri"/>
                <a:ea typeface="Calibri"/>
                <a:cs typeface="Calibri"/>
                <a:sym typeface="Calibri"/>
              </a:rPr>
              <a:t>i</a:t>
            </a:r>
            <a:r>
              <a:rPr lang="en-US" sz="4400" b="1" i="0" u="none" strike="noStrike" cap="none" dirty="0" smtClean="0">
                <a:solidFill>
                  <a:srgbClr val="0F817E"/>
                </a:solidFill>
                <a:latin typeface="Calibri"/>
                <a:ea typeface="Calibri"/>
                <a:cs typeface="Calibri"/>
                <a:sym typeface="Calibri"/>
              </a:rPr>
              <a:t> band stellar mass </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66895" y="1325562"/>
            <a:ext cx="10422040" cy="4351336"/>
          </a:xfrm>
          <a:prstGeom prst="rect">
            <a:avLst/>
          </a:prstGeom>
          <a:noFill/>
          <a:ln>
            <a:noFill/>
          </a:ln>
        </p:spPr>
        <p:txBody>
          <a:bodyPr lIns="91425" tIns="45700" rIns="91425" bIns="45700" anchor="t" anchorCtr="0">
            <a:noAutofit/>
          </a:bodyPr>
          <a:lstStyle/>
          <a:p>
            <a:pPr lvl="0" indent="-228600">
              <a:spcBef>
                <a:spcPts val="0"/>
              </a:spcBef>
            </a:pPr>
            <a:r>
              <a:rPr lang="en-US" dirty="0"/>
              <a:t>According to </a:t>
            </a:r>
            <a:r>
              <a:rPr lang="en-US" dirty="0" err="1"/>
              <a:t>Zibetti</a:t>
            </a:r>
            <a:r>
              <a:rPr lang="en-US" dirty="0"/>
              <a:t> et al. 2009 (</a:t>
            </a:r>
            <a:r>
              <a:rPr lang="en-US" dirty="0" err="1"/>
              <a:t>ArXiv</a:t>
            </a:r>
            <a:r>
              <a:rPr lang="en-US" dirty="0"/>
              <a:t>: 0904.4252)</a:t>
            </a:r>
          </a:p>
          <a:p>
            <a:pPr lvl="0" indent="-228600">
              <a:spcBef>
                <a:spcPts val="0"/>
              </a:spcBef>
            </a:pPr>
            <a:endParaRPr lang="en-US" dirty="0"/>
          </a:p>
          <a:p>
            <a:pPr lvl="0" indent="-228600">
              <a:spcBef>
                <a:spcPts val="0"/>
              </a:spcBef>
            </a:pPr>
            <a:r>
              <a:rPr lang="en-US" dirty="0"/>
              <a:t>1. Obtain mass-to-light </a:t>
            </a:r>
            <a:r>
              <a:rPr lang="en-US" dirty="0" smtClean="0"/>
              <a:t>ratio</a:t>
            </a:r>
            <a:endParaRPr lang="en-US" dirty="0"/>
          </a:p>
          <a:p>
            <a:pPr lvl="0" indent="-228600">
              <a:spcBef>
                <a:spcPts val="0"/>
              </a:spcBef>
            </a:pPr>
            <a:r>
              <a:rPr lang="en-US" dirty="0"/>
              <a:t>g and </a:t>
            </a:r>
            <a:r>
              <a:rPr lang="en-US" dirty="0" err="1"/>
              <a:t>i</a:t>
            </a:r>
            <a:r>
              <a:rPr lang="en-US" dirty="0"/>
              <a:t> fluxes of a galaxy are in </a:t>
            </a:r>
            <a:r>
              <a:rPr lang="en-US" dirty="0" err="1"/>
              <a:t>nanomaggies</a:t>
            </a:r>
            <a:r>
              <a:rPr lang="en-US" dirty="0"/>
              <a:t> (SDSS linear flux units).</a:t>
            </a:r>
          </a:p>
          <a:p>
            <a:pPr lvl="0" indent="-228600">
              <a:spcBef>
                <a:spcPts val="0"/>
              </a:spcBef>
            </a:pPr>
            <a:r>
              <a:rPr lang="en-US" dirty="0"/>
              <a:t>g-</a:t>
            </a:r>
            <a:r>
              <a:rPr lang="en-US" dirty="0" err="1"/>
              <a:t>i</a:t>
            </a:r>
            <a:r>
              <a:rPr lang="en-US" dirty="0"/>
              <a:t> </a:t>
            </a:r>
            <a:r>
              <a:rPr lang="en-US" dirty="0" err="1"/>
              <a:t>colour</a:t>
            </a:r>
            <a:r>
              <a:rPr lang="en-US" dirty="0"/>
              <a:t> = </a:t>
            </a:r>
            <a:r>
              <a:rPr lang="en-US" dirty="0" err="1"/>
              <a:t>col_gi</a:t>
            </a:r>
            <a:r>
              <a:rPr lang="en-US" dirty="0"/>
              <a:t> = -2.5*log10(</a:t>
            </a:r>
            <a:r>
              <a:rPr lang="en-US" dirty="0" err="1"/>
              <a:t>flux_g</a:t>
            </a:r>
            <a:r>
              <a:rPr lang="en-US" dirty="0"/>
              <a:t> / </a:t>
            </a:r>
            <a:r>
              <a:rPr lang="en-US" dirty="0" err="1"/>
              <a:t>flux_i</a:t>
            </a:r>
            <a:r>
              <a:rPr lang="en-US" dirty="0" smtClean="0"/>
              <a:t>)</a:t>
            </a:r>
            <a:endParaRPr lang="en-US" dirty="0"/>
          </a:p>
          <a:p>
            <a:pPr lvl="0" indent="-228600">
              <a:spcBef>
                <a:spcPts val="0"/>
              </a:spcBef>
            </a:pPr>
            <a:r>
              <a:rPr lang="en-US" dirty="0"/>
              <a:t>Zibetti2009, table B1, Appendix </a:t>
            </a:r>
            <a:r>
              <a:rPr lang="en-US" smtClean="0"/>
              <a:t>B:</a:t>
            </a:r>
            <a:endParaRPr lang="en-US" dirty="0"/>
          </a:p>
          <a:p>
            <a:pPr lvl="0" indent="-228600">
              <a:spcBef>
                <a:spcPts val="0"/>
              </a:spcBef>
            </a:pPr>
            <a:r>
              <a:rPr lang="en-US" dirty="0"/>
              <a:t>log10(M/L) =  a + b * </a:t>
            </a:r>
            <a:r>
              <a:rPr lang="en-US" dirty="0" err="1" smtClean="0"/>
              <a:t>col_gi</a:t>
            </a:r>
            <a:endParaRPr lang="en-US" dirty="0"/>
          </a:p>
          <a:p>
            <a:pPr lvl="0" indent="-228600">
              <a:spcBef>
                <a:spcPts val="0"/>
              </a:spcBef>
            </a:pPr>
            <a:r>
              <a:rPr lang="en-US" dirty="0"/>
              <a:t>for the g-band</a:t>
            </a:r>
            <a:r>
              <a:rPr lang="en-US" dirty="0" smtClean="0"/>
              <a:t>:</a:t>
            </a:r>
            <a:endParaRPr lang="en-US" dirty="0"/>
          </a:p>
          <a:p>
            <a:pPr lvl="0" indent="-228600">
              <a:spcBef>
                <a:spcPts val="0"/>
              </a:spcBef>
            </a:pPr>
            <a:r>
              <a:rPr lang="en-US" dirty="0"/>
              <a:t>log10(Mg/</a:t>
            </a:r>
            <a:r>
              <a:rPr lang="en-US" dirty="0" err="1"/>
              <a:t>Lg</a:t>
            </a:r>
            <a:r>
              <a:rPr lang="en-US" dirty="0"/>
              <a:t>) = -1.197 + 1.431 * </a:t>
            </a:r>
            <a:r>
              <a:rPr lang="en-US" dirty="0" err="1"/>
              <a:t>col_gi</a:t>
            </a:r>
            <a:endParaRPr lang="en-US" dirty="0"/>
          </a:p>
          <a:p>
            <a:pPr lvl="0" indent="-228600">
              <a:spcBef>
                <a:spcPts val="0"/>
              </a:spcBef>
            </a:pPr>
            <a:r>
              <a:rPr lang="en-US" dirty="0"/>
              <a:t>Mg/</a:t>
            </a:r>
            <a:r>
              <a:rPr lang="en-US" dirty="0" err="1"/>
              <a:t>Lg</a:t>
            </a:r>
            <a:r>
              <a:rPr lang="en-US" dirty="0"/>
              <a:t> = 10^log10(Mg/</a:t>
            </a:r>
            <a:r>
              <a:rPr lang="en-US" dirty="0" err="1"/>
              <a:t>Lg</a:t>
            </a:r>
            <a:r>
              <a:rPr lang="en-US" dirty="0"/>
              <a:t>)</a:t>
            </a:r>
            <a:endParaRPr lang="en-US" dirty="0" smtClean="0"/>
          </a:p>
        </p:txBody>
      </p:sp>
      <p:pic>
        <p:nvPicPr>
          <p:cNvPr id="13"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3233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g-</a:t>
            </a:r>
            <a:r>
              <a:rPr lang="en-US" sz="4400" b="1" i="0" u="none" strike="noStrike" cap="none" dirty="0" err="1" smtClean="0">
                <a:solidFill>
                  <a:srgbClr val="0F817E"/>
                </a:solidFill>
                <a:latin typeface="Calibri"/>
                <a:ea typeface="Calibri"/>
                <a:cs typeface="Calibri"/>
                <a:sym typeface="Calibri"/>
              </a:rPr>
              <a:t>i</a:t>
            </a:r>
            <a:r>
              <a:rPr lang="en-US" sz="4400" b="1" i="0" u="none" strike="noStrike" cap="none" dirty="0" smtClean="0">
                <a:solidFill>
                  <a:srgbClr val="0F817E"/>
                </a:solidFill>
                <a:latin typeface="Calibri"/>
                <a:ea typeface="Calibri"/>
                <a:cs typeface="Calibri"/>
                <a:sym typeface="Calibri"/>
              </a:rPr>
              <a:t> band stellar mass </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70859" y="1059345"/>
            <a:ext cx="10977625" cy="4351336"/>
          </a:xfrm>
          <a:prstGeom prst="rect">
            <a:avLst/>
          </a:prstGeom>
          <a:noFill/>
          <a:ln>
            <a:noFill/>
          </a:ln>
        </p:spPr>
        <p:txBody>
          <a:bodyPr lIns="91425" tIns="45700" rIns="91425" bIns="45700" anchor="t" anchorCtr="0">
            <a:noAutofit/>
          </a:bodyPr>
          <a:lstStyle/>
          <a:p>
            <a:pPr lvl="0" indent="-228600">
              <a:spcBef>
                <a:spcPts val="0"/>
              </a:spcBef>
            </a:pPr>
            <a:r>
              <a:rPr lang="en-US" dirty="0"/>
              <a:t>In the g band, convert g band flux to g band absolute luminosity in </a:t>
            </a:r>
            <a:r>
              <a:rPr lang="en-US" dirty="0" err="1"/>
              <a:t>Lsun</a:t>
            </a:r>
            <a:endParaRPr lang="en-US" dirty="0"/>
          </a:p>
          <a:p>
            <a:pPr lvl="0" indent="-228600">
              <a:spcBef>
                <a:spcPts val="0"/>
              </a:spcBef>
            </a:pPr>
            <a:r>
              <a:rPr lang="en-US" dirty="0" err="1"/>
              <a:t>Lsun</a:t>
            </a:r>
            <a:r>
              <a:rPr lang="en-US" dirty="0"/>
              <a:t> = 3.846e26 </a:t>
            </a:r>
            <a:r>
              <a:rPr lang="en-US" dirty="0" smtClean="0"/>
              <a:t>Watt</a:t>
            </a:r>
            <a:endParaRPr lang="en-US" dirty="0"/>
          </a:p>
          <a:p>
            <a:pPr lvl="0" indent="-228600">
              <a:spcBef>
                <a:spcPts val="0"/>
              </a:spcBef>
            </a:pPr>
            <a:r>
              <a:rPr lang="en-US" dirty="0"/>
              <a:t>1 </a:t>
            </a:r>
            <a:r>
              <a:rPr lang="en-US" dirty="0" err="1"/>
              <a:t>nanomaggy</a:t>
            </a:r>
            <a:r>
              <a:rPr lang="en-US" dirty="0"/>
              <a:t> = 3.631e-6 </a:t>
            </a:r>
            <a:r>
              <a:rPr lang="en-US" dirty="0" err="1"/>
              <a:t>Jy</a:t>
            </a:r>
            <a:endParaRPr lang="en-US" dirty="0"/>
          </a:p>
          <a:p>
            <a:pPr lvl="0" indent="-228600">
              <a:spcBef>
                <a:spcPts val="0"/>
              </a:spcBef>
            </a:pPr>
            <a:r>
              <a:rPr lang="en-US" dirty="0" err="1"/>
              <a:t>flux_g_Jy</a:t>
            </a:r>
            <a:r>
              <a:rPr lang="en-US" dirty="0"/>
              <a:t> = </a:t>
            </a:r>
            <a:r>
              <a:rPr lang="en-US" dirty="0" err="1"/>
              <a:t>flux_g</a:t>
            </a:r>
            <a:r>
              <a:rPr lang="en-US" dirty="0"/>
              <a:t> * </a:t>
            </a:r>
            <a:r>
              <a:rPr lang="en-US" dirty="0" smtClean="0"/>
              <a:t>3.631e-6</a:t>
            </a:r>
            <a:endParaRPr lang="en-US" dirty="0"/>
          </a:p>
          <a:p>
            <a:pPr lvl="0" indent="-228600">
              <a:spcBef>
                <a:spcPts val="0"/>
              </a:spcBef>
            </a:pPr>
            <a:r>
              <a:rPr lang="en-US" dirty="0" smtClean="0"/>
              <a:t>Distance </a:t>
            </a:r>
            <a:r>
              <a:rPr lang="en-US" dirty="0"/>
              <a:t>from </a:t>
            </a:r>
            <a:r>
              <a:rPr lang="en-US" dirty="0" smtClean="0"/>
              <a:t>redshift</a:t>
            </a:r>
          </a:p>
          <a:p>
            <a:pPr lvl="0" indent="-228600">
              <a:spcBef>
                <a:spcPts val="0"/>
              </a:spcBef>
            </a:pPr>
            <a:r>
              <a:rPr lang="en-US" dirty="0" smtClean="0"/>
              <a:t>given </a:t>
            </a:r>
            <a:r>
              <a:rPr lang="en-US" dirty="0"/>
              <a:t>3.086e+22 meter per </a:t>
            </a:r>
            <a:r>
              <a:rPr lang="en-US" dirty="0" err="1"/>
              <a:t>Mpc</a:t>
            </a:r>
            <a:endParaRPr lang="en-US" dirty="0"/>
          </a:p>
          <a:p>
            <a:pPr lvl="0" indent="-228600">
              <a:spcBef>
                <a:spcPts val="0"/>
              </a:spcBef>
            </a:pPr>
            <a:r>
              <a:rPr lang="en-US" dirty="0"/>
              <a:t>D = z * c / H0 * 3.086e22</a:t>
            </a:r>
          </a:p>
          <a:p>
            <a:pPr lvl="0" indent="-228600">
              <a:spcBef>
                <a:spcPts val="0"/>
              </a:spcBef>
            </a:pPr>
            <a:r>
              <a:rPr lang="en-US" dirty="0"/>
              <a:t>D = z * 3e5 / 70 * </a:t>
            </a:r>
            <a:r>
              <a:rPr lang="en-US" dirty="0" smtClean="0"/>
              <a:t>3.086e22</a:t>
            </a:r>
            <a:endParaRPr lang="en-US" dirty="0"/>
          </a:p>
          <a:p>
            <a:pPr lvl="0" indent="-228600">
              <a:spcBef>
                <a:spcPts val="0"/>
              </a:spcBef>
            </a:pPr>
            <a:r>
              <a:rPr lang="en-US" dirty="0"/>
              <a:t>g band central wavelength = 0.469 micron</a:t>
            </a:r>
          </a:p>
          <a:p>
            <a:pPr lvl="0" indent="-228600">
              <a:spcBef>
                <a:spcPts val="0"/>
              </a:spcBef>
            </a:pPr>
            <a:r>
              <a:rPr lang="en-US" dirty="0" err="1"/>
              <a:t>Lg</a:t>
            </a:r>
            <a:r>
              <a:rPr lang="en-US" dirty="0"/>
              <a:t> = </a:t>
            </a:r>
            <a:r>
              <a:rPr lang="en-US" dirty="0" err="1"/>
              <a:t>flux_g_Jy</a:t>
            </a:r>
            <a:r>
              <a:rPr lang="en-US" dirty="0"/>
              <a:t> * 1.e-26 * 4.*pi*D*^2 * 3.e8 / (0.469*1.e-6) / </a:t>
            </a:r>
            <a:r>
              <a:rPr lang="en-US" dirty="0" err="1" smtClean="0"/>
              <a:t>Lsun</a:t>
            </a:r>
            <a:endParaRPr lang="en-US" dirty="0"/>
          </a:p>
          <a:p>
            <a:pPr lvl="0" indent="-228600">
              <a:spcBef>
                <a:spcPts val="0"/>
              </a:spcBef>
            </a:pPr>
            <a:r>
              <a:rPr lang="en-US" dirty="0"/>
              <a:t>Finally, apply the mass-to-light ratio:</a:t>
            </a:r>
          </a:p>
          <a:p>
            <a:pPr lvl="0" indent="-228600">
              <a:spcBef>
                <a:spcPts val="0"/>
              </a:spcBef>
            </a:pPr>
            <a:r>
              <a:rPr lang="en-US" dirty="0"/>
              <a:t>Mass g band = Mg = Mg/</a:t>
            </a:r>
            <a:r>
              <a:rPr lang="en-US" dirty="0" err="1"/>
              <a:t>Lg</a:t>
            </a:r>
            <a:r>
              <a:rPr lang="en-US" dirty="0"/>
              <a:t> * </a:t>
            </a:r>
            <a:r>
              <a:rPr lang="en-US" dirty="0" err="1" smtClean="0"/>
              <a:t>Lg</a:t>
            </a:r>
            <a:r>
              <a:rPr lang="en-US" dirty="0"/>
              <a:t> i</a:t>
            </a:r>
            <a:r>
              <a:rPr lang="en-US" dirty="0" smtClean="0"/>
              <a:t>n solar masses.</a:t>
            </a:r>
          </a:p>
        </p:txBody>
      </p:sp>
      <p:pic>
        <p:nvPicPr>
          <p:cNvPr id="13"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121331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smtClean="0">
                <a:solidFill>
                  <a:srgbClr val="0F817E"/>
                </a:solidFill>
                <a:latin typeface="Calibri"/>
                <a:ea typeface="Calibri"/>
                <a:cs typeface="Calibri"/>
                <a:sym typeface="Calibri"/>
              </a:rPr>
              <a:t>Astrohack:FAQ</a:t>
            </a:r>
            <a:r>
              <a:rPr lang="en-US" sz="4400" b="1" i="0" u="none" strike="noStrike" cap="none" dirty="0" smtClean="0">
                <a:solidFill>
                  <a:srgbClr val="0F817E"/>
                </a:solidFill>
                <a:latin typeface="Calibri"/>
                <a:ea typeface="Calibri"/>
                <a:cs typeface="Calibri"/>
                <a:sym typeface="Calibri"/>
              </a:rPr>
              <a:t>: units</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53990" y="1812105"/>
            <a:ext cx="7343175"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The images are in </a:t>
            </a:r>
            <a:r>
              <a:rPr lang="en-US" dirty="0" err="1" smtClean="0"/>
              <a:t>nanomaggies</a:t>
            </a:r>
            <a:r>
              <a:rPr lang="en-US" dirty="0" smtClean="0"/>
              <a:t>. A strange unit which you don’t really have to worry about too much </a:t>
            </a:r>
            <a:br>
              <a:rPr lang="en-US" dirty="0" smtClean="0"/>
            </a:br>
            <a:r>
              <a:rPr lang="en-US" dirty="0" smtClean="0"/>
              <a:t>(but it’s good to know it’s they are linear)</a:t>
            </a:r>
          </a:p>
          <a:p>
            <a:pPr lvl="0" indent="-228600">
              <a:spcBef>
                <a:spcPts val="0"/>
              </a:spcBef>
            </a:pPr>
            <a:r>
              <a:rPr lang="en-US" dirty="0" smtClean="0"/>
              <a:t>Converting them to </a:t>
            </a:r>
            <a:r>
              <a:rPr lang="en-US" dirty="0" err="1" smtClean="0"/>
              <a:t>jansky</a:t>
            </a:r>
            <a:r>
              <a:rPr lang="en-US" dirty="0" smtClean="0"/>
              <a:t> is possible </a:t>
            </a:r>
            <a:r>
              <a:rPr lang="en-US" dirty="0"/>
              <a:t/>
            </a:r>
            <a:br>
              <a:rPr lang="en-US" dirty="0"/>
            </a:br>
            <a:r>
              <a:rPr lang="en-US" dirty="0" err="1" smtClean="0"/>
              <a:t>Jy</a:t>
            </a:r>
            <a:r>
              <a:rPr lang="en-US" dirty="0" smtClean="0"/>
              <a:t> </a:t>
            </a:r>
            <a:r>
              <a:rPr lang="en-US" dirty="0"/>
              <a:t>= </a:t>
            </a:r>
            <a:r>
              <a:rPr lang="en-US" dirty="0" err="1" smtClean="0"/>
              <a:t>nanomaggies</a:t>
            </a:r>
            <a:r>
              <a:rPr lang="en-US" dirty="0" smtClean="0"/>
              <a:t> </a:t>
            </a:r>
            <a:r>
              <a:rPr lang="en-US" dirty="0"/>
              <a:t>* </a:t>
            </a:r>
            <a:r>
              <a:rPr lang="en-US" dirty="0" smtClean="0"/>
              <a:t>3.631e-6</a:t>
            </a:r>
          </a:p>
          <a:p>
            <a:pPr lvl="0" indent="-228600">
              <a:spcBef>
                <a:spcPts val="0"/>
              </a:spcBef>
            </a:pPr>
            <a:r>
              <a:rPr lang="en-US" dirty="0" err="1" smtClean="0"/>
              <a:t>Megaparsec</a:t>
            </a:r>
            <a:r>
              <a:rPr lang="en-US" dirty="0" smtClean="0"/>
              <a:t> is a linear distance unit </a:t>
            </a:r>
            <a:r>
              <a:rPr lang="en-US" dirty="0"/>
              <a:t/>
            </a:r>
            <a:br>
              <a:rPr lang="en-US" dirty="0"/>
            </a:br>
            <a:r>
              <a:rPr lang="en-US" dirty="0" smtClean="0"/>
              <a:t>1 </a:t>
            </a:r>
            <a:r>
              <a:rPr lang="en-US" dirty="0" err="1" smtClean="0"/>
              <a:t>Mpc</a:t>
            </a:r>
            <a:r>
              <a:rPr lang="en-US" dirty="0" smtClean="0"/>
              <a:t> = </a:t>
            </a:r>
            <a:r>
              <a:rPr lang="hr-HR" dirty="0" smtClean="0"/>
              <a:t>3.086e22 m</a:t>
            </a:r>
          </a:p>
          <a:p>
            <a:pPr lvl="0" indent="-228600">
              <a:spcBef>
                <a:spcPts val="0"/>
              </a:spcBef>
            </a:pPr>
            <a:endParaRPr lang="en-US" dirty="0" smtClean="0"/>
          </a:p>
        </p:txBody>
      </p:sp>
      <p:pic>
        <p:nvPicPr>
          <p:cNvPr id="13"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24776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smtClean="0">
                <a:solidFill>
                  <a:srgbClr val="0F817E"/>
                </a:solidFill>
                <a:latin typeface="Calibri"/>
                <a:ea typeface="Calibri"/>
                <a:cs typeface="Calibri"/>
                <a:sym typeface="Calibri"/>
              </a:rPr>
              <a:t>Astrohack:FAQ</a:t>
            </a:r>
            <a:r>
              <a:rPr lang="en-US" sz="4400" b="1" i="0" u="none" strike="noStrike" cap="none" dirty="0" smtClean="0">
                <a:solidFill>
                  <a:srgbClr val="0F817E"/>
                </a:solidFill>
                <a:latin typeface="Calibri"/>
                <a:ea typeface="Calibri"/>
                <a:cs typeface="Calibri"/>
                <a:sym typeface="Calibri"/>
              </a:rPr>
              <a:t>: units</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53990" y="1812105"/>
            <a:ext cx="7343175"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The images are in </a:t>
            </a:r>
            <a:r>
              <a:rPr lang="en-US" dirty="0" err="1" smtClean="0"/>
              <a:t>nanomaggies</a:t>
            </a:r>
            <a:r>
              <a:rPr lang="en-US" dirty="0" smtClean="0"/>
              <a:t>. A strange unit which you don’t really have to worry about too much </a:t>
            </a:r>
            <a:br>
              <a:rPr lang="en-US" dirty="0" smtClean="0"/>
            </a:br>
            <a:r>
              <a:rPr lang="en-US" dirty="0" smtClean="0"/>
              <a:t>(but it’s good to know it’s they are linear)</a:t>
            </a:r>
          </a:p>
          <a:p>
            <a:pPr lvl="0" indent="-228600">
              <a:spcBef>
                <a:spcPts val="0"/>
              </a:spcBef>
            </a:pPr>
            <a:r>
              <a:rPr lang="en-US" dirty="0" smtClean="0"/>
              <a:t>Converting them to </a:t>
            </a:r>
            <a:r>
              <a:rPr lang="en-US" dirty="0" err="1" smtClean="0"/>
              <a:t>jansky</a:t>
            </a:r>
            <a:r>
              <a:rPr lang="en-US" dirty="0" smtClean="0"/>
              <a:t> is possible </a:t>
            </a:r>
            <a:r>
              <a:rPr lang="en-US" dirty="0"/>
              <a:t/>
            </a:r>
            <a:br>
              <a:rPr lang="en-US" dirty="0"/>
            </a:br>
            <a:r>
              <a:rPr lang="en-US" dirty="0" err="1" smtClean="0"/>
              <a:t>Jy</a:t>
            </a:r>
            <a:r>
              <a:rPr lang="en-US" dirty="0" smtClean="0"/>
              <a:t> </a:t>
            </a:r>
            <a:r>
              <a:rPr lang="en-US" dirty="0"/>
              <a:t>= </a:t>
            </a:r>
            <a:r>
              <a:rPr lang="en-US" dirty="0" err="1" smtClean="0"/>
              <a:t>nanomaggies</a:t>
            </a:r>
            <a:r>
              <a:rPr lang="en-US" dirty="0" smtClean="0"/>
              <a:t> </a:t>
            </a:r>
            <a:r>
              <a:rPr lang="en-US" dirty="0"/>
              <a:t>* </a:t>
            </a:r>
            <a:r>
              <a:rPr lang="en-US" dirty="0" smtClean="0"/>
              <a:t>3.631e-6</a:t>
            </a:r>
          </a:p>
          <a:p>
            <a:pPr lvl="0" indent="-228600">
              <a:spcBef>
                <a:spcPts val="0"/>
              </a:spcBef>
            </a:pPr>
            <a:r>
              <a:rPr lang="en-US" dirty="0" err="1" smtClean="0"/>
              <a:t>Megaparsec</a:t>
            </a:r>
            <a:r>
              <a:rPr lang="en-US" dirty="0" smtClean="0"/>
              <a:t> is a linear distance unit </a:t>
            </a:r>
            <a:r>
              <a:rPr lang="en-US" dirty="0"/>
              <a:t/>
            </a:r>
            <a:br>
              <a:rPr lang="en-US" dirty="0"/>
            </a:br>
            <a:r>
              <a:rPr lang="en-US" dirty="0" smtClean="0"/>
              <a:t>1 </a:t>
            </a:r>
            <a:r>
              <a:rPr lang="en-US" dirty="0" err="1" smtClean="0"/>
              <a:t>Mpc</a:t>
            </a:r>
            <a:r>
              <a:rPr lang="en-US" dirty="0" smtClean="0"/>
              <a:t> = </a:t>
            </a:r>
            <a:r>
              <a:rPr lang="hr-HR" dirty="0" smtClean="0"/>
              <a:t>3.086e22 m</a:t>
            </a:r>
          </a:p>
          <a:p>
            <a:pPr lvl="0" indent="-228600">
              <a:spcBef>
                <a:spcPts val="0"/>
              </a:spcBef>
            </a:pPr>
            <a:endParaRPr lang="en-US" dirty="0" smtClean="0"/>
          </a:p>
        </p:txBody>
      </p:sp>
      <p:pic>
        <p:nvPicPr>
          <p:cNvPr id="13"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47942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smtClean="0">
                <a:solidFill>
                  <a:srgbClr val="0F817E"/>
                </a:solidFill>
                <a:latin typeface="Calibri"/>
                <a:ea typeface="Calibri"/>
                <a:cs typeface="Calibri"/>
                <a:sym typeface="Calibri"/>
              </a:rPr>
              <a:t>Astrohack</a:t>
            </a:r>
            <a:r>
              <a:rPr lang="en-US" sz="4400" b="1" i="0" u="none" strike="noStrike" cap="none" dirty="0" smtClean="0">
                <a:solidFill>
                  <a:srgbClr val="0F817E"/>
                </a:solidFill>
                <a:latin typeface="Calibri"/>
                <a:ea typeface="Calibri"/>
                <a:cs typeface="Calibri"/>
                <a:sym typeface="Calibri"/>
              </a:rPr>
              <a:t>: FAQ: Why negative values?</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353990" y="1812105"/>
            <a:ext cx="10167397" cy="4351336"/>
          </a:xfrm>
          <a:prstGeom prst="rect">
            <a:avLst/>
          </a:prstGeom>
          <a:noFill/>
          <a:ln>
            <a:noFill/>
          </a:ln>
        </p:spPr>
        <p:txBody>
          <a:bodyPr lIns="91425" tIns="45700" rIns="91425" bIns="45700" anchor="t" anchorCtr="0">
            <a:noAutofit/>
          </a:bodyPr>
          <a:lstStyle/>
          <a:p>
            <a:pPr lvl="0" indent="-228600">
              <a:spcBef>
                <a:spcPts val="0"/>
              </a:spcBef>
            </a:pPr>
            <a:r>
              <a:rPr lang="en-US" dirty="0" smtClean="0"/>
              <a:t>When observing galaxies from earth we not only observe light coming from the galaxy</a:t>
            </a:r>
          </a:p>
          <a:p>
            <a:pPr lvl="0" indent="-228600">
              <a:spcBef>
                <a:spcPts val="0"/>
              </a:spcBef>
            </a:pPr>
            <a:r>
              <a:rPr lang="en-US" dirty="0" smtClean="0"/>
              <a:t>We also observe the atmosphere itself (which is not 100% dark). </a:t>
            </a:r>
          </a:p>
          <a:p>
            <a:pPr lvl="0" indent="-228600">
              <a:spcBef>
                <a:spcPts val="0"/>
              </a:spcBef>
            </a:pPr>
            <a:r>
              <a:rPr lang="en-US" dirty="0" smtClean="0"/>
              <a:t>The images you received have been pre-processed and sky-</a:t>
            </a:r>
            <a:r>
              <a:rPr lang="en-US" dirty="0" err="1" smtClean="0"/>
              <a:t>substracted</a:t>
            </a:r>
            <a:endParaRPr lang="en-US" dirty="0"/>
          </a:p>
          <a:p>
            <a:pPr lvl="0" indent="-228600">
              <a:spcBef>
                <a:spcPts val="0"/>
              </a:spcBef>
            </a:pPr>
            <a:r>
              <a:rPr lang="en-US" dirty="0" smtClean="0"/>
              <a:t>However the sky-background fluctuates resulting in some negative values in pixels</a:t>
            </a:r>
            <a:br>
              <a:rPr lang="en-US" dirty="0" smtClean="0"/>
            </a:br>
            <a:r>
              <a:rPr lang="en-US" dirty="0" smtClean="0"/>
              <a:t>More </a:t>
            </a:r>
            <a:r>
              <a:rPr lang="en-US" dirty="0"/>
              <a:t>info </a:t>
            </a:r>
            <a:r>
              <a:rPr lang="en-US" dirty="0" smtClean="0"/>
              <a:t>here</a:t>
            </a:r>
            <a:r>
              <a:rPr lang="en-US" dirty="0" smtClean="0"/>
              <a:t>: </a:t>
            </a:r>
            <a:r>
              <a:rPr lang="en-US" dirty="0" smtClean="0">
                <a:hlinkClick r:id="rId3"/>
              </a:rPr>
              <a:t>http</a:t>
            </a:r>
            <a:r>
              <a:rPr lang="en-US" dirty="0" smtClean="0">
                <a:hlinkClick r:id="rId3"/>
              </a:rPr>
              <a:t>://</a:t>
            </a:r>
            <a:r>
              <a:rPr lang="en-US" dirty="0">
                <a:hlinkClick r:id="rId3"/>
              </a:rPr>
              <a:t>casu.ast.cam.ac.uk/surveys-projects/wfcam/technical/sky-subtraction </a:t>
            </a:r>
            <a:endParaRPr lang="en-US" dirty="0" smtClean="0"/>
          </a:p>
        </p:txBody>
      </p:sp>
      <p:pic>
        <p:nvPicPr>
          <p:cNvPr id="13" name="Shape 105"/>
          <p:cNvPicPr preferRelativeResize="0"/>
          <p:nvPr/>
        </p:nvPicPr>
        <p:blipFill rotWithShape="1">
          <a:blip r:embed="rId4">
            <a:alphaModFix/>
          </a:blip>
          <a:srcRect/>
          <a:stretch/>
        </p:blipFill>
        <p:spPr>
          <a:xfrm>
            <a:off x="-7937" y="6218237"/>
            <a:ext cx="12199936" cy="655636"/>
          </a:xfrm>
          <a:prstGeom prst="rect">
            <a:avLst/>
          </a:prstGeom>
          <a:noFill/>
          <a:ln>
            <a:noFill/>
          </a:ln>
        </p:spPr>
      </p:pic>
      <p:pic>
        <p:nvPicPr>
          <p:cNvPr id="14" name="Shape 106"/>
          <p:cNvPicPr preferRelativeResize="0"/>
          <p:nvPr/>
        </p:nvPicPr>
        <p:blipFill rotWithShape="1">
          <a:blip r:embed="rId5">
            <a:alphaModFix/>
          </a:blip>
          <a:srcRect l="26484" t="13653" r="35546" b="19594"/>
          <a:stretch/>
        </p:blipFill>
        <p:spPr>
          <a:xfrm>
            <a:off x="11520486" y="6221412"/>
            <a:ext cx="581024" cy="641350"/>
          </a:xfrm>
          <a:prstGeom prst="rect">
            <a:avLst/>
          </a:prstGeom>
          <a:noFill/>
          <a:ln>
            <a:noFill/>
          </a:ln>
        </p:spPr>
      </p:pic>
      <p:sp>
        <p:nvSpPr>
          <p:cNvPr id="15"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Shape 110"/>
          <p:cNvPicPr preferRelativeResize="0"/>
          <p:nvPr/>
        </p:nvPicPr>
        <p:blipFill rotWithShape="1">
          <a:blip r:embed="rId6">
            <a:alphaModFix/>
          </a:blip>
          <a:srcRect/>
          <a:stretch/>
        </p:blipFill>
        <p:spPr>
          <a:xfrm>
            <a:off x="2110961" y="6273005"/>
            <a:ext cx="2794000" cy="546099"/>
          </a:xfrm>
          <a:prstGeom prst="rect">
            <a:avLst/>
          </a:prstGeom>
          <a:noFill/>
          <a:ln>
            <a:noFill/>
          </a:ln>
        </p:spPr>
      </p:pic>
      <p:pic>
        <p:nvPicPr>
          <p:cNvPr id="17" name="Shape 111"/>
          <p:cNvPicPr preferRelativeResize="0"/>
          <p:nvPr/>
        </p:nvPicPr>
        <p:blipFill rotWithShape="1">
          <a:blip r:embed="rId7">
            <a:alphaModFix/>
          </a:blip>
          <a:srcRect/>
          <a:stretch/>
        </p:blipFill>
        <p:spPr>
          <a:xfrm>
            <a:off x="6531630" y="6211434"/>
            <a:ext cx="1306511" cy="608011"/>
          </a:xfrm>
          <a:prstGeom prst="rect">
            <a:avLst/>
          </a:prstGeom>
          <a:noFill/>
          <a:ln>
            <a:noFill/>
          </a:ln>
        </p:spPr>
      </p:pic>
      <p:pic>
        <p:nvPicPr>
          <p:cNvPr id="18" name="Shape 112"/>
          <p:cNvPicPr preferRelativeResize="0"/>
          <p:nvPr/>
        </p:nvPicPr>
        <p:blipFill rotWithShape="1">
          <a:blip r:embed="rId8">
            <a:alphaModFix/>
          </a:blip>
          <a:srcRect/>
          <a:stretch/>
        </p:blipFill>
        <p:spPr>
          <a:xfrm>
            <a:off x="8804989" y="6059486"/>
            <a:ext cx="1233487" cy="985836"/>
          </a:xfrm>
          <a:prstGeom prst="rect">
            <a:avLst/>
          </a:prstGeom>
          <a:noFill/>
          <a:ln>
            <a:noFill/>
          </a:ln>
        </p:spPr>
      </p:pic>
      <p:sp>
        <p:nvSpPr>
          <p:cNvPr id="19"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0" name="Picture 19"/>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7891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title"/>
          </p:nvPr>
        </p:nvSpPr>
        <p:spPr>
          <a:xfrm>
            <a:off x="503237"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err="1">
                <a:solidFill>
                  <a:srgbClr val="0F817E"/>
                </a:solidFill>
                <a:latin typeface="Calibri"/>
                <a:ea typeface="Calibri"/>
                <a:cs typeface="Calibri"/>
                <a:sym typeface="Calibri"/>
              </a:rPr>
              <a:t>Astrohack</a:t>
            </a:r>
            <a:r>
              <a:rPr lang="en-US" sz="4400" b="1" i="0" u="none" strike="noStrike" cap="none" dirty="0">
                <a:solidFill>
                  <a:srgbClr val="0F817E"/>
                </a:solidFill>
                <a:latin typeface="Calibri"/>
                <a:ea typeface="Calibri"/>
                <a:cs typeface="Calibri"/>
                <a:sym typeface="Calibri"/>
              </a:rPr>
              <a:t>: </a:t>
            </a:r>
            <a:r>
              <a:rPr lang="en-US" sz="4400" b="1" i="0" u="none" strike="noStrike" cap="none" dirty="0" smtClean="0">
                <a:solidFill>
                  <a:srgbClr val="0F817E"/>
                </a:solidFill>
                <a:latin typeface="Calibri"/>
                <a:ea typeface="Calibri"/>
                <a:cs typeface="Calibri"/>
                <a:sym typeface="Calibri"/>
              </a:rPr>
              <a:t>Submission and presentation</a:t>
            </a:r>
            <a:endParaRPr lang="en-US" sz="4400" b="1" i="0" u="none" strike="noStrike" cap="none" dirty="0">
              <a:solidFill>
                <a:srgbClr val="0F817E"/>
              </a:solidFill>
              <a:latin typeface="Calibri"/>
              <a:ea typeface="Calibri"/>
              <a:cs typeface="Calibri"/>
              <a:sym typeface="Calibri"/>
            </a:endParaRPr>
          </a:p>
        </p:txBody>
      </p:sp>
      <p:sp>
        <p:nvSpPr>
          <p:cNvPr id="21" name="Shape 149"/>
          <p:cNvSpPr txBox="1">
            <a:spLocks noGrp="1"/>
          </p:cNvSpPr>
          <p:nvPr>
            <p:ph type="body" idx="1"/>
          </p:nvPr>
        </p:nvSpPr>
        <p:spPr>
          <a:xfrm>
            <a:off x="476249" y="1262062"/>
            <a:ext cx="7169147" cy="43513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endParaRPr lang="en-US" sz="28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2800" b="0" i="0" u="none" dirty="0">
              <a:solidFill>
                <a:schemeClr val="dk1"/>
              </a:solidFill>
              <a:latin typeface="Calibri"/>
              <a:ea typeface="Calibri"/>
              <a:cs typeface="Calibri"/>
              <a:sym typeface="Calibri"/>
            </a:endParaRPr>
          </a:p>
        </p:txBody>
      </p:sp>
      <p:sp>
        <p:nvSpPr>
          <p:cNvPr id="22" name="Shape 149"/>
          <p:cNvSpPr txBox="1">
            <a:spLocks/>
          </p:cNvSpPr>
          <p:nvPr/>
        </p:nvSpPr>
        <p:spPr>
          <a:xfrm>
            <a:off x="476248" y="1262062"/>
            <a:ext cx="10819937" cy="435133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pPr indent="-228600">
              <a:spcBef>
                <a:spcPts val="0"/>
              </a:spcBef>
            </a:pPr>
            <a:r>
              <a:rPr lang="en-US" dirty="0" smtClean="0"/>
              <a:t>The submission deadline is Sunday 14:00 for the presentation and the final model</a:t>
            </a:r>
          </a:p>
          <a:p>
            <a:pPr indent="-228600">
              <a:spcBef>
                <a:spcPts val="0"/>
              </a:spcBef>
            </a:pPr>
            <a:r>
              <a:rPr lang="en-US" dirty="0" smtClean="0"/>
              <a:t>Make sure your explain both the g-</a:t>
            </a:r>
            <a:r>
              <a:rPr lang="en-US" dirty="0" err="1" smtClean="0"/>
              <a:t>i</a:t>
            </a:r>
            <a:r>
              <a:rPr lang="en-US" dirty="0" smtClean="0"/>
              <a:t> band models and the g-band alone models</a:t>
            </a:r>
          </a:p>
          <a:p>
            <a:pPr indent="-228600">
              <a:spcBef>
                <a:spcPts val="0"/>
              </a:spcBef>
            </a:pPr>
            <a:r>
              <a:rPr lang="en-US" dirty="0" smtClean="0"/>
              <a:t>We will let you decide on whether or not you are allowed to modify the presentations (not the model of course) before presenting on the award meetup. We will vote on this on the final day of the hackathon </a:t>
            </a:r>
          </a:p>
          <a:p>
            <a:pPr indent="-228600">
              <a:spcBef>
                <a:spcPts val="0"/>
              </a:spcBef>
            </a:pPr>
            <a:r>
              <a:rPr lang="en-US" dirty="0" smtClean="0"/>
              <a:t>All participants will receive a certificate of participation</a:t>
            </a:r>
            <a:endParaRPr lang="en-US" dirty="0"/>
          </a:p>
          <a:p>
            <a:pPr indent="-228600">
              <a:spcBef>
                <a:spcPts val="0"/>
              </a:spcBef>
            </a:pPr>
            <a:r>
              <a:rPr lang="en-US" dirty="0" smtClean="0"/>
              <a:t>The winners will receive a winner certificate an more information on writing the paper </a:t>
            </a:r>
          </a:p>
          <a:p>
            <a:pPr indent="-228600">
              <a:spcBef>
                <a:spcPts val="0"/>
              </a:spcBef>
            </a:pPr>
            <a:r>
              <a:rPr lang="en-US" dirty="0" smtClean="0"/>
              <a:t>The winners will be posted on the site as well as all participating teams and presentations (if given permission)</a:t>
            </a:r>
            <a:br>
              <a:rPr lang="en-US" dirty="0" smtClean="0"/>
            </a:br>
            <a:endParaRPr lang="en-US" dirty="0"/>
          </a:p>
        </p:txBody>
      </p:sp>
      <p:pic>
        <p:nvPicPr>
          <p:cNvPr id="12"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3"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4"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6"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7"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8"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9" name="Picture 18"/>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40856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639762" y="-246062"/>
            <a:ext cx="13515974" cy="5208587"/>
          </a:xfrm>
          <a:prstGeom prst="rect">
            <a:avLst/>
          </a:prstGeom>
          <a:noFill/>
          <a:ln>
            <a:noFill/>
          </a:ln>
        </p:spPr>
      </p:pic>
      <p:sp>
        <p:nvSpPr>
          <p:cNvPr id="241" name="Shape 241"/>
          <p:cNvSpPr txBox="1">
            <a:spLocks noGrp="1"/>
          </p:cNvSpPr>
          <p:nvPr>
            <p:ph type="body" idx="1"/>
          </p:nvPr>
        </p:nvSpPr>
        <p:spPr>
          <a:xfrm>
            <a:off x="13203" y="3782977"/>
            <a:ext cx="12192000" cy="2003425"/>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rgbClr val="0F817E"/>
              </a:buClr>
              <a:buSzPct val="25000"/>
              <a:buFont typeface="Arial"/>
              <a:buNone/>
            </a:pPr>
            <a:r>
              <a:rPr lang="en-US" sz="6000" b="1" dirty="0" smtClean="0">
                <a:solidFill>
                  <a:srgbClr val="0F817E"/>
                </a:solidFill>
              </a:rPr>
              <a:t>ENJOY #ASTROHACK</a:t>
            </a:r>
            <a:endParaRPr lang="en-US" sz="6000" b="1" i="0" u="none" dirty="0">
              <a:solidFill>
                <a:srgbClr val="0F817E"/>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ct val="100000"/>
              <a:buFont typeface="Arial"/>
              <a:buNone/>
            </a:pPr>
            <a:endParaRPr sz="32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3200" b="0" i="0" u="none" dirty="0">
              <a:solidFill>
                <a:schemeClr val="dk1"/>
              </a:solidFill>
              <a:latin typeface="Calibri"/>
              <a:ea typeface="Calibri"/>
              <a:cs typeface="Calibri"/>
              <a:sym typeface="Calibri"/>
            </a:endParaRPr>
          </a:p>
        </p:txBody>
      </p:sp>
      <p:pic>
        <p:nvPicPr>
          <p:cNvPr id="10" name="Shape 95"/>
          <p:cNvPicPr preferRelativeResize="0"/>
          <p:nvPr/>
        </p:nvPicPr>
        <p:blipFill rotWithShape="1">
          <a:blip r:embed="rId4">
            <a:alphaModFix/>
          </a:blip>
          <a:srcRect/>
          <a:stretch/>
        </p:blipFill>
        <p:spPr>
          <a:xfrm>
            <a:off x="9070236" y="5703093"/>
            <a:ext cx="2792412" cy="546099"/>
          </a:xfrm>
          <a:prstGeom prst="rect">
            <a:avLst/>
          </a:prstGeom>
          <a:noFill/>
          <a:ln>
            <a:noFill/>
          </a:ln>
        </p:spPr>
      </p:pic>
      <p:pic>
        <p:nvPicPr>
          <p:cNvPr id="11" name="Shape 96"/>
          <p:cNvPicPr preferRelativeResize="0"/>
          <p:nvPr/>
        </p:nvPicPr>
        <p:blipFill rotWithShape="1">
          <a:blip r:embed="rId5">
            <a:alphaModFix/>
          </a:blip>
          <a:srcRect/>
          <a:stretch/>
        </p:blipFill>
        <p:spPr>
          <a:xfrm>
            <a:off x="3335338" y="5506244"/>
            <a:ext cx="2019299" cy="939799"/>
          </a:xfrm>
          <a:prstGeom prst="rect">
            <a:avLst/>
          </a:prstGeom>
          <a:noFill/>
          <a:ln>
            <a:noFill/>
          </a:ln>
        </p:spPr>
      </p:pic>
      <p:pic>
        <p:nvPicPr>
          <p:cNvPr id="12" name="Shape 98"/>
          <p:cNvPicPr preferRelativeResize="0"/>
          <p:nvPr/>
        </p:nvPicPr>
        <p:blipFill rotWithShape="1">
          <a:blip r:embed="rId6">
            <a:alphaModFix/>
          </a:blip>
          <a:srcRect/>
          <a:stretch/>
        </p:blipFill>
        <p:spPr>
          <a:xfrm>
            <a:off x="5224459" y="5164138"/>
            <a:ext cx="2117725" cy="1693862"/>
          </a:xfrm>
          <a:prstGeom prst="rect">
            <a:avLst/>
          </a:prstGeom>
          <a:noFill/>
          <a:ln>
            <a:noFill/>
          </a:ln>
        </p:spPr>
      </p:pic>
      <p:pic>
        <p:nvPicPr>
          <p:cNvPr id="13" name="Shape 99"/>
          <p:cNvPicPr preferRelativeResize="0"/>
          <p:nvPr/>
        </p:nvPicPr>
        <p:blipFill rotWithShape="1">
          <a:blip r:embed="rId7">
            <a:alphaModFix/>
          </a:blip>
          <a:srcRect l="26484" t="13653" r="35546" b="19594"/>
          <a:stretch/>
        </p:blipFill>
        <p:spPr>
          <a:xfrm>
            <a:off x="163516" y="5350669"/>
            <a:ext cx="1184275" cy="1301749"/>
          </a:xfrm>
          <a:prstGeom prst="rect">
            <a:avLst/>
          </a:prstGeom>
          <a:noFill/>
          <a:ln>
            <a:noFill/>
          </a:ln>
        </p:spPr>
      </p:pic>
      <p:sp>
        <p:nvSpPr>
          <p:cNvPr id="14" name="Shape 100"/>
          <p:cNvSpPr txBox="1"/>
          <p:nvPr/>
        </p:nvSpPr>
        <p:spPr>
          <a:xfrm>
            <a:off x="1292227" y="5738019"/>
            <a:ext cx="2058987" cy="7080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E1A23"/>
              </a:buClr>
              <a:buSzPct val="25000"/>
              <a:buFont typeface="Lato"/>
              <a:buNone/>
            </a:pPr>
            <a:r>
              <a:rPr lang="en-US" sz="2000" b="1" i="0" u="none" dirty="0">
                <a:solidFill>
                  <a:srgbClr val="EE1A23"/>
                </a:solidFill>
                <a:latin typeface="Lato"/>
                <a:ea typeface="Lato"/>
                <a:cs typeface="Lato"/>
                <a:sym typeface="Lato"/>
              </a:rPr>
              <a:t>DATA SCIENCE </a:t>
            </a:r>
          </a:p>
          <a:p>
            <a:pPr marL="0" marR="0" lvl="0" indent="0" algn="ctr" rtl="0">
              <a:lnSpc>
                <a:spcPct val="100000"/>
              </a:lnSpc>
              <a:spcBef>
                <a:spcPts val="0"/>
              </a:spcBef>
              <a:spcAft>
                <a:spcPts val="0"/>
              </a:spcAft>
              <a:buClr>
                <a:srgbClr val="EE1A23"/>
              </a:buClr>
              <a:buSzPct val="25000"/>
              <a:buFont typeface="Lato"/>
              <a:buNone/>
            </a:pPr>
            <a:r>
              <a:rPr lang="en-US" sz="2000" b="1" i="0" u="none" dirty="0">
                <a:solidFill>
                  <a:srgbClr val="EE1A23"/>
                </a:solidFill>
                <a:latin typeface="Lato"/>
                <a:ea typeface="Lato"/>
                <a:cs typeface="Lato"/>
                <a:sym typeface="Lato"/>
              </a:rPr>
              <a:t>GHENT</a:t>
            </a: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2392" y="5234055"/>
            <a:ext cx="2077844" cy="14841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Shape 10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smtClean="0">
                <a:solidFill>
                  <a:srgbClr val="0F817E"/>
                </a:solidFill>
                <a:latin typeface="Calibri"/>
                <a:ea typeface="Calibri"/>
                <a:cs typeface="Calibri"/>
                <a:sym typeface="Calibri"/>
              </a:rPr>
              <a:t>Program and practical information</a:t>
            </a:r>
            <a:endParaRPr lang="en-US" sz="4400" b="1" i="0" u="none" strike="noStrike" cap="none" dirty="0">
              <a:solidFill>
                <a:srgbClr val="0F817E"/>
              </a:solidFill>
              <a:latin typeface="Calibri"/>
              <a:ea typeface="Calibri"/>
              <a:cs typeface="Calibri"/>
              <a:sym typeface="Calibri"/>
            </a:endParaRPr>
          </a:p>
        </p:txBody>
      </p:sp>
      <p:sp>
        <p:nvSpPr>
          <p:cNvPr id="109" name="Shape 109"/>
          <p:cNvSpPr txBox="1">
            <a:spLocks noGrp="1"/>
          </p:cNvSpPr>
          <p:nvPr>
            <p:ph type="body" idx="1"/>
          </p:nvPr>
        </p:nvSpPr>
        <p:spPr>
          <a:xfrm>
            <a:off x="700087" y="1481137"/>
            <a:ext cx="10783887" cy="4351336"/>
          </a:xfrm>
          <a:prstGeom prst="rect">
            <a:avLst/>
          </a:prstGeom>
          <a:noFill/>
          <a:ln>
            <a:noFill/>
          </a:ln>
        </p:spPr>
        <p:txBody>
          <a:bodyPr lIns="91425" tIns="45700" rIns="91425" bIns="45700" anchor="t" anchorCtr="0">
            <a:noAutofit/>
          </a:bodyPr>
          <a:lstStyle/>
          <a:p>
            <a:pPr marL="177800" indent="0" fontAlgn="base">
              <a:buNone/>
            </a:pPr>
            <a:r>
              <a:rPr lang="en-US" sz="2000" b="1" dirty="0"/>
              <a:t>Friday 28/04</a:t>
            </a:r>
          </a:p>
          <a:p>
            <a:pPr marL="177800" indent="0" fontAlgn="base">
              <a:buNone/>
            </a:pPr>
            <a:r>
              <a:rPr lang="en-US" sz="2000" i="1" dirty="0"/>
              <a:t>Location: </a:t>
            </a:r>
            <a:r>
              <a:rPr lang="en-US" sz="2000" i="1" dirty="0" err="1"/>
              <a:t>Sterrenwacht</a:t>
            </a:r>
            <a:r>
              <a:rPr lang="en-US" sz="2000" i="1" dirty="0"/>
              <a:t> Armand </a:t>
            </a:r>
            <a:r>
              <a:rPr lang="en-US" sz="2000" i="1" dirty="0" err="1"/>
              <a:t>Pien</a:t>
            </a:r>
            <a:endParaRPr lang="en-US" sz="2000" dirty="0"/>
          </a:p>
          <a:p>
            <a:pPr marL="177800" indent="0" fontAlgn="base">
              <a:buNone/>
            </a:pPr>
            <a:r>
              <a:rPr lang="en-US" sz="2000" dirty="0"/>
              <a:t>(No dinner –  make sure to eat before)</a:t>
            </a:r>
          </a:p>
          <a:p>
            <a:pPr marL="177800" indent="0" fontAlgn="base">
              <a:buNone/>
            </a:pPr>
            <a:r>
              <a:rPr lang="en-US" sz="2000" dirty="0"/>
              <a:t>19:00 – </a:t>
            </a:r>
            <a:r>
              <a:rPr lang="en-US" sz="2000" dirty="0" err="1"/>
              <a:t>Tensorflow</a:t>
            </a:r>
            <a:r>
              <a:rPr lang="en-US" sz="2000" dirty="0"/>
              <a:t> certificates by </a:t>
            </a:r>
            <a:r>
              <a:rPr lang="en-US" sz="2000" dirty="0" err="1"/>
              <a:t>Datatonic</a:t>
            </a:r>
            <a:endParaRPr lang="en-US" sz="2000" dirty="0"/>
          </a:p>
          <a:p>
            <a:pPr marL="177800" indent="0" fontAlgn="base">
              <a:buNone/>
            </a:pPr>
            <a:r>
              <a:rPr lang="en-US" sz="2000" dirty="0"/>
              <a:t>19:30 – Talk by Prof. Dr. Maarten Baes on the hackathon data</a:t>
            </a:r>
          </a:p>
          <a:p>
            <a:pPr marL="177800" indent="0" fontAlgn="base">
              <a:buNone/>
            </a:pPr>
            <a:r>
              <a:rPr lang="en-US" sz="2000" dirty="0"/>
              <a:t>19:50 – </a:t>
            </a:r>
            <a:r>
              <a:rPr lang="en-US" sz="2000" dirty="0" err="1"/>
              <a:t>Vlaamse</a:t>
            </a:r>
            <a:r>
              <a:rPr lang="en-US" sz="2000" dirty="0"/>
              <a:t> supercomputer centrum introduction</a:t>
            </a:r>
          </a:p>
          <a:p>
            <a:pPr marL="177800" indent="0" fontAlgn="base">
              <a:buNone/>
            </a:pPr>
            <a:r>
              <a:rPr lang="en-US" sz="2000" dirty="0"/>
              <a:t>20:10 – Hackathon introduction: Sample + goal</a:t>
            </a:r>
          </a:p>
          <a:p>
            <a:pPr marL="177800" indent="0" fontAlgn="base">
              <a:buNone/>
            </a:pPr>
            <a:r>
              <a:rPr lang="en-US" sz="2000" dirty="0"/>
              <a:t>20:30 – Opening reception and guided tour in </a:t>
            </a:r>
            <a:r>
              <a:rPr lang="en-US" sz="2000" dirty="0" err="1"/>
              <a:t>Volksterrenwacht</a:t>
            </a:r>
            <a:r>
              <a:rPr lang="en-US" sz="2000" dirty="0"/>
              <a:t> Armand </a:t>
            </a:r>
            <a:r>
              <a:rPr lang="en-US" sz="2000" dirty="0" err="1"/>
              <a:t>Pien</a:t>
            </a:r>
            <a:endParaRPr lang="en-US" sz="2000" dirty="0"/>
          </a:p>
          <a:p>
            <a:pPr marL="177800" indent="0" fontAlgn="base">
              <a:buNone/>
            </a:pPr>
            <a:r>
              <a:rPr lang="en-US" sz="2000" dirty="0"/>
              <a:t>22:00 – Move to Hackathon location S5, De </a:t>
            </a:r>
            <a:r>
              <a:rPr lang="en-US" sz="2000" dirty="0" err="1" smtClean="0"/>
              <a:t>Sterre</a:t>
            </a:r>
            <a:endParaRPr lang="en-US" sz="2000" dirty="0" smtClean="0"/>
          </a:p>
          <a:p>
            <a:pPr marL="177800" indent="0" fontAlgn="base">
              <a:buNone/>
            </a:pPr>
            <a:r>
              <a:rPr lang="en-US" sz="2000" dirty="0" smtClean="0"/>
              <a:t>02:00 </a:t>
            </a:r>
            <a:r>
              <a:rPr lang="en-US" sz="2000" dirty="0"/>
              <a:t>– End of Day</a:t>
            </a:r>
          </a:p>
          <a:p>
            <a:pPr marL="228600" marR="0" lvl="0" indent="-228600" algn="l" rtl="0">
              <a:lnSpc>
                <a:spcPct val="90000"/>
              </a:lnSpc>
              <a:spcBef>
                <a:spcPts val="1000"/>
              </a:spcBef>
              <a:spcAft>
                <a:spcPts val="0"/>
              </a:spcAft>
              <a:buClr>
                <a:schemeClr val="dk1"/>
              </a:buClr>
              <a:buSzPct val="100000"/>
              <a:buFont typeface="Arial"/>
              <a:buNone/>
            </a:pPr>
            <a:endParaRPr sz="6000" b="1" i="0" u="none" dirty="0">
              <a:solidFill>
                <a:schemeClr val="dk1"/>
              </a:solidFill>
              <a:latin typeface="Calibri"/>
              <a:ea typeface="Calibri"/>
              <a:cs typeface="Calibri"/>
              <a:sym typeface="Calibri"/>
            </a:endParaRPr>
          </a:p>
        </p:txBody>
      </p:sp>
      <p:pic>
        <p:nvPicPr>
          <p:cNvPr id="11"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2"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3"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5"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6"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7"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8" name="Picture 17"/>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501396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Shape 10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smtClean="0">
                <a:solidFill>
                  <a:srgbClr val="0F817E"/>
                </a:solidFill>
                <a:latin typeface="Calibri"/>
                <a:ea typeface="Calibri"/>
                <a:cs typeface="Calibri"/>
                <a:sym typeface="Calibri"/>
              </a:rPr>
              <a:t>Program and practical information</a:t>
            </a:r>
            <a:endParaRPr lang="en-US" sz="4400" b="1" i="0" u="none" strike="noStrike" cap="none" dirty="0">
              <a:solidFill>
                <a:srgbClr val="0F817E"/>
              </a:solidFill>
              <a:latin typeface="Calibri"/>
              <a:ea typeface="Calibri"/>
              <a:cs typeface="Calibri"/>
              <a:sym typeface="Calibri"/>
            </a:endParaRPr>
          </a:p>
        </p:txBody>
      </p:sp>
      <p:sp>
        <p:nvSpPr>
          <p:cNvPr id="109" name="Shape 109"/>
          <p:cNvSpPr txBox="1">
            <a:spLocks noGrp="1"/>
          </p:cNvSpPr>
          <p:nvPr>
            <p:ph type="body" idx="1"/>
          </p:nvPr>
        </p:nvSpPr>
        <p:spPr>
          <a:xfrm>
            <a:off x="700087" y="1481137"/>
            <a:ext cx="10783887" cy="4351336"/>
          </a:xfrm>
          <a:prstGeom prst="rect">
            <a:avLst/>
          </a:prstGeom>
          <a:noFill/>
          <a:ln>
            <a:noFill/>
          </a:ln>
        </p:spPr>
        <p:txBody>
          <a:bodyPr lIns="91425" tIns="45700" rIns="91425" bIns="45700" anchor="t" anchorCtr="0">
            <a:noAutofit/>
          </a:bodyPr>
          <a:lstStyle/>
          <a:p>
            <a:pPr marL="177800" indent="0" fontAlgn="base">
              <a:buNone/>
            </a:pPr>
            <a:r>
              <a:rPr lang="en-US" sz="2000" b="1" dirty="0"/>
              <a:t>Saturday 29/04</a:t>
            </a:r>
          </a:p>
          <a:p>
            <a:pPr marL="177800" indent="0" fontAlgn="base">
              <a:buNone/>
            </a:pPr>
            <a:r>
              <a:rPr lang="en-US" sz="2000" i="1" dirty="0"/>
              <a:t>Location: S5, De </a:t>
            </a:r>
            <a:r>
              <a:rPr lang="en-US" sz="2000" i="1" dirty="0" err="1"/>
              <a:t>Sterre</a:t>
            </a:r>
            <a:endParaRPr lang="en-US" sz="2000" dirty="0"/>
          </a:p>
          <a:p>
            <a:pPr marL="177800" indent="0" fontAlgn="base">
              <a:buNone/>
            </a:pPr>
            <a:r>
              <a:rPr lang="en-US" sz="2000" dirty="0"/>
              <a:t>10:00 – Start with breakfast</a:t>
            </a:r>
          </a:p>
          <a:p>
            <a:pPr marL="177800" indent="0" fontAlgn="base">
              <a:buNone/>
            </a:pPr>
            <a:r>
              <a:rPr lang="en-US" sz="2000" dirty="0"/>
              <a:t>13:00 – Small </a:t>
            </a:r>
            <a:r>
              <a:rPr lang="en-US" sz="2000" dirty="0" smtClean="0"/>
              <a:t>lunch</a:t>
            </a:r>
          </a:p>
          <a:p>
            <a:pPr marL="177800" indent="0" fontAlgn="base">
              <a:buNone/>
            </a:pPr>
            <a:r>
              <a:rPr lang="en-US" sz="2000" dirty="0" smtClean="0"/>
              <a:t>14:00 </a:t>
            </a:r>
            <a:r>
              <a:rPr lang="en-US" sz="2000" dirty="0"/>
              <a:t>– </a:t>
            </a:r>
            <a:r>
              <a:rPr lang="en-US" sz="2000" dirty="0" smtClean="0"/>
              <a:t>Start of model tests! (we’ll send more info tomorrow how to submit)</a:t>
            </a:r>
            <a:endParaRPr lang="en-US" sz="2000" dirty="0"/>
          </a:p>
          <a:p>
            <a:pPr marL="177800" indent="0" fontAlgn="base">
              <a:buNone/>
            </a:pPr>
            <a:r>
              <a:rPr lang="en-US" sz="2000" dirty="0"/>
              <a:t>19:00 – Dinner is served!</a:t>
            </a:r>
          </a:p>
          <a:p>
            <a:pPr marL="177800" indent="0" fontAlgn="base">
              <a:buNone/>
            </a:pPr>
            <a:r>
              <a:rPr lang="en-US" sz="2000" dirty="0"/>
              <a:t>02:00 – End of </a:t>
            </a:r>
            <a:r>
              <a:rPr lang="en-US" sz="2000" dirty="0" smtClean="0"/>
              <a:t>day</a:t>
            </a:r>
            <a:endParaRPr lang="en-US" sz="6000" b="1" dirty="0"/>
          </a:p>
          <a:p>
            <a:pPr marL="177800" indent="0" fontAlgn="base">
              <a:buNone/>
            </a:pPr>
            <a:r>
              <a:rPr lang="en-US" sz="2000" b="1" dirty="0"/>
              <a:t>Sunday 30/04</a:t>
            </a:r>
          </a:p>
          <a:p>
            <a:pPr marL="177800" indent="0" fontAlgn="base">
              <a:buNone/>
            </a:pPr>
            <a:r>
              <a:rPr lang="en-US" sz="2000" i="1" dirty="0"/>
              <a:t>Location: S5, De </a:t>
            </a:r>
            <a:r>
              <a:rPr lang="en-US" sz="2000" i="1" dirty="0" err="1"/>
              <a:t>Sterre</a:t>
            </a:r>
            <a:endParaRPr lang="en-US" sz="2000" dirty="0"/>
          </a:p>
          <a:p>
            <a:pPr marL="177800" indent="0" fontAlgn="base">
              <a:buNone/>
            </a:pPr>
            <a:r>
              <a:rPr lang="en-US" sz="2000" dirty="0"/>
              <a:t>10:00 – Start with breakfast</a:t>
            </a:r>
          </a:p>
          <a:p>
            <a:pPr marL="177800" indent="0" fontAlgn="base">
              <a:buNone/>
            </a:pPr>
            <a:r>
              <a:rPr lang="en-US" sz="2000" dirty="0"/>
              <a:t>14:00 – Submission deadline</a:t>
            </a:r>
          </a:p>
          <a:p>
            <a:pPr marL="177800" indent="0" fontAlgn="base">
              <a:buNone/>
            </a:pPr>
            <a:endParaRPr lang="en-US" sz="2000" dirty="0"/>
          </a:p>
        </p:txBody>
      </p:sp>
      <p:pic>
        <p:nvPicPr>
          <p:cNvPr id="11"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2"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3"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5"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6"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7"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8" name="Picture 17"/>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722563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Shape 10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dirty="0" smtClean="0">
                <a:solidFill>
                  <a:srgbClr val="0F817E"/>
                </a:solidFill>
                <a:latin typeface="Calibri"/>
                <a:ea typeface="Calibri"/>
                <a:cs typeface="Calibri"/>
                <a:sym typeface="Calibri"/>
              </a:rPr>
              <a:t>Program and practical information</a:t>
            </a:r>
            <a:endParaRPr lang="en-US" sz="4400" b="1" i="0" u="none" strike="noStrike" cap="none" dirty="0">
              <a:solidFill>
                <a:srgbClr val="0F817E"/>
              </a:solidFill>
              <a:latin typeface="Calibri"/>
              <a:ea typeface="Calibri"/>
              <a:cs typeface="Calibri"/>
              <a:sym typeface="Calibri"/>
            </a:endParaRPr>
          </a:p>
        </p:txBody>
      </p:sp>
      <p:sp>
        <p:nvSpPr>
          <p:cNvPr id="109" name="Shape 109"/>
          <p:cNvSpPr txBox="1">
            <a:spLocks noGrp="1"/>
          </p:cNvSpPr>
          <p:nvPr>
            <p:ph type="body" idx="1"/>
          </p:nvPr>
        </p:nvSpPr>
        <p:spPr>
          <a:xfrm>
            <a:off x="700087" y="1481137"/>
            <a:ext cx="10783887" cy="4351336"/>
          </a:xfrm>
          <a:prstGeom prst="rect">
            <a:avLst/>
          </a:prstGeom>
          <a:noFill/>
          <a:ln>
            <a:noFill/>
          </a:ln>
        </p:spPr>
        <p:txBody>
          <a:bodyPr lIns="91425" tIns="45700" rIns="91425" bIns="45700" anchor="t" anchorCtr="0">
            <a:noAutofit/>
          </a:bodyPr>
          <a:lstStyle/>
          <a:p>
            <a:pPr fontAlgn="base"/>
            <a:r>
              <a:rPr lang="en-US" sz="2000" dirty="0" smtClean="0"/>
              <a:t> The submitted slides will be reviewed by a jury (see site)  </a:t>
            </a:r>
            <a:endParaRPr lang="en-US" sz="1200" dirty="0" smtClean="0"/>
          </a:p>
          <a:p>
            <a:pPr fontAlgn="base"/>
            <a:r>
              <a:rPr lang="en-US" sz="2000" dirty="0" smtClean="0"/>
              <a:t> Presented at the closing meetup (most likely 11/05)</a:t>
            </a:r>
          </a:p>
          <a:p>
            <a:pPr fontAlgn="base"/>
            <a:r>
              <a:rPr lang="en-US" sz="2000" dirty="0" smtClean="0"/>
              <a:t> The </a:t>
            </a:r>
            <a:r>
              <a:rPr lang="en-US" sz="2000" dirty="0"/>
              <a:t>winners are chosen by these jury members who will keep in mind a number of arguments like the model accuracy, performance, data exploration phase, visuals, relevance etc.</a:t>
            </a:r>
          </a:p>
          <a:p>
            <a:r>
              <a:rPr lang="en-US" sz="2000" dirty="0" smtClean="0"/>
              <a:t> The winning team will be invited to write a scientific A1 paper on their winning solutions together with the organizers and partners of the hackathon. </a:t>
            </a:r>
            <a:r>
              <a:rPr lang="en-US" sz="2000" dirty="0"/>
              <a:t/>
            </a:r>
            <a:br>
              <a:rPr lang="en-US" sz="2000" dirty="0"/>
            </a:br>
            <a:endParaRPr lang="en-US" sz="2000" dirty="0"/>
          </a:p>
          <a:p>
            <a:pPr fontAlgn="base"/>
            <a:endParaRPr lang="en-US" sz="2000" dirty="0"/>
          </a:p>
        </p:txBody>
      </p:sp>
      <p:pic>
        <p:nvPicPr>
          <p:cNvPr id="11" name="Shape 105"/>
          <p:cNvPicPr preferRelativeResize="0"/>
          <p:nvPr/>
        </p:nvPicPr>
        <p:blipFill rotWithShape="1">
          <a:blip r:embed="rId3">
            <a:alphaModFix/>
          </a:blip>
          <a:srcRect/>
          <a:stretch/>
        </p:blipFill>
        <p:spPr>
          <a:xfrm>
            <a:off x="-7937" y="6218237"/>
            <a:ext cx="12199936" cy="655636"/>
          </a:xfrm>
          <a:prstGeom prst="rect">
            <a:avLst/>
          </a:prstGeom>
          <a:noFill/>
          <a:ln>
            <a:noFill/>
          </a:ln>
        </p:spPr>
      </p:pic>
      <p:pic>
        <p:nvPicPr>
          <p:cNvPr id="12" name="Shape 106"/>
          <p:cNvPicPr preferRelativeResize="0"/>
          <p:nvPr/>
        </p:nvPicPr>
        <p:blipFill rotWithShape="1">
          <a:blip r:embed="rId4">
            <a:alphaModFix/>
          </a:blip>
          <a:srcRect l="26484" t="13653" r="35546" b="19594"/>
          <a:stretch/>
        </p:blipFill>
        <p:spPr>
          <a:xfrm>
            <a:off x="11520486" y="6221412"/>
            <a:ext cx="581024" cy="641350"/>
          </a:xfrm>
          <a:prstGeom prst="rect">
            <a:avLst/>
          </a:prstGeom>
          <a:noFill/>
          <a:ln>
            <a:noFill/>
          </a:ln>
        </p:spPr>
      </p:pic>
      <p:sp>
        <p:nvSpPr>
          <p:cNvPr id="13"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 name="Shape 110"/>
          <p:cNvPicPr preferRelativeResize="0"/>
          <p:nvPr/>
        </p:nvPicPr>
        <p:blipFill rotWithShape="1">
          <a:blip r:embed="rId5">
            <a:alphaModFix/>
          </a:blip>
          <a:srcRect/>
          <a:stretch/>
        </p:blipFill>
        <p:spPr>
          <a:xfrm>
            <a:off x="2110961" y="6273005"/>
            <a:ext cx="2794000" cy="546099"/>
          </a:xfrm>
          <a:prstGeom prst="rect">
            <a:avLst/>
          </a:prstGeom>
          <a:noFill/>
          <a:ln>
            <a:noFill/>
          </a:ln>
        </p:spPr>
      </p:pic>
      <p:pic>
        <p:nvPicPr>
          <p:cNvPr id="15" name="Shape 111"/>
          <p:cNvPicPr preferRelativeResize="0"/>
          <p:nvPr/>
        </p:nvPicPr>
        <p:blipFill rotWithShape="1">
          <a:blip r:embed="rId6">
            <a:alphaModFix/>
          </a:blip>
          <a:srcRect/>
          <a:stretch/>
        </p:blipFill>
        <p:spPr>
          <a:xfrm>
            <a:off x="6531630" y="6211434"/>
            <a:ext cx="1306511" cy="608011"/>
          </a:xfrm>
          <a:prstGeom prst="rect">
            <a:avLst/>
          </a:prstGeom>
          <a:noFill/>
          <a:ln>
            <a:noFill/>
          </a:ln>
        </p:spPr>
      </p:pic>
      <p:pic>
        <p:nvPicPr>
          <p:cNvPr id="16" name="Shape 112"/>
          <p:cNvPicPr preferRelativeResize="0"/>
          <p:nvPr/>
        </p:nvPicPr>
        <p:blipFill rotWithShape="1">
          <a:blip r:embed="rId7">
            <a:alphaModFix/>
          </a:blip>
          <a:srcRect/>
          <a:stretch/>
        </p:blipFill>
        <p:spPr>
          <a:xfrm>
            <a:off x="8804989" y="6059486"/>
            <a:ext cx="1233487" cy="985836"/>
          </a:xfrm>
          <a:prstGeom prst="rect">
            <a:avLst/>
          </a:prstGeom>
          <a:noFill/>
          <a:ln>
            <a:noFill/>
          </a:ln>
        </p:spPr>
      </p:pic>
      <p:sp>
        <p:nvSpPr>
          <p:cNvPr id="17"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8" name="Picture 17"/>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781719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Shape 10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b="1" dirty="0" smtClean="0">
                <a:solidFill>
                  <a:srgbClr val="0F817E"/>
                </a:solidFill>
              </a:rPr>
              <a:t>VSC login and sample data</a:t>
            </a:r>
            <a:endParaRPr lang="en-US" sz="4400" b="1" i="0" u="none" strike="noStrike" cap="none" dirty="0">
              <a:solidFill>
                <a:srgbClr val="0F817E"/>
              </a:solidFill>
              <a:latin typeface="Calibri"/>
              <a:ea typeface="Calibri"/>
              <a:cs typeface="Calibri"/>
              <a:sym typeface="Calibri"/>
            </a:endParaRPr>
          </a:p>
        </p:txBody>
      </p:sp>
      <p:sp>
        <p:nvSpPr>
          <p:cNvPr id="109" name="Shape 109"/>
          <p:cNvSpPr txBox="1">
            <a:spLocks noGrp="1"/>
          </p:cNvSpPr>
          <p:nvPr>
            <p:ph type="body" idx="1"/>
          </p:nvPr>
        </p:nvSpPr>
        <p:spPr>
          <a:xfrm>
            <a:off x="700087" y="1481137"/>
            <a:ext cx="10783887" cy="4351336"/>
          </a:xfrm>
          <a:prstGeom prst="rect">
            <a:avLst/>
          </a:prstGeom>
          <a:noFill/>
          <a:ln>
            <a:noFill/>
          </a:ln>
        </p:spPr>
        <p:txBody>
          <a:bodyPr lIns="91425" tIns="45700" rIns="91425" bIns="45700" anchor="t" anchorCtr="0">
            <a:noAutofit/>
          </a:bodyPr>
          <a:lstStyle/>
          <a:p>
            <a:pPr fontAlgn="base"/>
            <a:r>
              <a:rPr lang="en-US" sz="2000" b="1" dirty="0"/>
              <a:t> </a:t>
            </a:r>
            <a:r>
              <a:rPr lang="en-US" sz="2000" dirty="0" smtClean="0"/>
              <a:t>There will be 2 people present from the </a:t>
            </a:r>
            <a:r>
              <a:rPr lang="en-US" sz="2000" dirty="0" err="1" smtClean="0"/>
              <a:t>Vlaamse</a:t>
            </a:r>
            <a:r>
              <a:rPr lang="en-US" sz="2000" dirty="0" smtClean="0"/>
              <a:t> supercomputer centrum</a:t>
            </a:r>
          </a:p>
          <a:p>
            <a:pPr fontAlgn="base"/>
            <a:r>
              <a:rPr lang="en-US" sz="2000" b="1" dirty="0" smtClean="0"/>
              <a:t> Create an account on VSC instructions: </a:t>
            </a:r>
            <a:r>
              <a:rPr lang="en-US" sz="2000" b="1" dirty="0">
                <a:hlinkClick r:id="rId3"/>
              </a:rPr>
              <a:t>https://</a:t>
            </a:r>
            <a:r>
              <a:rPr lang="en-US" sz="2000" b="1" dirty="0" smtClean="0">
                <a:hlinkClick r:id="rId3"/>
              </a:rPr>
              <a:t>github.com/gjbex/Astrohack</a:t>
            </a:r>
            <a:endParaRPr lang="en-US" sz="2000" b="1" dirty="0" smtClean="0"/>
          </a:p>
          <a:p>
            <a:pPr fontAlgn="base"/>
            <a:r>
              <a:rPr lang="en-US" sz="2000" dirty="0" smtClean="0"/>
              <a:t> </a:t>
            </a:r>
            <a:r>
              <a:rPr lang="en-US" sz="2000" dirty="0"/>
              <a:t>Requested</a:t>
            </a:r>
            <a:r>
              <a:rPr lang="en-US" sz="2000" dirty="0" smtClean="0"/>
              <a:t> to limit to 1-2 accounts per team </a:t>
            </a:r>
          </a:p>
          <a:p>
            <a:r>
              <a:rPr lang="en-US" sz="2000" b="1" dirty="0" smtClean="0"/>
              <a:t> SOFTWARE</a:t>
            </a:r>
            <a:r>
              <a:rPr lang="en-US" sz="2000" dirty="0"/>
              <a:t>:</a:t>
            </a:r>
          </a:p>
          <a:p>
            <a:pPr lvl="1"/>
            <a:r>
              <a:rPr lang="en-US" sz="1400" dirty="0" smtClean="0"/>
              <a:t> We </a:t>
            </a:r>
            <a:r>
              <a:rPr lang="en-US" sz="1400" dirty="0"/>
              <a:t>have installed </a:t>
            </a:r>
            <a:r>
              <a:rPr lang="en-US" sz="1400" dirty="0" err="1"/>
              <a:t>TensorFlow</a:t>
            </a:r>
            <a:r>
              <a:rPr lang="en-US" sz="1400" dirty="0"/>
              <a:t> on both the GPU and CPU nodes and tested it. </a:t>
            </a:r>
            <a:endParaRPr lang="en-US" sz="1400" dirty="0" smtClean="0"/>
          </a:p>
          <a:p>
            <a:pPr lvl="1"/>
            <a:r>
              <a:rPr lang="en-US" sz="1400" dirty="0" smtClean="0"/>
              <a:t> Python and R also available</a:t>
            </a:r>
          </a:p>
          <a:p>
            <a:pPr lvl="1"/>
            <a:r>
              <a:rPr lang="en-US" sz="1400" dirty="0"/>
              <a:t> If there will be any other software used by the participants, it will be better if we know upfront. </a:t>
            </a:r>
            <a:r>
              <a:rPr lang="en-US" sz="1400" dirty="0" smtClean="0"/>
              <a:t/>
            </a:r>
            <a:br>
              <a:rPr lang="en-US" sz="1400" dirty="0" smtClean="0"/>
            </a:br>
            <a:r>
              <a:rPr lang="en-US" sz="1400" dirty="0" smtClean="0"/>
              <a:t>This </a:t>
            </a:r>
            <a:r>
              <a:rPr lang="en-US" sz="1400" dirty="0"/>
              <a:t>way we can test it. Otherwise we will not able to guarantee that it will work</a:t>
            </a:r>
            <a:r>
              <a:rPr lang="en-US" sz="1400" dirty="0" smtClean="0"/>
              <a:t>.</a:t>
            </a:r>
            <a:br>
              <a:rPr lang="en-US" sz="1400" dirty="0" smtClean="0"/>
            </a:br>
            <a:r>
              <a:rPr lang="en-US" sz="1400" dirty="0" smtClean="0"/>
              <a:t>(see google form)</a:t>
            </a:r>
          </a:p>
          <a:p>
            <a:r>
              <a:rPr lang="en-US" sz="2000" dirty="0" smtClean="0"/>
              <a:t> We have access to </a:t>
            </a:r>
            <a:r>
              <a:rPr lang="en-US" sz="2000" dirty="0"/>
              <a:t>13 GPU nodes (8 K20xm and 5 K40c)  </a:t>
            </a:r>
            <a:r>
              <a:rPr lang="en-US" sz="2000" dirty="0" smtClean="0"/>
              <a:t>and 40 </a:t>
            </a:r>
            <a:r>
              <a:rPr lang="en-US" sz="2000" dirty="0"/>
              <a:t>CPU </a:t>
            </a:r>
            <a:r>
              <a:rPr lang="en-US" sz="2000" dirty="0" smtClean="0"/>
              <a:t>nodes</a:t>
            </a:r>
            <a:endParaRPr lang="en-US" sz="2000" dirty="0"/>
          </a:p>
          <a:p>
            <a:pPr lvl="1"/>
            <a:endParaRPr lang="en-US" sz="1400" dirty="0" smtClean="0"/>
          </a:p>
          <a:p>
            <a:pPr lvl="1"/>
            <a:endParaRPr lang="en-US" sz="1400" dirty="0"/>
          </a:p>
          <a:p>
            <a:pPr fontAlgn="base"/>
            <a:endParaRPr lang="en-US" sz="2000" dirty="0"/>
          </a:p>
        </p:txBody>
      </p:sp>
      <p:pic>
        <p:nvPicPr>
          <p:cNvPr id="11" name="Shape 105"/>
          <p:cNvPicPr preferRelativeResize="0"/>
          <p:nvPr/>
        </p:nvPicPr>
        <p:blipFill rotWithShape="1">
          <a:blip r:embed="rId4">
            <a:alphaModFix/>
          </a:blip>
          <a:srcRect/>
          <a:stretch/>
        </p:blipFill>
        <p:spPr>
          <a:xfrm>
            <a:off x="-7937" y="6218237"/>
            <a:ext cx="12199936" cy="655636"/>
          </a:xfrm>
          <a:prstGeom prst="rect">
            <a:avLst/>
          </a:prstGeom>
          <a:noFill/>
          <a:ln>
            <a:noFill/>
          </a:ln>
        </p:spPr>
      </p:pic>
      <p:pic>
        <p:nvPicPr>
          <p:cNvPr id="12" name="Shape 106"/>
          <p:cNvPicPr preferRelativeResize="0"/>
          <p:nvPr/>
        </p:nvPicPr>
        <p:blipFill rotWithShape="1">
          <a:blip r:embed="rId5">
            <a:alphaModFix/>
          </a:blip>
          <a:srcRect l="26484" t="13653" r="35546" b="19594"/>
          <a:stretch/>
        </p:blipFill>
        <p:spPr>
          <a:xfrm>
            <a:off x="11520486" y="6221412"/>
            <a:ext cx="581024" cy="641350"/>
          </a:xfrm>
          <a:prstGeom prst="rect">
            <a:avLst/>
          </a:prstGeom>
          <a:noFill/>
          <a:ln>
            <a:noFill/>
          </a:ln>
        </p:spPr>
      </p:pic>
      <p:sp>
        <p:nvSpPr>
          <p:cNvPr id="13"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 name="Shape 110"/>
          <p:cNvPicPr preferRelativeResize="0"/>
          <p:nvPr/>
        </p:nvPicPr>
        <p:blipFill rotWithShape="1">
          <a:blip r:embed="rId6">
            <a:alphaModFix/>
          </a:blip>
          <a:srcRect/>
          <a:stretch/>
        </p:blipFill>
        <p:spPr>
          <a:xfrm>
            <a:off x="2110961" y="6273005"/>
            <a:ext cx="2794000" cy="546099"/>
          </a:xfrm>
          <a:prstGeom prst="rect">
            <a:avLst/>
          </a:prstGeom>
          <a:noFill/>
          <a:ln>
            <a:noFill/>
          </a:ln>
        </p:spPr>
      </p:pic>
      <p:pic>
        <p:nvPicPr>
          <p:cNvPr id="15" name="Shape 111"/>
          <p:cNvPicPr preferRelativeResize="0"/>
          <p:nvPr/>
        </p:nvPicPr>
        <p:blipFill rotWithShape="1">
          <a:blip r:embed="rId7">
            <a:alphaModFix/>
          </a:blip>
          <a:srcRect/>
          <a:stretch/>
        </p:blipFill>
        <p:spPr>
          <a:xfrm>
            <a:off x="6531630" y="6211434"/>
            <a:ext cx="1306511" cy="608011"/>
          </a:xfrm>
          <a:prstGeom prst="rect">
            <a:avLst/>
          </a:prstGeom>
          <a:noFill/>
          <a:ln>
            <a:noFill/>
          </a:ln>
        </p:spPr>
      </p:pic>
      <p:pic>
        <p:nvPicPr>
          <p:cNvPr id="16" name="Shape 112"/>
          <p:cNvPicPr preferRelativeResize="0"/>
          <p:nvPr/>
        </p:nvPicPr>
        <p:blipFill rotWithShape="1">
          <a:blip r:embed="rId8">
            <a:alphaModFix/>
          </a:blip>
          <a:srcRect/>
          <a:stretch/>
        </p:blipFill>
        <p:spPr>
          <a:xfrm>
            <a:off x="8804989" y="6059486"/>
            <a:ext cx="1233487" cy="985836"/>
          </a:xfrm>
          <a:prstGeom prst="rect">
            <a:avLst/>
          </a:prstGeom>
          <a:noFill/>
          <a:ln>
            <a:noFill/>
          </a:ln>
        </p:spPr>
      </p:pic>
      <p:sp>
        <p:nvSpPr>
          <p:cNvPr id="17"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8" name="Picture 17"/>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extLst>
      <p:ext uri="{BB962C8B-B14F-4D97-AF65-F5344CB8AC3E}">
        <p14:creationId xmlns:p14="http://schemas.microsoft.com/office/powerpoint/2010/main" val="189182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a:solidFill>
                  <a:srgbClr val="0F817E"/>
                </a:solidFill>
                <a:latin typeface="Calibri"/>
                <a:ea typeface="Calibri"/>
                <a:cs typeface="Calibri"/>
                <a:sym typeface="Calibri"/>
              </a:rPr>
              <a:t>Astrohack: Goal</a:t>
            </a:r>
          </a:p>
        </p:txBody>
      </p:sp>
      <p:sp>
        <p:nvSpPr>
          <p:cNvPr id="119" name="Shape 119"/>
          <p:cNvSpPr txBox="1">
            <a:spLocks noGrp="1"/>
          </p:cNvSpPr>
          <p:nvPr>
            <p:ph type="body" idx="1"/>
          </p:nvPr>
        </p:nvSpPr>
        <p:spPr>
          <a:xfrm>
            <a:off x="476250" y="1137444"/>
            <a:ext cx="4767262" cy="4351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dirty="0" smtClean="0">
                <a:solidFill>
                  <a:schemeClr val="dk1"/>
                </a:solidFill>
                <a:sym typeface="Calibri"/>
              </a:rPr>
              <a:t>In </a:t>
            </a:r>
            <a:r>
              <a:rPr lang="en-US" sz="2000" b="0" i="0" u="none" dirty="0">
                <a:solidFill>
                  <a:schemeClr val="dk1"/>
                </a:solidFill>
                <a:sym typeface="Calibri"/>
              </a:rPr>
              <a:t>collaboration with the </a:t>
            </a:r>
            <a:br>
              <a:rPr lang="en-US" sz="2000" b="0" i="0" u="none" dirty="0">
                <a:solidFill>
                  <a:schemeClr val="dk1"/>
                </a:solidFill>
                <a:sym typeface="Calibri"/>
              </a:rPr>
            </a:br>
            <a:r>
              <a:rPr lang="en-US" sz="2000" b="0" i="0" u="none" dirty="0" err="1">
                <a:solidFill>
                  <a:schemeClr val="dk1"/>
                </a:solidFill>
                <a:sym typeface="Calibri"/>
              </a:rPr>
              <a:t>UGent</a:t>
            </a:r>
            <a:r>
              <a:rPr lang="en-US" sz="2000" b="0" i="0" u="none" dirty="0">
                <a:solidFill>
                  <a:schemeClr val="dk1"/>
                </a:solidFill>
                <a:sym typeface="Calibri"/>
              </a:rPr>
              <a:t> Astronomy department</a:t>
            </a:r>
          </a:p>
          <a:p>
            <a:pPr marL="228600" marR="0" lvl="0" indent="-228600" algn="l" rtl="0">
              <a:lnSpc>
                <a:spcPct val="80000"/>
              </a:lnSpc>
              <a:spcBef>
                <a:spcPts val="1000"/>
              </a:spcBef>
              <a:spcAft>
                <a:spcPts val="0"/>
              </a:spcAft>
              <a:buClr>
                <a:schemeClr val="dk1"/>
              </a:buClr>
              <a:buSzPct val="100000"/>
              <a:buFont typeface="Arial"/>
              <a:buChar char="•"/>
            </a:pPr>
            <a:r>
              <a:rPr lang="en-US" sz="2000" b="0" i="0" u="none" dirty="0">
                <a:solidFill>
                  <a:schemeClr val="dk1"/>
                </a:solidFill>
                <a:sym typeface="Calibri"/>
              </a:rPr>
              <a:t>Dataset </a:t>
            </a:r>
            <a:r>
              <a:rPr lang="en-US" sz="2000" b="0" i="0" u="none" dirty="0" smtClean="0">
                <a:solidFill>
                  <a:schemeClr val="dk1"/>
                </a:solidFill>
                <a:sym typeface="Calibri"/>
              </a:rPr>
              <a:t>consists </a:t>
            </a:r>
            <a:r>
              <a:rPr lang="en-US" sz="2000" b="0" i="0" u="none" dirty="0">
                <a:solidFill>
                  <a:schemeClr val="dk1"/>
                </a:solidFill>
                <a:sym typeface="Calibri"/>
              </a:rPr>
              <a:t>out of </a:t>
            </a:r>
            <a:br>
              <a:rPr lang="en-US" sz="2000" b="0" i="0" u="none" dirty="0">
                <a:solidFill>
                  <a:schemeClr val="dk1"/>
                </a:solidFill>
                <a:sym typeface="Calibri"/>
              </a:rPr>
            </a:br>
            <a:r>
              <a:rPr lang="en-US" sz="2000" b="0" i="0" u="none" dirty="0" smtClean="0">
                <a:solidFill>
                  <a:schemeClr val="dk1"/>
                </a:solidFill>
                <a:sym typeface="Calibri"/>
              </a:rPr>
              <a:t>75000 images </a:t>
            </a:r>
            <a:r>
              <a:rPr lang="en-US" sz="2000" b="0" i="0" u="none" dirty="0">
                <a:solidFill>
                  <a:schemeClr val="dk1"/>
                </a:solidFill>
                <a:sym typeface="Calibri"/>
              </a:rPr>
              <a:t>of </a:t>
            </a:r>
            <a:r>
              <a:rPr lang="en-US" sz="2000" b="0" i="0" u="none" dirty="0" smtClean="0">
                <a:solidFill>
                  <a:schemeClr val="dk1"/>
                </a:solidFill>
                <a:sym typeface="Calibri"/>
              </a:rPr>
              <a:t>galaxies</a:t>
            </a:r>
          </a:p>
          <a:p>
            <a:pPr marL="228600" marR="0" lvl="0" indent="-228600" algn="l" rtl="0">
              <a:lnSpc>
                <a:spcPct val="80000"/>
              </a:lnSpc>
              <a:spcBef>
                <a:spcPts val="1000"/>
              </a:spcBef>
              <a:spcAft>
                <a:spcPts val="0"/>
              </a:spcAft>
              <a:buClr>
                <a:schemeClr val="dk1"/>
              </a:buClr>
              <a:buSzPct val="100000"/>
              <a:buFont typeface="Arial"/>
              <a:buChar char="•"/>
            </a:pPr>
            <a:r>
              <a:rPr lang="en-US" sz="2000" dirty="0" smtClean="0"/>
              <a:t>Additional 8500 will be used for testing the models</a:t>
            </a:r>
            <a:endParaRPr lang="en-US" sz="2000" b="0" i="0" u="none" dirty="0">
              <a:solidFill>
                <a:schemeClr val="dk1"/>
              </a:solidFill>
              <a:sym typeface="Calibri"/>
            </a:endParaRPr>
          </a:p>
          <a:p>
            <a:pPr marL="228600" marR="0" lvl="0" indent="-228600" algn="l" rtl="0">
              <a:lnSpc>
                <a:spcPct val="80000"/>
              </a:lnSpc>
              <a:spcBef>
                <a:spcPts val="1000"/>
              </a:spcBef>
              <a:spcAft>
                <a:spcPts val="0"/>
              </a:spcAft>
              <a:buClr>
                <a:schemeClr val="dk1"/>
              </a:buClr>
              <a:buSzPct val="100000"/>
              <a:buFont typeface="Arial"/>
              <a:buChar char="•"/>
            </a:pPr>
            <a:r>
              <a:rPr lang="en-US" sz="2000" b="1" i="0" u="none" dirty="0">
                <a:solidFill>
                  <a:schemeClr val="dk1"/>
                </a:solidFill>
                <a:sym typeface="Calibri"/>
              </a:rPr>
              <a:t>Can we determine the stellar mass of galaxies?</a:t>
            </a:r>
          </a:p>
          <a:p>
            <a:pPr marL="228600" marR="0" lvl="0" indent="-228600" algn="l" rtl="0">
              <a:lnSpc>
                <a:spcPct val="80000"/>
              </a:lnSpc>
              <a:spcBef>
                <a:spcPts val="1000"/>
              </a:spcBef>
              <a:spcAft>
                <a:spcPts val="0"/>
              </a:spcAft>
              <a:buClr>
                <a:schemeClr val="dk1"/>
              </a:buClr>
              <a:buSzPct val="100000"/>
              <a:buFont typeface="Arial"/>
              <a:buChar char="•"/>
            </a:pPr>
            <a:r>
              <a:rPr lang="en-US" sz="2000" b="0" i="0" u="none" dirty="0">
                <a:solidFill>
                  <a:schemeClr val="dk1"/>
                </a:solidFill>
                <a:sym typeface="Calibri"/>
              </a:rPr>
              <a:t>This is usually done by combining total fluxes corresponding to at least two different wavelengths</a:t>
            </a:r>
            <a:br>
              <a:rPr lang="en-US" sz="2000" b="0" i="0" u="none" dirty="0">
                <a:solidFill>
                  <a:schemeClr val="dk1"/>
                </a:solidFill>
                <a:sym typeface="Calibri"/>
              </a:rPr>
            </a:br>
            <a:r>
              <a:rPr lang="en-US" sz="2000" b="0" i="0" u="none" dirty="0">
                <a:solidFill>
                  <a:schemeClr val="dk1"/>
                </a:solidFill>
                <a:sym typeface="Calibri"/>
              </a:rPr>
              <a:t>for example blue and red light </a:t>
            </a:r>
          </a:p>
          <a:p>
            <a:pPr marL="228600" marR="0" lvl="0" indent="-228600" algn="l" rtl="0">
              <a:lnSpc>
                <a:spcPct val="80000"/>
              </a:lnSpc>
              <a:spcBef>
                <a:spcPts val="1000"/>
              </a:spcBef>
              <a:spcAft>
                <a:spcPts val="0"/>
              </a:spcAft>
              <a:buClr>
                <a:schemeClr val="dk1"/>
              </a:buClr>
              <a:buSzPct val="100000"/>
              <a:buFont typeface="Arial"/>
              <a:buChar char="•"/>
            </a:pPr>
            <a:r>
              <a:rPr lang="en-US" sz="2000" b="0" i="0" u="none" dirty="0">
                <a:solidFill>
                  <a:schemeClr val="dk1"/>
                </a:solidFill>
                <a:sym typeface="Calibri"/>
              </a:rPr>
              <a:t>What if we don’t have this information</a:t>
            </a:r>
            <a:r>
              <a:rPr lang="en-US" sz="2000" b="0" i="0" u="none" dirty="0" smtClean="0">
                <a:solidFill>
                  <a:schemeClr val="dk1"/>
                </a:solidFill>
                <a:sym typeface="Calibri"/>
              </a:rPr>
              <a:t>?</a:t>
            </a:r>
          </a:p>
          <a:p>
            <a:pPr marL="228600" marR="0" lvl="0" indent="-228600" algn="l" rtl="0">
              <a:lnSpc>
                <a:spcPct val="80000"/>
              </a:lnSpc>
              <a:spcBef>
                <a:spcPts val="1000"/>
              </a:spcBef>
              <a:spcAft>
                <a:spcPts val="0"/>
              </a:spcAft>
              <a:buClr>
                <a:schemeClr val="dk1"/>
              </a:buClr>
              <a:buSzPct val="100000"/>
              <a:buFont typeface="Arial"/>
              <a:buChar char="•"/>
            </a:pPr>
            <a:r>
              <a:rPr lang="en-US" sz="2000" dirty="0" smtClean="0"/>
              <a:t>Available on VSC already </a:t>
            </a:r>
            <a:br>
              <a:rPr lang="en-US" sz="2000" dirty="0" smtClean="0"/>
            </a:br>
            <a:r>
              <a:rPr lang="en-US" sz="2000" dirty="0" smtClean="0"/>
              <a:t>(apart from labels) and on USB stick</a:t>
            </a:r>
          </a:p>
          <a:p>
            <a:pPr marL="228600" marR="0" lvl="0" indent="-228600" algn="l" rtl="0">
              <a:lnSpc>
                <a:spcPct val="80000"/>
              </a:lnSpc>
              <a:spcBef>
                <a:spcPts val="1000"/>
              </a:spcBef>
              <a:spcAft>
                <a:spcPts val="0"/>
              </a:spcAft>
              <a:buClr>
                <a:schemeClr val="dk1"/>
              </a:buClr>
              <a:buSzPct val="100000"/>
              <a:buFont typeface="Arial"/>
              <a:buChar char="•"/>
            </a:pPr>
            <a:r>
              <a:rPr lang="en-US" sz="2000" b="0" i="0" u="none" dirty="0" smtClean="0">
                <a:solidFill>
                  <a:schemeClr val="dk1"/>
                </a:solidFill>
                <a:sym typeface="Calibri"/>
              </a:rPr>
              <a:t>DON’T DOWNLOAD IT PLS! (+- 18gb)</a:t>
            </a:r>
          </a:p>
          <a:p>
            <a:pPr marL="228600" marR="0" lvl="0" indent="-228600" algn="l" rtl="0">
              <a:lnSpc>
                <a:spcPct val="80000"/>
              </a:lnSpc>
              <a:spcBef>
                <a:spcPts val="1000"/>
              </a:spcBef>
              <a:spcAft>
                <a:spcPts val="0"/>
              </a:spcAft>
              <a:buClr>
                <a:schemeClr val="dk1"/>
              </a:buClr>
              <a:buSzPct val="100000"/>
              <a:buFont typeface="Arial"/>
              <a:buChar char="•"/>
            </a:pPr>
            <a:endParaRPr lang="en-US" sz="2000" b="0" i="0" u="none" dirty="0">
              <a:solidFill>
                <a:schemeClr val="dk1"/>
              </a:solidFill>
              <a:sym typeface="Calibri"/>
            </a:endParaRPr>
          </a:p>
          <a:p>
            <a:pPr marL="228600" marR="0" lvl="0" indent="-228600" algn="l" rtl="0">
              <a:lnSpc>
                <a:spcPct val="80000"/>
              </a:lnSpc>
              <a:spcBef>
                <a:spcPts val="1000"/>
              </a:spcBef>
              <a:spcAft>
                <a:spcPts val="0"/>
              </a:spcAft>
              <a:buClr>
                <a:schemeClr val="dk1"/>
              </a:buClr>
              <a:buSzPct val="100000"/>
              <a:buFont typeface="Arial"/>
              <a:buNone/>
            </a:pPr>
            <a:endParaRPr sz="2000" b="0" i="0" u="none" dirty="0">
              <a:solidFill>
                <a:schemeClr val="dk1"/>
              </a:solidFill>
              <a:sym typeface="Calibri"/>
            </a:endParaRPr>
          </a:p>
          <a:p>
            <a:pPr marL="228600" marR="0" lvl="0" indent="-228600" algn="l" rtl="0">
              <a:lnSpc>
                <a:spcPct val="90000"/>
              </a:lnSpc>
              <a:spcBef>
                <a:spcPts val="1000"/>
              </a:spcBef>
              <a:spcAft>
                <a:spcPts val="0"/>
              </a:spcAft>
              <a:buClr>
                <a:schemeClr val="dk1"/>
              </a:buClr>
              <a:buSzPct val="100000"/>
              <a:buFont typeface="Arial"/>
              <a:buNone/>
            </a:pPr>
            <a:endParaRPr sz="2000" b="0" i="0" u="none" dirty="0">
              <a:solidFill>
                <a:schemeClr val="dk1"/>
              </a:solidFill>
              <a:sym typeface="Calibri"/>
            </a:endParaRPr>
          </a:p>
        </p:txBody>
      </p:sp>
      <p:pic>
        <p:nvPicPr>
          <p:cNvPr id="120" name="Shape 120"/>
          <p:cNvPicPr preferRelativeResize="0"/>
          <p:nvPr/>
        </p:nvPicPr>
        <p:blipFill rotWithShape="1">
          <a:blip r:embed="rId3">
            <a:alphaModFix/>
          </a:blip>
          <a:srcRect/>
          <a:stretch/>
        </p:blipFill>
        <p:spPr>
          <a:xfrm>
            <a:off x="5246687" y="1325562"/>
            <a:ext cx="4035424" cy="1893887"/>
          </a:xfrm>
          <a:prstGeom prst="rect">
            <a:avLst/>
          </a:prstGeom>
          <a:noFill/>
          <a:ln>
            <a:noFill/>
          </a:ln>
        </p:spPr>
      </p:pic>
      <p:pic>
        <p:nvPicPr>
          <p:cNvPr id="121" name="Shape 121"/>
          <p:cNvPicPr preferRelativeResize="0"/>
          <p:nvPr/>
        </p:nvPicPr>
        <p:blipFill rotWithShape="1">
          <a:blip r:embed="rId4">
            <a:alphaModFix/>
          </a:blip>
          <a:srcRect/>
          <a:stretch/>
        </p:blipFill>
        <p:spPr>
          <a:xfrm>
            <a:off x="8986836" y="814387"/>
            <a:ext cx="3443286" cy="2757486"/>
          </a:xfrm>
          <a:prstGeom prst="rect">
            <a:avLst/>
          </a:prstGeom>
          <a:noFill/>
          <a:ln>
            <a:noFill/>
          </a:ln>
        </p:spPr>
      </p:pic>
      <p:pic>
        <p:nvPicPr>
          <p:cNvPr id="122" name="Shape 122"/>
          <p:cNvPicPr preferRelativeResize="0"/>
          <p:nvPr/>
        </p:nvPicPr>
        <p:blipFill rotWithShape="1">
          <a:blip r:embed="rId5">
            <a:alphaModFix/>
          </a:blip>
          <a:srcRect/>
          <a:stretch/>
        </p:blipFill>
        <p:spPr>
          <a:xfrm>
            <a:off x="5249862" y="3313112"/>
            <a:ext cx="6816724" cy="2471736"/>
          </a:xfrm>
          <a:prstGeom prst="rect">
            <a:avLst/>
          </a:prstGeom>
          <a:noFill/>
          <a:ln>
            <a:noFill/>
          </a:ln>
        </p:spPr>
      </p:pic>
      <p:pic>
        <p:nvPicPr>
          <p:cNvPr id="14" name="Shape 105"/>
          <p:cNvPicPr preferRelativeResize="0"/>
          <p:nvPr/>
        </p:nvPicPr>
        <p:blipFill rotWithShape="1">
          <a:blip r:embed="rId6">
            <a:alphaModFix/>
          </a:blip>
          <a:srcRect/>
          <a:stretch/>
        </p:blipFill>
        <p:spPr>
          <a:xfrm>
            <a:off x="-7937" y="6218237"/>
            <a:ext cx="12199936" cy="655636"/>
          </a:xfrm>
          <a:prstGeom prst="rect">
            <a:avLst/>
          </a:prstGeom>
          <a:noFill/>
          <a:ln>
            <a:noFill/>
          </a:ln>
        </p:spPr>
      </p:pic>
      <p:pic>
        <p:nvPicPr>
          <p:cNvPr id="15" name="Shape 106"/>
          <p:cNvPicPr preferRelativeResize="0"/>
          <p:nvPr/>
        </p:nvPicPr>
        <p:blipFill rotWithShape="1">
          <a:blip r:embed="rId7">
            <a:alphaModFix/>
          </a:blip>
          <a:srcRect l="26484" t="13653" r="35546" b="19594"/>
          <a:stretch/>
        </p:blipFill>
        <p:spPr>
          <a:xfrm>
            <a:off x="11520486" y="6221412"/>
            <a:ext cx="581024" cy="641350"/>
          </a:xfrm>
          <a:prstGeom prst="rect">
            <a:avLst/>
          </a:prstGeom>
          <a:noFill/>
          <a:ln>
            <a:noFill/>
          </a:ln>
        </p:spPr>
      </p:pic>
      <p:sp>
        <p:nvSpPr>
          <p:cNvPr id="16"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 name="Shape 110"/>
          <p:cNvPicPr preferRelativeResize="0"/>
          <p:nvPr/>
        </p:nvPicPr>
        <p:blipFill rotWithShape="1">
          <a:blip r:embed="rId8">
            <a:alphaModFix/>
          </a:blip>
          <a:srcRect/>
          <a:stretch/>
        </p:blipFill>
        <p:spPr>
          <a:xfrm>
            <a:off x="2110961" y="6273005"/>
            <a:ext cx="2794000" cy="546099"/>
          </a:xfrm>
          <a:prstGeom prst="rect">
            <a:avLst/>
          </a:prstGeom>
          <a:noFill/>
          <a:ln>
            <a:noFill/>
          </a:ln>
        </p:spPr>
      </p:pic>
      <p:pic>
        <p:nvPicPr>
          <p:cNvPr id="18" name="Shape 111"/>
          <p:cNvPicPr preferRelativeResize="0"/>
          <p:nvPr/>
        </p:nvPicPr>
        <p:blipFill rotWithShape="1">
          <a:blip r:embed="rId9">
            <a:alphaModFix/>
          </a:blip>
          <a:srcRect/>
          <a:stretch/>
        </p:blipFill>
        <p:spPr>
          <a:xfrm>
            <a:off x="6531630" y="6211434"/>
            <a:ext cx="1306511" cy="608011"/>
          </a:xfrm>
          <a:prstGeom prst="rect">
            <a:avLst/>
          </a:prstGeom>
          <a:noFill/>
          <a:ln>
            <a:noFill/>
          </a:ln>
        </p:spPr>
      </p:pic>
      <p:pic>
        <p:nvPicPr>
          <p:cNvPr id="19" name="Shape 112"/>
          <p:cNvPicPr preferRelativeResize="0"/>
          <p:nvPr/>
        </p:nvPicPr>
        <p:blipFill rotWithShape="1">
          <a:blip r:embed="rId10">
            <a:alphaModFix/>
          </a:blip>
          <a:srcRect/>
          <a:stretch/>
        </p:blipFill>
        <p:spPr>
          <a:xfrm>
            <a:off x="8804989" y="6059486"/>
            <a:ext cx="1233487" cy="985836"/>
          </a:xfrm>
          <a:prstGeom prst="rect">
            <a:avLst/>
          </a:prstGeom>
          <a:noFill/>
          <a:ln>
            <a:noFill/>
          </a:ln>
        </p:spPr>
      </p:pic>
      <p:sp>
        <p:nvSpPr>
          <p:cNvPr id="20"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21" name="Picture 20"/>
          <p:cNvPicPr>
            <a:picLocks noChangeAspect="1"/>
          </p:cNvPicPr>
          <p:nvPr/>
        </p:nvPicPr>
        <p:blipFill>
          <a:blip r:embed="rId11">
            <a:extLst>
              <a:ext uri="{BEBA8EAE-BF5A-486C-A8C5-ECC9F3942E4B}">
                <a14:imgProps xmlns:a14="http://schemas.microsoft.com/office/drawing/2010/main">
                  <a14:imgLayer r:embed="rId12">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a:solidFill>
                  <a:srgbClr val="0F817E"/>
                </a:solidFill>
                <a:latin typeface="Calibri"/>
                <a:ea typeface="Calibri"/>
                <a:cs typeface="Calibri"/>
                <a:sym typeface="Calibri"/>
              </a:rPr>
              <a:t>Astrohack: Goal</a:t>
            </a:r>
          </a:p>
        </p:txBody>
      </p:sp>
      <p:sp>
        <p:nvSpPr>
          <p:cNvPr id="135" name="Shape 135"/>
          <p:cNvSpPr txBox="1">
            <a:spLocks noGrp="1"/>
          </p:cNvSpPr>
          <p:nvPr>
            <p:ph type="body" idx="1"/>
          </p:nvPr>
        </p:nvSpPr>
        <p:spPr>
          <a:xfrm>
            <a:off x="476250" y="981075"/>
            <a:ext cx="12077699" cy="435133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a:solidFill>
                  <a:schemeClr val="dk1"/>
                </a:solidFill>
                <a:latin typeface="Calibri"/>
                <a:ea typeface="Calibri"/>
                <a:cs typeface="Calibri"/>
                <a:sym typeface="Calibri"/>
              </a:rPr>
              <a:t>Can morphology make up for the lack of wavelength information?</a:t>
            </a:r>
          </a:p>
          <a:p>
            <a:pPr marL="228600" marR="0" lvl="0" indent="-228600" algn="l" rtl="0">
              <a:lnSpc>
                <a:spcPct val="90000"/>
              </a:lnSpc>
              <a:spcBef>
                <a:spcPts val="1000"/>
              </a:spcBef>
              <a:spcAft>
                <a:spcPts val="0"/>
              </a:spcAft>
              <a:buClr>
                <a:schemeClr val="dk1"/>
              </a:buClr>
              <a:buSzPct val="100000"/>
              <a:buFont typeface="Arial"/>
              <a:buNone/>
            </a:pPr>
            <a:endParaRPr sz="2800" b="0" i="0" u="none">
              <a:solidFill>
                <a:schemeClr val="dk1"/>
              </a:solidFill>
              <a:latin typeface="Calibri"/>
              <a:ea typeface="Calibri"/>
              <a:cs typeface="Calibri"/>
              <a:sym typeface="Calibri"/>
            </a:endParaRPr>
          </a:p>
        </p:txBody>
      </p:sp>
      <p:pic>
        <p:nvPicPr>
          <p:cNvPr id="136" name="Shape 136"/>
          <p:cNvPicPr preferRelativeResize="0"/>
          <p:nvPr/>
        </p:nvPicPr>
        <p:blipFill rotWithShape="1">
          <a:blip r:embed="rId3">
            <a:alphaModFix/>
          </a:blip>
          <a:srcRect/>
          <a:stretch/>
        </p:blipFill>
        <p:spPr>
          <a:xfrm>
            <a:off x="1870075" y="1474787"/>
            <a:ext cx="8443912" cy="4672011"/>
          </a:xfrm>
          <a:prstGeom prst="rect">
            <a:avLst/>
          </a:prstGeom>
          <a:noFill/>
          <a:ln>
            <a:noFill/>
          </a:ln>
        </p:spPr>
      </p:pic>
      <p:pic>
        <p:nvPicPr>
          <p:cNvPr id="12" name="Shape 105"/>
          <p:cNvPicPr preferRelativeResize="0"/>
          <p:nvPr/>
        </p:nvPicPr>
        <p:blipFill rotWithShape="1">
          <a:blip r:embed="rId4">
            <a:alphaModFix/>
          </a:blip>
          <a:srcRect/>
          <a:stretch/>
        </p:blipFill>
        <p:spPr>
          <a:xfrm>
            <a:off x="-7937" y="6218237"/>
            <a:ext cx="12199936" cy="655636"/>
          </a:xfrm>
          <a:prstGeom prst="rect">
            <a:avLst/>
          </a:prstGeom>
          <a:noFill/>
          <a:ln>
            <a:noFill/>
          </a:ln>
        </p:spPr>
      </p:pic>
      <p:pic>
        <p:nvPicPr>
          <p:cNvPr id="13" name="Shape 106"/>
          <p:cNvPicPr preferRelativeResize="0"/>
          <p:nvPr/>
        </p:nvPicPr>
        <p:blipFill rotWithShape="1">
          <a:blip r:embed="rId5">
            <a:alphaModFix/>
          </a:blip>
          <a:srcRect l="26484" t="13653" r="35546" b="19594"/>
          <a:stretch/>
        </p:blipFill>
        <p:spPr>
          <a:xfrm>
            <a:off x="11520486" y="6221412"/>
            <a:ext cx="581024" cy="641350"/>
          </a:xfrm>
          <a:prstGeom prst="rect">
            <a:avLst/>
          </a:prstGeom>
          <a:noFill/>
          <a:ln>
            <a:noFill/>
          </a:ln>
        </p:spPr>
      </p:pic>
      <p:sp>
        <p:nvSpPr>
          <p:cNvPr id="14"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 name="Shape 110"/>
          <p:cNvPicPr preferRelativeResize="0"/>
          <p:nvPr/>
        </p:nvPicPr>
        <p:blipFill rotWithShape="1">
          <a:blip r:embed="rId6">
            <a:alphaModFix/>
          </a:blip>
          <a:srcRect/>
          <a:stretch/>
        </p:blipFill>
        <p:spPr>
          <a:xfrm>
            <a:off x="2110961" y="6273005"/>
            <a:ext cx="2794000" cy="546099"/>
          </a:xfrm>
          <a:prstGeom prst="rect">
            <a:avLst/>
          </a:prstGeom>
          <a:noFill/>
          <a:ln>
            <a:noFill/>
          </a:ln>
        </p:spPr>
      </p:pic>
      <p:pic>
        <p:nvPicPr>
          <p:cNvPr id="16" name="Shape 111"/>
          <p:cNvPicPr preferRelativeResize="0"/>
          <p:nvPr/>
        </p:nvPicPr>
        <p:blipFill rotWithShape="1">
          <a:blip r:embed="rId7">
            <a:alphaModFix/>
          </a:blip>
          <a:srcRect/>
          <a:stretch/>
        </p:blipFill>
        <p:spPr>
          <a:xfrm>
            <a:off x="6531630" y="6211434"/>
            <a:ext cx="1306511" cy="608011"/>
          </a:xfrm>
          <a:prstGeom prst="rect">
            <a:avLst/>
          </a:prstGeom>
          <a:noFill/>
          <a:ln>
            <a:noFill/>
          </a:ln>
        </p:spPr>
      </p:pic>
      <p:pic>
        <p:nvPicPr>
          <p:cNvPr id="17" name="Shape 112"/>
          <p:cNvPicPr preferRelativeResize="0"/>
          <p:nvPr/>
        </p:nvPicPr>
        <p:blipFill rotWithShape="1">
          <a:blip r:embed="rId8">
            <a:alphaModFix/>
          </a:blip>
          <a:srcRect/>
          <a:stretch/>
        </p:blipFill>
        <p:spPr>
          <a:xfrm>
            <a:off x="8804989" y="6059486"/>
            <a:ext cx="1233487" cy="985836"/>
          </a:xfrm>
          <a:prstGeom prst="rect">
            <a:avLst/>
          </a:prstGeom>
          <a:noFill/>
          <a:ln>
            <a:noFill/>
          </a:ln>
        </p:spPr>
      </p:pic>
      <p:sp>
        <p:nvSpPr>
          <p:cNvPr id="18"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9" name="Picture 18"/>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76250" y="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817E"/>
              </a:buClr>
              <a:buSzPct val="25000"/>
              <a:buFont typeface="Calibri"/>
              <a:buNone/>
            </a:pPr>
            <a:r>
              <a:rPr lang="en-US" sz="4400" b="1" i="0" u="none" strike="noStrike" cap="none">
                <a:solidFill>
                  <a:srgbClr val="0F817E"/>
                </a:solidFill>
                <a:latin typeface="Calibri"/>
                <a:ea typeface="Calibri"/>
                <a:cs typeface="Calibri"/>
                <a:sym typeface="Calibri"/>
              </a:rPr>
              <a:t>Astrohack: Goal </a:t>
            </a:r>
          </a:p>
        </p:txBody>
      </p:sp>
      <p:sp>
        <p:nvSpPr>
          <p:cNvPr id="149" name="Shape 149"/>
          <p:cNvSpPr txBox="1">
            <a:spLocks noGrp="1"/>
          </p:cNvSpPr>
          <p:nvPr>
            <p:ph type="body" idx="1"/>
          </p:nvPr>
        </p:nvSpPr>
        <p:spPr>
          <a:xfrm>
            <a:off x="476250" y="1262062"/>
            <a:ext cx="5230811" cy="43513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a:solidFill>
                  <a:schemeClr val="dk1"/>
                </a:solidFill>
                <a:latin typeface="Calibri"/>
                <a:ea typeface="Calibri"/>
                <a:cs typeface="Calibri"/>
                <a:sym typeface="Calibri"/>
              </a:rPr>
              <a:t>g and </a:t>
            </a:r>
            <a:r>
              <a:rPr lang="en-US" sz="2800" b="0" i="0" u="none" dirty="0" err="1">
                <a:solidFill>
                  <a:schemeClr val="dk1"/>
                </a:solidFill>
                <a:latin typeface="Calibri"/>
                <a:ea typeface="Calibri"/>
                <a:cs typeface="Calibri"/>
                <a:sym typeface="Calibri"/>
              </a:rPr>
              <a:t>i</a:t>
            </a:r>
            <a:r>
              <a:rPr lang="en-US" sz="2800" b="0" i="0" u="none" dirty="0">
                <a:solidFill>
                  <a:schemeClr val="dk1"/>
                </a:solidFill>
                <a:latin typeface="Calibri"/>
                <a:ea typeface="Calibri"/>
                <a:cs typeface="Calibri"/>
                <a:sym typeface="Calibri"/>
              </a:rPr>
              <a:t>-band images taken by SDSS will be used</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In addition a subset is provided with stellar masses and distances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In the first part the images at both wavelengths can be used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In the second part only g-band images can be used</a:t>
            </a:r>
          </a:p>
          <a:p>
            <a:pPr marL="228600" marR="0" lvl="0" indent="-228600" algn="l" rtl="0">
              <a:lnSpc>
                <a:spcPct val="90000"/>
              </a:lnSpc>
              <a:spcBef>
                <a:spcPts val="1000"/>
              </a:spcBef>
              <a:spcAft>
                <a:spcPts val="0"/>
              </a:spcAft>
              <a:buClr>
                <a:schemeClr val="dk1"/>
              </a:buClr>
              <a:buSzPct val="100000"/>
              <a:buFont typeface="Arial"/>
              <a:buNone/>
            </a:pPr>
            <a:endParaRPr sz="2800" b="0" i="0" u="none" dirty="0">
              <a:solidFill>
                <a:schemeClr val="dk1"/>
              </a:solidFill>
              <a:latin typeface="Calibri"/>
              <a:ea typeface="Calibri"/>
              <a:cs typeface="Calibri"/>
              <a:sym typeface="Calibri"/>
            </a:endParaRPr>
          </a:p>
        </p:txBody>
      </p:sp>
      <p:pic>
        <p:nvPicPr>
          <p:cNvPr id="150" name="Shape 150"/>
          <p:cNvPicPr preferRelativeResize="0"/>
          <p:nvPr/>
        </p:nvPicPr>
        <p:blipFill rotWithShape="1">
          <a:blip r:embed="rId3">
            <a:alphaModFix/>
          </a:blip>
          <a:srcRect/>
          <a:stretch/>
        </p:blipFill>
        <p:spPr>
          <a:xfrm>
            <a:off x="5961062" y="515937"/>
            <a:ext cx="6043612" cy="5599112"/>
          </a:xfrm>
          <a:prstGeom prst="rect">
            <a:avLst/>
          </a:prstGeom>
          <a:noFill/>
          <a:ln>
            <a:noFill/>
          </a:ln>
        </p:spPr>
      </p:pic>
      <p:pic>
        <p:nvPicPr>
          <p:cNvPr id="12" name="Shape 105"/>
          <p:cNvPicPr preferRelativeResize="0"/>
          <p:nvPr/>
        </p:nvPicPr>
        <p:blipFill rotWithShape="1">
          <a:blip r:embed="rId4">
            <a:alphaModFix/>
          </a:blip>
          <a:srcRect/>
          <a:stretch/>
        </p:blipFill>
        <p:spPr>
          <a:xfrm>
            <a:off x="-7937" y="6218237"/>
            <a:ext cx="12199936" cy="655636"/>
          </a:xfrm>
          <a:prstGeom prst="rect">
            <a:avLst/>
          </a:prstGeom>
          <a:noFill/>
          <a:ln>
            <a:noFill/>
          </a:ln>
        </p:spPr>
      </p:pic>
      <p:pic>
        <p:nvPicPr>
          <p:cNvPr id="13" name="Shape 106"/>
          <p:cNvPicPr preferRelativeResize="0"/>
          <p:nvPr/>
        </p:nvPicPr>
        <p:blipFill rotWithShape="1">
          <a:blip r:embed="rId5">
            <a:alphaModFix/>
          </a:blip>
          <a:srcRect l="26484" t="13653" r="35546" b="19594"/>
          <a:stretch/>
        </p:blipFill>
        <p:spPr>
          <a:xfrm>
            <a:off x="11520486" y="6221412"/>
            <a:ext cx="581024" cy="641350"/>
          </a:xfrm>
          <a:prstGeom prst="rect">
            <a:avLst/>
          </a:prstGeom>
          <a:noFill/>
          <a:ln>
            <a:noFill/>
          </a:ln>
        </p:spPr>
      </p:pic>
      <p:sp>
        <p:nvSpPr>
          <p:cNvPr id="14" name="Shape 107"/>
          <p:cNvSpPr txBox="1"/>
          <p:nvPr/>
        </p:nvSpPr>
        <p:spPr>
          <a:xfrm>
            <a:off x="-7937" y="6227762"/>
            <a:ext cx="12199936" cy="625475"/>
          </a:xfrm>
          <a:prstGeom prst="rect">
            <a:avLst/>
          </a:prstGeom>
          <a:solidFill>
            <a:srgbClr val="00807C">
              <a:alpha val="29803"/>
            </a:srgbClr>
          </a:solidFill>
          <a:ln>
            <a:noFill/>
          </a:ln>
        </p:spPr>
        <p:txBody>
          <a:bodyPr lIns="60950" tIns="45700" rIns="60950"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 name="Shape 110"/>
          <p:cNvPicPr preferRelativeResize="0"/>
          <p:nvPr/>
        </p:nvPicPr>
        <p:blipFill rotWithShape="1">
          <a:blip r:embed="rId6">
            <a:alphaModFix/>
          </a:blip>
          <a:srcRect/>
          <a:stretch/>
        </p:blipFill>
        <p:spPr>
          <a:xfrm>
            <a:off x="2110961" y="6273005"/>
            <a:ext cx="2794000" cy="546099"/>
          </a:xfrm>
          <a:prstGeom prst="rect">
            <a:avLst/>
          </a:prstGeom>
          <a:noFill/>
          <a:ln>
            <a:noFill/>
          </a:ln>
        </p:spPr>
      </p:pic>
      <p:pic>
        <p:nvPicPr>
          <p:cNvPr id="16" name="Shape 111"/>
          <p:cNvPicPr preferRelativeResize="0"/>
          <p:nvPr/>
        </p:nvPicPr>
        <p:blipFill rotWithShape="1">
          <a:blip r:embed="rId7">
            <a:alphaModFix/>
          </a:blip>
          <a:srcRect/>
          <a:stretch/>
        </p:blipFill>
        <p:spPr>
          <a:xfrm>
            <a:off x="6531630" y="6211434"/>
            <a:ext cx="1306511" cy="608011"/>
          </a:xfrm>
          <a:prstGeom prst="rect">
            <a:avLst/>
          </a:prstGeom>
          <a:noFill/>
          <a:ln>
            <a:noFill/>
          </a:ln>
        </p:spPr>
      </p:pic>
      <p:pic>
        <p:nvPicPr>
          <p:cNvPr id="17" name="Shape 112"/>
          <p:cNvPicPr preferRelativeResize="0"/>
          <p:nvPr/>
        </p:nvPicPr>
        <p:blipFill rotWithShape="1">
          <a:blip r:embed="rId8">
            <a:alphaModFix/>
          </a:blip>
          <a:srcRect/>
          <a:stretch/>
        </p:blipFill>
        <p:spPr>
          <a:xfrm>
            <a:off x="8804989" y="6059486"/>
            <a:ext cx="1233487" cy="985836"/>
          </a:xfrm>
          <a:prstGeom prst="rect">
            <a:avLst/>
          </a:prstGeom>
          <a:noFill/>
          <a:ln>
            <a:noFill/>
          </a:ln>
        </p:spPr>
      </p:pic>
      <p:sp>
        <p:nvSpPr>
          <p:cNvPr id="18" name="Shape 113"/>
          <p:cNvSpPr txBox="1"/>
          <p:nvPr/>
        </p:nvSpPr>
        <p:spPr>
          <a:xfrm>
            <a:off x="9789953" y="6233316"/>
            <a:ext cx="1997965" cy="4302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Lato"/>
              <a:buNone/>
            </a:pPr>
            <a:r>
              <a:rPr lang="en-US" sz="1600" b="1" i="0" u="none">
                <a:solidFill>
                  <a:schemeClr val="lt1"/>
                </a:solidFill>
                <a:latin typeface="Lato"/>
                <a:ea typeface="Lato"/>
                <a:cs typeface="Lato"/>
                <a:sym typeface="Lato"/>
              </a:rPr>
              <a:t>DATA SCIENCE GHENT</a:t>
            </a:r>
          </a:p>
        </p:txBody>
      </p:sp>
      <p:pic>
        <p:nvPicPr>
          <p:cNvPr id="19" name="Picture 18"/>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41000"/>
                    </a14:imgEffect>
                  </a14:imgLayer>
                </a14:imgProps>
              </a:ext>
              <a:ext uri="{28A0092B-C50C-407E-A947-70E740481C1C}">
                <a14:useLocalDpi xmlns:a14="http://schemas.microsoft.com/office/drawing/2010/main" val="0"/>
              </a:ext>
            </a:extLst>
          </a:blip>
          <a:stretch>
            <a:fillRect/>
          </a:stretch>
        </p:blipFill>
        <p:spPr>
          <a:xfrm>
            <a:off x="5275463" y="6122250"/>
            <a:ext cx="1168418" cy="8345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1371</Words>
  <Application>Microsoft Macintosh PowerPoint</Application>
  <PresentationFormat>Widescreen</PresentationFormat>
  <Paragraphs>380</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Cambria Math</vt:lpstr>
      <vt:lpstr>Lato</vt:lpstr>
      <vt:lpstr>Mangal</vt:lpstr>
      <vt:lpstr>Wingdings</vt:lpstr>
      <vt:lpstr>Arial</vt:lpstr>
      <vt:lpstr>Office Theme</vt:lpstr>
      <vt:lpstr>PowerPoint Presentation</vt:lpstr>
      <vt:lpstr>Program and practical information</vt:lpstr>
      <vt:lpstr>Program and practical information</vt:lpstr>
      <vt:lpstr>Program and practical information</vt:lpstr>
      <vt:lpstr>Program and practical information</vt:lpstr>
      <vt:lpstr>VSC login and sample data</vt:lpstr>
      <vt:lpstr>Astrohack: Goal</vt:lpstr>
      <vt:lpstr>Astrohack: Goal</vt:lpstr>
      <vt:lpstr>Astrohack: Goal </vt:lpstr>
      <vt:lpstr>Astrohack: Goal </vt:lpstr>
      <vt:lpstr>Astrohack: Example </vt:lpstr>
      <vt:lpstr>Astrohack: Example </vt:lpstr>
      <vt:lpstr>Astrohack: Distance </vt:lpstr>
      <vt:lpstr>Astrohack: Example </vt:lpstr>
      <vt:lpstr>Astrohack: Example </vt:lpstr>
      <vt:lpstr>Astrohack: Example </vt:lpstr>
      <vt:lpstr>Astrohack: Example </vt:lpstr>
      <vt:lpstr>Astrohack: g-i band stellar mass </vt:lpstr>
      <vt:lpstr>Astrohack: g-i band stellar mass </vt:lpstr>
      <vt:lpstr>Astrohack: g-i band stellar mass </vt:lpstr>
      <vt:lpstr>Astrohack: g-i band stellar mass </vt:lpstr>
      <vt:lpstr>Astrohack:FAQ: units</vt:lpstr>
      <vt:lpstr>Astrohack:FAQ: units</vt:lpstr>
      <vt:lpstr>Astrohack: FAQ: Why negative values?</vt:lpstr>
      <vt:lpstr>Astrohack: Submission and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Geyter, Gert (BE - Brussels)</dc:creator>
  <cp:lastModifiedBy>Microsoft Office User</cp:lastModifiedBy>
  <cp:revision>53</cp:revision>
  <dcterms:modified xsi:type="dcterms:W3CDTF">2017-04-28T23:18:04Z</dcterms:modified>
</cp:coreProperties>
</file>