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7" r:id="rId2"/>
    <p:sldId id="355" r:id="rId3"/>
    <p:sldId id="357" r:id="rId4"/>
    <p:sldId id="353" r:id="rId5"/>
    <p:sldId id="348" r:id="rId6"/>
    <p:sldId id="358" r:id="rId7"/>
    <p:sldId id="359" r:id="rId8"/>
    <p:sldId id="360" r:id="rId9"/>
    <p:sldId id="361" r:id="rId10"/>
    <p:sldId id="362" r:id="rId11"/>
    <p:sldId id="366" r:id="rId12"/>
    <p:sldId id="367" r:id="rId13"/>
    <p:sldId id="368" r:id="rId14"/>
    <p:sldId id="369" r:id="rId15"/>
    <p:sldId id="364" r:id="rId16"/>
    <p:sldId id="365" r:id="rId17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BE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0EAD574-1FC7-4A86-A60C-5DB10ABC81BA}" v="55" dt="2025-02-03T12:51:50.8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216" y="2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ert Jan Bex" userId="b602d378c858ceb4" providerId="LiveId" clId="{30EAD574-1FC7-4A86-A60C-5DB10ABC81BA}"/>
    <pc:docChg chg="custSel addSld modSld">
      <pc:chgData name="Geert Jan Bex" userId="b602d378c858ceb4" providerId="LiveId" clId="{30EAD574-1FC7-4A86-A60C-5DB10ABC81BA}" dt="2025-02-03T12:51:50.899" v="87"/>
      <pc:docMkLst>
        <pc:docMk/>
      </pc:docMkLst>
      <pc:sldChg chg="modSp add mod">
        <pc:chgData name="Geert Jan Bex" userId="b602d378c858ceb4" providerId="LiveId" clId="{30EAD574-1FC7-4A86-A60C-5DB10ABC81BA}" dt="2025-01-17T10:12:00.991" v="16" actId="20577"/>
        <pc:sldMkLst>
          <pc:docMk/>
          <pc:sldMk cId="695502024" sldId="257"/>
        </pc:sldMkLst>
        <pc:spChg chg="mod">
          <ac:chgData name="Geert Jan Bex" userId="b602d378c858ceb4" providerId="LiveId" clId="{30EAD574-1FC7-4A86-A60C-5DB10ABC81BA}" dt="2025-01-17T10:12:00.991" v="16" actId="20577"/>
          <ac:spMkLst>
            <pc:docMk/>
            <pc:sldMk cId="695502024" sldId="257"/>
            <ac:spMk id="2" creationId="{00000000-0000-0000-0000-000000000000}"/>
          </ac:spMkLst>
        </pc:spChg>
      </pc:sldChg>
      <pc:sldChg chg="addSp delSp modSp add mod delAnim modAnim">
        <pc:chgData name="Geert Jan Bex" userId="b602d378c858ceb4" providerId="LiveId" clId="{30EAD574-1FC7-4A86-A60C-5DB10ABC81BA}" dt="2025-02-03T12:51:50.899" v="87"/>
        <pc:sldMkLst>
          <pc:docMk/>
          <pc:sldMk cId="2597093166" sldId="348"/>
        </pc:sldMkLst>
        <pc:spChg chg="mod">
          <ac:chgData name="Geert Jan Bex" userId="b602d378c858ceb4" providerId="LiveId" clId="{30EAD574-1FC7-4A86-A60C-5DB10ABC81BA}" dt="2025-01-17T10:34:20.048" v="20" actId="20577"/>
          <ac:spMkLst>
            <pc:docMk/>
            <pc:sldMk cId="2597093166" sldId="348"/>
            <ac:spMk id="2" creationId="{00000000-0000-0000-0000-000000000000}"/>
          </ac:spMkLst>
        </pc:spChg>
        <pc:spChg chg="mod">
          <ac:chgData name="Geert Jan Bex" userId="b602d378c858ceb4" providerId="LiveId" clId="{30EAD574-1FC7-4A86-A60C-5DB10ABC81BA}" dt="2025-01-17T14:43:00.521" v="64" actId="20577"/>
          <ac:spMkLst>
            <pc:docMk/>
            <pc:sldMk cId="2597093166" sldId="348"/>
            <ac:spMk id="3" creationId="{00000000-0000-0000-0000-000000000000}"/>
          </ac:spMkLst>
        </pc:spChg>
        <pc:picChg chg="add mod">
          <ac:chgData name="Geert Jan Bex" userId="b602d378c858ceb4" providerId="LiveId" clId="{30EAD574-1FC7-4A86-A60C-5DB10ABC81BA}" dt="2025-01-17T14:43:35.516" v="73" actId="1076"/>
          <ac:picMkLst>
            <pc:docMk/>
            <pc:sldMk cId="2597093166" sldId="348"/>
            <ac:picMk id="6" creationId="{F0B1C861-027C-AE93-1BCB-962F1DBAB0E2}"/>
          </ac:picMkLst>
        </pc:picChg>
        <pc:picChg chg="add mod">
          <ac:chgData name="Geert Jan Bex" userId="b602d378c858ceb4" providerId="LiveId" clId="{30EAD574-1FC7-4A86-A60C-5DB10ABC81BA}" dt="2025-01-17T14:43:38.068" v="74" actId="1076"/>
          <ac:picMkLst>
            <pc:docMk/>
            <pc:sldMk cId="2597093166" sldId="348"/>
            <ac:picMk id="8" creationId="{9955A620-341D-09A8-65FD-6BB630BACFFF}"/>
          </ac:picMkLst>
        </pc:picChg>
        <pc:picChg chg="add mod">
          <ac:chgData name="Geert Jan Bex" userId="b602d378c858ceb4" providerId="LiveId" clId="{30EAD574-1FC7-4A86-A60C-5DB10ABC81BA}" dt="2025-01-17T14:43:41.458" v="75" actId="1076"/>
          <ac:picMkLst>
            <pc:docMk/>
            <pc:sldMk cId="2597093166" sldId="348"/>
            <ac:picMk id="9" creationId="{024A877E-0481-E081-DA6C-323BCC25DA80}"/>
          </ac:picMkLst>
        </pc:picChg>
        <pc:picChg chg="add mod">
          <ac:chgData name="Geert Jan Bex" userId="b602d378c858ceb4" providerId="LiveId" clId="{30EAD574-1FC7-4A86-A60C-5DB10ABC81BA}" dt="2025-01-17T14:43:17.636" v="68" actId="1076"/>
          <ac:picMkLst>
            <pc:docMk/>
            <pc:sldMk cId="2597093166" sldId="348"/>
            <ac:picMk id="11" creationId="{CE1CDE01-821E-6748-0DC3-4FDB15D603A1}"/>
          </ac:picMkLst>
        </pc:picChg>
        <pc:picChg chg="add mod">
          <ac:chgData name="Geert Jan Bex" userId="b602d378c858ceb4" providerId="LiveId" clId="{30EAD574-1FC7-4A86-A60C-5DB10ABC81BA}" dt="2025-01-17T14:43:27.588" v="70" actId="1076"/>
          <ac:picMkLst>
            <pc:docMk/>
            <pc:sldMk cId="2597093166" sldId="348"/>
            <ac:picMk id="13" creationId="{0BE55C85-E7E5-B333-4889-9C023DF91895}"/>
          </ac:picMkLst>
        </pc:picChg>
      </pc:sldChg>
      <pc:sldChg chg="modSp add mod">
        <pc:chgData name="Geert Jan Bex" userId="b602d378c858ceb4" providerId="LiveId" clId="{30EAD574-1FC7-4A86-A60C-5DB10ABC81BA}" dt="2025-02-03T12:49:53.874" v="77" actId="208"/>
        <pc:sldMkLst>
          <pc:docMk/>
          <pc:sldMk cId="1464286054" sldId="353"/>
        </pc:sldMkLst>
        <pc:spChg chg="mod">
          <ac:chgData name="Geert Jan Bex" userId="b602d378c858ceb4" providerId="LiveId" clId="{30EAD574-1FC7-4A86-A60C-5DB10ABC81BA}" dt="2025-01-17T10:34:10.989" v="18" actId="20577"/>
          <ac:spMkLst>
            <pc:docMk/>
            <pc:sldMk cId="1464286054" sldId="353"/>
            <ac:spMk id="2" creationId="{00000000-0000-0000-0000-000000000000}"/>
          </ac:spMkLst>
        </pc:spChg>
        <pc:spChg chg="mod">
          <ac:chgData name="Geert Jan Bex" userId="b602d378c858ceb4" providerId="LiveId" clId="{30EAD574-1FC7-4A86-A60C-5DB10ABC81BA}" dt="2025-02-03T12:49:49.356" v="76" actId="208"/>
          <ac:spMkLst>
            <pc:docMk/>
            <pc:sldMk cId="1464286054" sldId="353"/>
            <ac:spMk id="5" creationId="{00000000-0000-0000-0000-000000000000}"/>
          </ac:spMkLst>
        </pc:spChg>
        <pc:spChg chg="mod">
          <ac:chgData name="Geert Jan Bex" userId="b602d378c858ceb4" providerId="LiveId" clId="{30EAD574-1FC7-4A86-A60C-5DB10ABC81BA}" dt="2025-02-03T12:49:53.874" v="77" actId="208"/>
          <ac:spMkLst>
            <pc:docMk/>
            <pc:sldMk cId="1464286054" sldId="353"/>
            <ac:spMk id="6" creationId="{00000000-0000-0000-0000-000000000000}"/>
          </ac:spMkLst>
        </pc:spChg>
      </pc:sldChg>
      <pc:sldChg chg="add">
        <pc:chgData name="Geert Jan Bex" userId="b602d378c858ceb4" providerId="LiveId" clId="{30EAD574-1FC7-4A86-A60C-5DB10ABC81BA}" dt="2025-01-17T10:11:19.324" v="0"/>
        <pc:sldMkLst>
          <pc:docMk/>
          <pc:sldMk cId="4231110881" sldId="355"/>
        </pc:sldMkLst>
      </pc:sldChg>
      <pc:sldChg chg="add">
        <pc:chgData name="Geert Jan Bex" userId="b602d378c858ceb4" providerId="LiveId" clId="{30EAD574-1FC7-4A86-A60C-5DB10ABC81BA}" dt="2025-01-17T10:11:19.324" v="0"/>
        <pc:sldMkLst>
          <pc:docMk/>
          <pc:sldMk cId="2488509471" sldId="35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A0CAC4-3EE0-4DC7-ABD6-D3D6E5AAAB9D}" type="datetimeFigureOut">
              <a:rPr lang="LID4096" smtClean="0"/>
              <a:t>05/22/2025</a:t>
            </a:fld>
            <a:endParaRPr lang="LID4096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ID4096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056895-410F-405D-84A2-D17CA4EE9077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449904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495A0-BC49-8BC7-1E67-C4B11669D3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4900E4-3B6F-DF8D-A7E9-E87ACA05A7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E996B0-26F5-65C2-4CAF-CF343A6F4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F87C4-D0FF-4ABC-B333-BDD4A889DCA1}" type="datetime1">
              <a:rPr lang="LID4096" smtClean="0"/>
              <a:t>05/22/2025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EFB615-95FB-1537-3191-B298AB7C3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8110DC-31BC-7B20-17FF-310635056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10446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AE5A5-8380-474E-9718-DD7F07E6E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0302E5-27E2-6CFC-0B4D-DBC49A14CC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B5411E-6EB2-31BA-A950-D24D1E98C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8A9AB-7D13-4A1F-BEC7-C733FF8E3B84}" type="datetime1">
              <a:rPr lang="LID4096" smtClean="0"/>
              <a:t>05/22/2025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1D62B9-6717-ADE5-539C-1612B0F9F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9D565-4095-C862-96BC-DFBD26676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46415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14EFB7-D5E7-4262-8070-ADB45C08CB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06F322-17F0-953A-FA92-92DF253EF0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379FCB-D52F-974B-EE82-54AA1D31B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488E1-5B48-4482-9C1F-FB8A64529493}" type="datetime1">
              <a:rPr lang="LID4096" smtClean="0"/>
              <a:t>05/22/2025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D135FE-97EA-1624-7547-B5ADF59F8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AF64BE-0E81-3731-6FFD-F28281E70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83357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8CFE0-2AC0-20ED-73B0-DFEFBB291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99922-9839-DC11-7C1D-ECADEB76E3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EE9A3D-7BDD-6410-DA6F-FEFCD2B18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48E22-1479-48C4-B746-780F47AD5EC9}" type="datetime1">
              <a:rPr lang="LID4096" smtClean="0"/>
              <a:t>05/22/2025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2A90FE-55A1-7B15-FD37-1BCA33A25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17E73B-D033-E0BF-6482-AD60F16D5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07084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7239B-0275-2624-DB81-0073ABD42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0DA172-6B82-EE0F-2416-127BEF6874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FCA1B6-427A-6E7C-2AFA-D1EAEBCD9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A5FA8-46CB-46C5-AAB0-0D899A830AB1}" type="datetime1">
              <a:rPr lang="LID4096" smtClean="0"/>
              <a:t>05/22/2025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D4012E-CDF7-D679-B514-2CBC536D9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5633E4-6D54-38AB-E9B4-2F51C2812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69248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1B74F-C018-95A8-027A-3FF464222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0DA37D-E9D6-3DCD-59DF-8AF936E5B5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FDF64B-0394-0D71-631C-C785F759B3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08D6A4-379D-4A0E-2836-A41BD4B4F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50588-C4C6-4E7A-B27D-46BD5B8159A8}" type="datetime1">
              <a:rPr lang="LID4096" smtClean="0"/>
              <a:t>05/22/2025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A53563-6A2D-1248-28AA-B6430C383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89FB0A-1310-A96A-1402-36A73BD65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15645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8611B-B5B0-EDFB-DE7F-36186440A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9BDBDB-270E-7F86-324F-E5275BDCAC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795170-0ECD-519A-4581-6EE194EA89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6B4056-2B27-C5AB-9540-BAFE7B9801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6B4B51-DA67-08D5-D585-5B63693657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1C0D61-D66B-66F0-9E7A-3BFE46423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85A48-4465-48A8-AAD4-B9BEB580B31E}" type="datetime1">
              <a:rPr lang="LID4096" smtClean="0"/>
              <a:t>05/22/2025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755B6F-9C13-8619-447D-D1CD0CD50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1414A0-6B8B-80E9-8AEB-4B2F55F32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824082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E8F80-DF2C-02C9-F9CE-30DC0A664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896BA8-AF4F-D72D-E98D-EA94266FC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EFD7D-974A-4FEA-9103-2A0F722D35E4}" type="datetime1">
              <a:rPr lang="LID4096" smtClean="0"/>
              <a:t>05/22/2025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3BF2A7-B010-2894-CC55-E9E63E8FB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EEC4B5-0741-2E3F-9A78-1C1E2C317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14990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8C7838-3BAB-A1C5-8CAF-67D592D70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1B35C-61E9-41E8-9D04-B075C63E69AD}" type="datetime1">
              <a:rPr lang="LID4096" smtClean="0"/>
              <a:t>05/22/2025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2E5432-C801-692F-D338-B4F350075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632DF7-8080-EE34-A83E-73135A5F1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79706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AF1D7-A6D5-40B8-8824-60E6BBAD2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2DC19-502C-19DB-E622-A545A647C9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BCAF2B-BDF8-72C4-8F9D-B0496957F9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4A98AF-1D79-A6B0-0497-39201954B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9A7E0-60EF-4A8E-B5EF-6F8166A81BDD}" type="datetime1">
              <a:rPr lang="LID4096" smtClean="0"/>
              <a:t>05/22/2025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C7578A-D2CE-562B-B989-7A69F4C63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0916E7-788A-E49E-6DE8-14A3030F6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29826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36504-E5EE-54C4-AE3A-30ED4173A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762CFE-64BD-F4E1-68C3-4B0B8476AA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219B84-962A-EE60-E472-B2D374CDA1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B64168-CB93-11C4-544E-0B50C3480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CDF53-035C-4F7E-91D9-70126BA0C501}" type="datetime1">
              <a:rPr lang="LID4096" smtClean="0"/>
              <a:t>05/22/2025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E69202-8A06-0672-D078-63EC07001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08DC89-2294-2048-F46C-FCDE78466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06285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23FA6B-4030-DE44-2291-F89E77FD7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704096-10C6-4F5D-CB62-BDE1AE79CF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AC22DB-A27F-EE11-EAEA-3A48DED31A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4428A7A-D2AE-4E58-ACE6-968F47E7F9F9}" type="datetime1">
              <a:rPr lang="LID4096" smtClean="0"/>
              <a:t>05/22/2025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CD8504-FCB1-8947-3439-E301FE05DE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D93685-9ED8-B0C8-595B-0FD6042162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49070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deed.ast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shorturl.at/Rb4Ni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sv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Relationship Id="rId9" Type="http://schemas.openxmlformats.org/officeDocument/2006/relationships/image" Target="../media/image12.sv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7" Type="http://schemas.openxmlformats.org/officeDocument/2006/relationships/image" Target="../media/image18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Best practices for data science on HPC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Geert Jan Bex</a:t>
            </a:r>
          </a:p>
          <a:p>
            <a:r>
              <a:rPr lang="en-US" dirty="0"/>
              <a:t>(</a:t>
            </a:r>
            <a:r>
              <a:rPr lang="en-US" dirty="0">
                <a:hlinkClick r:id="rId2"/>
              </a:rPr>
              <a:t>geertjan.bex@uhasselt.be</a:t>
            </a:r>
            <a:r>
              <a:rPr lang="en-US" dirty="0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726841" y="6009448"/>
            <a:ext cx="7424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 CC BY 4.0,</a:t>
            </a:r>
            <a:br>
              <a:rPr lang="en-US" dirty="0"/>
            </a:br>
            <a:r>
              <a:rPr lang="en-US" dirty="0"/>
              <a:t>see </a:t>
            </a:r>
            <a:r>
              <a:rPr lang="en-US" dirty="0">
                <a:hlinkClick r:id="rId3"/>
              </a:rPr>
              <a:t>https://creativecommons.org/licenses/by/4.0/deed.ast</a:t>
            </a:r>
            <a:endParaRPr lang="nl-B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8BE29A-27A3-AC41-EAC1-DA88C291BB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710852"/>
            <a:ext cx="2085975" cy="352425"/>
          </a:xfrm>
          <a:prstGeom prst="rect">
            <a:avLst/>
          </a:prstGeom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D8EE7878-9270-9A2D-BCEA-6A2A8E11704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829"/>
          <a:stretch/>
        </p:blipFill>
        <p:spPr bwMode="auto">
          <a:xfrm>
            <a:off x="9529799" y="318938"/>
            <a:ext cx="1534493" cy="1422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72EFE9-E781-1682-D32E-9ABD249DD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955020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54AE1-8F19-0BC8-9FFD-ABC1F221F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science software stack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A5979B-7245-76AE-729B-7DD383F8A5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Mainly</a:t>
            </a:r>
          </a:p>
          <a:p>
            <a:pPr lvl="1"/>
            <a:r>
              <a:rPr lang="en-US" dirty="0"/>
              <a:t>Python</a:t>
            </a:r>
          </a:p>
          <a:p>
            <a:pPr lvl="1"/>
            <a:r>
              <a:rPr lang="en-US" dirty="0"/>
              <a:t>R</a:t>
            </a:r>
          </a:p>
          <a:p>
            <a:endParaRPr lang="en-US" dirty="0"/>
          </a:p>
          <a:p>
            <a:r>
              <a:rPr lang="en-US" dirty="0"/>
              <a:t>Packages</a:t>
            </a:r>
            <a:r>
              <a:rPr lang="en-US" dirty="0">
                <a:sym typeface="Symbol" panose="05050102010706020507" pitchFamily="18" charset="2"/>
              </a:rPr>
              <a:t></a:t>
            </a:r>
            <a:r>
              <a:rPr lang="en-US" dirty="0"/>
              <a:t> many packages</a:t>
            </a:r>
            <a:r>
              <a:rPr lang="en-US" dirty="0">
                <a:sym typeface="Symbol" panose="05050102010706020507" pitchFamily="18" charset="2"/>
              </a:rPr>
              <a:t> </a:t>
            </a:r>
            <a:r>
              <a:rPr lang="en-US" dirty="0"/>
              <a:t> more packages</a:t>
            </a:r>
          </a:p>
          <a:p>
            <a:endParaRPr lang="en-US" dirty="0"/>
          </a:p>
          <a:p>
            <a:r>
              <a:rPr lang="en-US" dirty="0"/>
              <a:t>Not exactly</a:t>
            </a:r>
          </a:p>
          <a:p>
            <a:pPr lvl="1"/>
            <a:r>
              <a:rPr lang="en-US" dirty="0"/>
              <a:t>HPC-ready</a:t>
            </a:r>
          </a:p>
          <a:p>
            <a:pPr lvl="1"/>
            <a:r>
              <a:rPr lang="en-US" dirty="0"/>
              <a:t>HPC-friendly</a:t>
            </a:r>
          </a:p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1F2A22-E79B-6C24-A5B4-75169E4A4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10</a:t>
            </a:fld>
            <a:endParaRPr lang="LID4096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FC5DB07-BDCE-65E8-D36C-9A1CB8993E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240" y="1978478"/>
            <a:ext cx="941613" cy="941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CB375B32-15AB-E193-F7E7-9A8622D856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7377" y="1898195"/>
            <a:ext cx="1316876" cy="1021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8E716E1-CBD0-AAD4-AA22-67D72C0FA3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04937" y="3074079"/>
            <a:ext cx="1609286" cy="118369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CC1C990-10EA-2700-6525-C5AF9141159E}"/>
              </a:ext>
            </a:extLst>
          </p:cNvPr>
          <p:cNvSpPr txBox="1"/>
          <p:nvPr/>
        </p:nvSpPr>
        <p:spPr>
          <a:xfrm>
            <a:off x="9307285" y="4561114"/>
            <a:ext cx="11146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CRAN</a:t>
            </a:r>
            <a:endParaRPr lang="LID4096" sz="2800" dirty="0"/>
          </a:p>
        </p:txBody>
      </p:sp>
    </p:spTree>
    <p:extLst>
      <p:ext uri="{BB962C8B-B14F-4D97-AF65-F5344CB8AC3E}">
        <p14:creationId xmlns:p14="http://schemas.microsoft.com/office/powerpoint/2010/main" val="25489784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F8A1B-F890-0E7B-CF16-138B17FC4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Modus operandi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DCF936-FB19-99F8-C364-ABF10AA1C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11</a:t>
            </a:fld>
            <a:endParaRPr lang="LID4096"/>
          </a:p>
        </p:txBody>
      </p:sp>
      <p:pic>
        <p:nvPicPr>
          <p:cNvPr id="1026" name="Picture 2" descr="A screenshot of the four RStudio panes, labeled Source, Environments, Console, and Output.">
            <a:extLst>
              <a:ext uri="{FF2B5EF4-FFF2-40B4-BE49-F238E27FC236}">
                <a16:creationId xmlns:a16="http://schemas.microsoft.com/office/drawing/2014/main" id="{D9C1B41B-A8D2-6FF8-C1C7-F65C085A7C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573" y="1483424"/>
            <a:ext cx="4562413" cy="3429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nterface-screenshot">
            <a:extLst>
              <a:ext uri="{FF2B5EF4-FFF2-40B4-BE49-F238E27FC236}">
                <a16:creationId xmlns:a16="http://schemas.microsoft.com/office/drawing/2014/main" id="{E1A1D796-3ADD-87FF-168A-EF847C9329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7963" y="2808987"/>
            <a:ext cx="3761849" cy="2602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rrow: Right 2">
            <a:extLst>
              <a:ext uri="{FF2B5EF4-FFF2-40B4-BE49-F238E27FC236}">
                <a16:creationId xmlns:a16="http://schemas.microsoft.com/office/drawing/2014/main" id="{30A02069-44A7-AE64-71D4-678EF0ECEF93}"/>
              </a:ext>
            </a:extLst>
          </p:cNvPr>
          <p:cNvSpPr/>
          <p:nvPr/>
        </p:nvSpPr>
        <p:spPr>
          <a:xfrm>
            <a:off x="6267236" y="3198198"/>
            <a:ext cx="893851" cy="510773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DD09D0-04E0-D1DD-AF34-54BB33D35321}"/>
              </a:ext>
            </a:extLst>
          </p:cNvPr>
          <p:cNvSpPr txBox="1"/>
          <p:nvPr/>
        </p:nvSpPr>
        <p:spPr>
          <a:xfrm>
            <a:off x="7928384" y="2601723"/>
            <a:ext cx="376898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python  data_parsing.py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377C71-1D0C-DED7-03C0-B6044A448CF2}"/>
              </a:ext>
            </a:extLst>
          </p:cNvPr>
          <p:cNvSpPr txBox="1"/>
          <p:nvPr/>
        </p:nvSpPr>
        <p:spPr>
          <a:xfrm>
            <a:off x="7928384" y="3697424"/>
            <a:ext cx="376898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Rscript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data_parsing.R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A9E243-0BAC-6D5B-D93A-C446F59EBA98}"/>
              </a:ext>
            </a:extLst>
          </p:cNvPr>
          <p:cNvSpPr txBox="1"/>
          <p:nvPr/>
        </p:nvSpPr>
        <p:spPr>
          <a:xfrm>
            <a:off x="6181778" y="4435340"/>
            <a:ext cx="3493212" cy="13849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Transition from GUI/interactive to command line/batch</a:t>
            </a:r>
            <a:endParaRPr lang="LID4096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2724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79F4F-7537-041F-2607-CE8621D9C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transition?</a:t>
            </a:r>
            <a:endParaRPr lang="LID4096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DDF557-75BF-700D-507F-6E7D9FB069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absolute paths!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Values changed interactively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/>
              <a:t>command line arguments</a:t>
            </a:r>
          </a:p>
          <a:p>
            <a:pPr lvl="1"/>
            <a:r>
              <a:rPr lang="en-US" dirty="0"/>
              <a:t>Python: 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argparse</a:t>
            </a:r>
            <a:r>
              <a:rPr lang="en-US" dirty="0"/>
              <a:t>/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click</a:t>
            </a:r>
          </a:p>
          <a:p>
            <a:pPr lvl="1"/>
            <a:r>
              <a:rPr lang="en-US" dirty="0"/>
              <a:t>R: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optparse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Choose/create your environment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4D340C4-C4D9-69DC-9B56-66BA260F3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12</a:t>
            </a:fld>
            <a:endParaRPr lang="LID4096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62107F-621A-CA00-38CD-5273575242A8}"/>
              </a:ext>
            </a:extLst>
          </p:cNvPr>
          <p:cNvSpPr txBox="1"/>
          <p:nvPr/>
        </p:nvSpPr>
        <p:spPr>
          <a:xfrm>
            <a:off x="2927561" y="2715795"/>
            <a:ext cx="2913788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"C:\Users\..."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6403BD0-2207-A4CC-EB80-75C7EC9C55A0}"/>
              </a:ext>
            </a:extLst>
          </p:cNvPr>
          <p:cNvGrpSpPr/>
          <p:nvPr/>
        </p:nvGrpSpPr>
        <p:grpSpPr>
          <a:xfrm>
            <a:off x="3217890" y="2539680"/>
            <a:ext cx="2405743" cy="849086"/>
            <a:chOff x="3145971" y="2960914"/>
            <a:chExt cx="2405743" cy="849086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4F49A03-AEE7-2F72-00FC-8A753E1B74CF}"/>
                </a:ext>
              </a:extLst>
            </p:cNvPr>
            <p:cNvCxnSpPr/>
            <p:nvPr/>
          </p:nvCxnSpPr>
          <p:spPr>
            <a:xfrm>
              <a:off x="3145971" y="2960914"/>
              <a:ext cx="2405743" cy="849086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A627891-D940-FB9F-5482-D3BE57F429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56908" y="2960914"/>
              <a:ext cx="2147299" cy="849086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78388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8DADC-E412-78E6-F9B0-3CEDFC022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argparse</a:t>
            </a:r>
            <a:endParaRPr lang="LID409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E94AC48-40A3-9E2A-AFDD-BB36BFF1A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13</a:t>
            </a:fld>
            <a:endParaRPr lang="LID4096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55E79A6-58FF-1218-58C7-43E8845FF29B}"/>
              </a:ext>
            </a:extLst>
          </p:cNvPr>
          <p:cNvGrpSpPr/>
          <p:nvPr/>
        </p:nvGrpSpPr>
        <p:grpSpPr>
          <a:xfrm>
            <a:off x="239730" y="1483517"/>
            <a:ext cx="11716226" cy="4247317"/>
            <a:chOff x="-143472" y="2169659"/>
            <a:chExt cx="9997981" cy="4247317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60C6E7A-EB70-6823-CA41-389AF17A8A90}"/>
                </a:ext>
              </a:extLst>
            </p:cNvPr>
            <p:cNvSpPr txBox="1"/>
            <p:nvPr/>
          </p:nvSpPr>
          <p:spPr>
            <a:xfrm>
              <a:off x="-143472" y="2169659"/>
              <a:ext cx="9995043" cy="424731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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argparse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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parser =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argparse.ArgumentParser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(description='Compute cosine values.')</a:t>
              </a:r>
            </a:p>
            <a:p>
              <a:pPr lvl="0">
                <a:defRPr/>
              </a:pP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parser.add_argument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('-n', '--num-points', type=int, default=100,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            help='Number of points to compute')</a:t>
              </a:r>
            </a:p>
            <a:p>
              <a:pPr lvl="0">
                <a:defRPr/>
              </a:pP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parser.add_argument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('-A', '--amplitude', type=float, default=1.0,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            help='Amplitude of the cosine function')</a:t>
              </a:r>
            </a:p>
            <a:p>
              <a:pPr lvl="0">
                <a:defRPr/>
              </a:pP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parser.add_argument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('-f', '--frequency', type=float, default=1.0,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            help='Frequency of the cosine function')</a:t>
              </a:r>
            </a:p>
            <a:p>
              <a:pPr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</a:t>
              </a:r>
            </a:p>
            <a:p>
              <a:pPr>
                <a:defRPr/>
              </a:pP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args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parser.parse_args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()</a:t>
              </a:r>
            </a:p>
            <a:p>
              <a:pPr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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x, y =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compute_cosine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args.num_points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args.amplitude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args.frequency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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2CCEE4F-EB43-BD7B-C9A1-DF8D30BBC1AA}"/>
                </a:ext>
              </a:extLst>
            </p:cNvPr>
            <p:cNvSpPr txBox="1"/>
            <p:nvPr/>
          </p:nvSpPr>
          <p:spPr>
            <a:xfrm>
              <a:off x="8748961" y="2169659"/>
              <a:ext cx="1105548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cosine.py</a:t>
              </a:r>
              <a:endParaRPr lang="LID4096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B07DE18D-ADA7-2238-61EE-672DBE10A8AF}"/>
              </a:ext>
            </a:extLst>
          </p:cNvPr>
          <p:cNvGrpSpPr/>
          <p:nvPr/>
        </p:nvGrpSpPr>
        <p:grpSpPr>
          <a:xfrm>
            <a:off x="9087687" y="2517496"/>
            <a:ext cx="2864582" cy="476298"/>
            <a:chOff x="2498712" y="5535406"/>
            <a:chExt cx="2864582" cy="476298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D369320-6670-DBCA-FE7D-D73AB018448B}"/>
                </a:ext>
              </a:extLst>
            </p:cNvPr>
            <p:cNvSpPr txBox="1"/>
            <p:nvPr/>
          </p:nvSpPr>
          <p:spPr>
            <a:xfrm>
              <a:off x="3707904" y="5535406"/>
              <a:ext cx="1655390" cy="36933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Declare options</a:t>
              </a:r>
              <a:endPara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5407D12E-A4C1-E5F2-7501-41A1816CB949}"/>
                </a:ext>
              </a:extLst>
            </p:cNvPr>
            <p:cNvCxnSpPr>
              <a:cxnSpLocks/>
              <a:stCxn id="10" idx="1"/>
            </p:cNvCxnSpPr>
            <p:nvPr/>
          </p:nvCxnSpPr>
          <p:spPr>
            <a:xfrm flipH="1">
              <a:off x="2498712" y="5720072"/>
              <a:ext cx="1209192" cy="29163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7532BD6-5BF1-E1E2-DD4F-4D9A2FBCE3E2}"/>
              </a:ext>
            </a:extLst>
          </p:cNvPr>
          <p:cNvGrpSpPr/>
          <p:nvPr/>
        </p:nvGrpSpPr>
        <p:grpSpPr>
          <a:xfrm>
            <a:off x="4539343" y="4056805"/>
            <a:ext cx="7412926" cy="634938"/>
            <a:chOff x="-2094709" y="5535406"/>
            <a:chExt cx="7412926" cy="634938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F873BC2-5902-2762-E2B2-8C17A5BBCDBD}"/>
                </a:ext>
              </a:extLst>
            </p:cNvPr>
            <p:cNvSpPr txBox="1"/>
            <p:nvPr/>
          </p:nvSpPr>
          <p:spPr>
            <a:xfrm>
              <a:off x="3707904" y="5535406"/>
              <a:ext cx="1610313" cy="36933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Handle options</a:t>
              </a:r>
              <a:endPara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4A3E9340-9B78-07F7-1185-EBD716D2634E}"/>
                </a:ext>
              </a:extLst>
            </p:cNvPr>
            <p:cNvCxnSpPr>
              <a:cxnSpLocks/>
              <a:stCxn id="13" idx="1"/>
            </p:cNvCxnSpPr>
            <p:nvPr/>
          </p:nvCxnSpPr>
          <p:spPr>
            <a:xfrm flipH="1">
              <a:off x="-2094709" y="5720072"/>
              <a:ext cx="5802613" cy="45027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1F2B522-0B27-C40D-CC95-75F3532D504A}"/>
              </a:ext>
            </a:extLst>
          </p:cNvPr>
          <p:cNvGrpSpPr/>
          <p:nvPr/>
        </p:nvGrpSpPr>
        <p:grpSpPr>
          <a:xfrm>
            <a:off x="7554686" y="5486400"/>
            <a:ext cx="4397583" cy="732863"/>
            <a:chOff x="1160892" y="5171875"/>
            <a:chExt cx="4397583" cy="732863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E57A4E7-C109-2521-24D6-68B670D1E018}"/>
                </a:ext>
              </a:extLst>
            </p:cNvPr>
            <p:cNvSpPr txBox="1"/>
            <p:nvPr/>
          </p:nvSpPr>
          <p:spPr>
            <a:xfrm>
              <a:off x="3707904" y="5535406"/>
              <a:ext cx="1850571" cy="36933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Use option values</a:t>
              </a:r>
              <a:endPara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763C1299-6FED-9421-755B-596E8E1747E1}"/>
                </a:ext>
              </a:extLst>
            </p:cNvPr>
            <p:cNvCxnSpPr>
              <a:cxnSpLocks/>
              <a:stCxn id="16" idx="1"/>
            </p:cNvCxnSpPr>
            <p:nvPr/>
          </p:nvCxnSpPr>
          <p:spPr>
            <a:xfrm flipH="1" flipV="1">
              <a:off x="1160892" y="5171875"/>
              <a:ext cx="2547012" cy="54819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D50CC737-F74E-F232-04C8-EF1B32DFD862}"/>
              </a:ext>
            </a:extLst>
          </p:cNvPr>
          <p:cNvSpPr txBox="1"/>
          <p:nvPr/>
        </p:nvSpPr>
        <p:spPr>
          <a:xfrm>
            <a:off x="239730" y="6219263"/>
            <a:ext cx="699593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python  cosine.py  -n 100  --amplitude 2.5 </a:t>
            </a:r>
            <a:r>
              <a:rPr lang="en-US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  <a:sym typeface="Symbol" panose="05050102010706020507" pitchFamily="18" charset="2"/>
              </a:rPr>
              <a:t></a:t>
            </a:r>
            <a:endParaRPr lang="en-US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3432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145170-CFD3-C68F-983B-B9413ABD92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0B9BD-5B23-1C8C-76FF-3C767614F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optparse</a:t>
            </a:r>
            <a:endParaRPr lang="LID409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E66B277-32C1-8EF6-76E5-81778D56D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14</a:t>
            </a:fld>
            <a:endParaRPr lang="LID4096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862C23D-5C56-66F2-47AC-024DC4B888EB}"/>
              </a:ext>
            </a:extLst>
          </p:cNvPr>
          <p:cNvGrpSpPr/>
          <p:nvPr/>
        </p:nvGrpSpPr>
        <p:grpSpPr>
          <a:xfrm>
            <a:off x="239731" y="1331118"/>
            <a:ext cx="11453781" cy="4801314"/>
            <a:chOff x="-143472" y="2169659"/>
            <a:chExt cx="9996369" cy="4801314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A234BEB-E521-484F-F763-679F3EC559B3}"/>
                </a:ext>
              </a:extLst>
            </p:cNvPr>
            <p:cNvSpPr txBox="1"/>
            <p:nvPr/>
          </p:nvSpPr>
          <p:spPr>
            <a:xfrm>
              <a:off x="-143472" y="2169659"/>
              <a:ext cx="9995043" cy="480131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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library(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optparse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pPr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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pPr lvl="0">
                <a:defRPr/>
              </a:pP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option_list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&lt;- list(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make_option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(c("-c", "--city"), type = "character",</a:t>
              </a:r>
              <a:b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          help = "Name of the city to analyze weather data for"),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make_option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(c("-q", "--quantity"), type = "character", default = "temp",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          help = "Name of the quantity to analyze"),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make_option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(c("-o", "--output"), type = "character",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          help = "Path to the output CSV file")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opt &lt;-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parse_args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OptionParser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option_list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option_list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))</a:t>
              </a:r>
            </a:p>
            <a:p>
              <a:pPr lvl="0">
                <a:defRPr/>
              </a:pP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if (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dirname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opt$output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) != ".") {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dir.create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dirname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opt$output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),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showWarnings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= FALSE, recursive = TRUE)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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DD0ED2A-E93A-114A-D562-6B8D9C92AE7D}"/>
                </a:ext>
              </a:extLst>
            </p:cNvPr>
            <p:cNvSpPr txBox="1"/>
            <p:nvPr/>
          </p:nvSpPr>
          <p:spPr>
            <a:xfrm>
              <a:off x="7752670" y="2169659"/>
              <a:ext cx="2100227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weather_analysis.R</a:t>
              </a:r>
              <a:endParaRPr lang="LID4096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3D123542-4017-D10F-0657-BE9BA16A106B}"/>
              </a:ext>
            </a:extLst>
          </p:cNvPr>
          <p:cNvGrpSpPr/>
          <p:nvPr/>
        </p:nvGrpSpPr>
        <p:grpSpPr>
          <a:xfrm>
            <a:off x="9087687" y="2147382"/>
            <a:ext cx="2864582" cy="476298"/>
            <a:chOff x="2498712" y="5535406"/>
            <a:chExt cx="2864582" cy="476298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0E0FA68-0C62-28A7-5B10-0B7DB342BFE6}"/>
                </a:ext>
              </a:extLst>
            </p:cNvPr>
            <p:cNvSpPr txBox="1"/>
            <p:nvPr/>
          </p:nvSpPr>
          <p:spPr>
            <a:xfrm>
              <a:off x="3707904" y="5535406"/>
              <a:ext cx="1655390" cy="36933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Declare options</a:t>
              </a:r>
              <a:endPara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5E1C33AB-A7DD-065C-2927-3459EBDDE530}"/>
                </a:ext>
              </a:extLst>
            </p:cNvPr>
            <p:cNvCxnSpPr>
              <a:cxnSpLocks/>
              <a:stCxn id="10" idx="1"/>
            </p:cNvCxnSpPr>
            <p:nvPr/>
          </p:nvCxnSpPr>
          <p:spPr>
            <a:xfrm flipH="1">
              <a:off x="2498712" y="5720072"/>
              <a:ext cx="1209192" cy="29163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1DB8941-6F04-9C76-F9B1-4E6FF5773504}"/>
              </a:ext>
            </a:extLst>
          </p:cNvPr>
          <p:cNvGrpSpPr/>
          <p:nvPr/>
        </p:nvGrpSpPr>
        <p:grpSpPr>
          <a:xfrm>
            <a:off x="8270697" y="3479862"/>
            <a:ext cx="3681572" cy="958957"/>
            <a:chOff x="1636645" y="5535406"/>
            <a:chExt cx="3681572" cy="9589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C1B9986-47BA-F907-BCDA-C2B6AE122A55}"/>
                </a:ext>
              </a:extLst>
            </p:cNvPr>
            <p:cNvSpPr txBox="1"/>
            <p:nvPr/>
          </p:nvSpPr>
          <p:spPr>
            <a:xfrm>
              <a:off x="3707904" y="5535406"/>
              <a:ext cx="1610313" cy="36933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Handle options</a:t>
              </a:r>
              <a:endPara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83A4BC1E-31F1-7CA8-55DF-34E13B6C1573}"/>
                </a:ext>
              </a:extLst>
            </p:cNvPr>
            <p:cNvCxnSpPr>
              <a:cxnSpLocks/>
              <a:stCxn id="14" idx="1"/>
            </p:cNvCxnSpPr>
            <p:nvPr/>
          </p:nvCxnSpPr>
          <p:spPr>
            <a:xfrm flipH="1">
              <a:off x="1636645" y="5720072"/>
              <a:ext cx="2071259" cy="77429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D8225C1-E956-5B89-7415-907E3E0DC97A}"/>
              </a:ext>
            </a:extLst>
          </p:cNvPr>
          <p:cNvGrpSpPr/>
          <p:nvPr/>
        </p:nvGrpSpPr>
        <p:grpSpPr>
          <a:xfrm>
            <a:off x="5260369" y="4140873"/>
            <a:ext cx="6691900" cy="1081211"/>
            <a:chOff x="-1133425" y="5535406"/>
            <a:chExt cx="6691900" cy="1081211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5C24928-77A8-9D19-544C-04FE0CFDA1CE}"/>
                </a:ext>
              </a:extLst>
            </p:cNvPr>
            <p:cNvSpPr txBox="1"/>
            <p:nvPr/>
          </p:nvSpPr>
          <p:spPr>
            <a:xfrm>
              <a:off x="3707904" y="5535406"/>
              <a:ext cx="1850571" cy="36933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Use option values</a:t>
              </a:r>
              <a:endPara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CEA3FA62-FDFC-74CF-A735-2C5738AC9989}"/>
                </a:ext>
              </a:extLst>
            </p:cNvPr>
            <p:cNvCxnSpPr>
              <a:cxnSpLocks/>
              <a:stCxn id="18" idx="1"/>
            </p:cNvCxnSpPr>
            <p:nvPr/>
          </p:nvCxnSpPr>
          <p:spPr>
            <a:xfrm flipH="1">
              <a:off x="-1133425" y="5720072"/>
              <a:ext cx="4841329" cy="89654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2178CF5F-46EB-81C1-3689-1589443BF331}"/>
              </a:ext>
            </a:extLst>
          </p:cNvPr>
          <p:cNvSpPr txBox="1"/>
          <p:nvPr/>
        </p:nvSpPr>
        <p:spPr>
          <a:xfrm>
            <a:off x="239731" y="6317098"/>
            <a:ext cx="9684456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Rscript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weather_analysis.R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-c London  --output data_out.csv </a:t>
            </a:r>
            <a:r>
              <a:rPr lang="en-US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  <a:sym typeface="Symbol" panose="05050102010706020507" pitchFamily="18" charset="2"/>
              </a:rPr>
              <a:t></a:t>
            </a:r>
            <a:endParaRPr lang="en-US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3186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E4FB0-D4D9-8C9A-CCA8-4E1049D53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BC8460-3442-3102-41FB-3742F19114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installed modules, when possible, e.g.,</a:t>
            </a:r>
          </a:p>
          <a:p>
            <a:pPr lvl="1"/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R/4.4.0-gfbf-2023a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Python/3.12.3-GCCcore-13.3.0</a:t>
            </a:r>
          </a:p>
          <a:p>
            <a:r>
              <a:rPr lang="en-US" dirty="0"/>
              <a:t>Use package bundles, e.g.,</a:t>
            </a:r>
          </a:p>
          <a:p>
            <a:pPr lvl="1"/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R-bundle-CRAN/2023.12-foss-2023a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SciPy-bundle/2024.05-gfbf-2024a</a:t>
            </a:r>
          </a:p>
          <a:p>
            <a:r>
              <a:rPr lang="en-US" dirty="0"/>
              <a:t>Use additional modules, e.g.,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TensorFlow/2.15.1-foss-2023a-CUDA-12.1.1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matplotlib/3.9.2-gfbf-2024a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EC73E5-41E2-D442-7611-AC0633BD9D89}"/>
              </a:ext>
            </a:extLst>
          </p:cNvPr>
          <p:cNvSpPr txBox="1"/>
          <p:nvPr/>
        </p:nvSpPr>
        <p:spPr>
          <a:xfrm rot="1009166">
            <a:off x="8382909" y="2890390"/>
            <a:ext cx="2960875" cy="1077218"/>
          </a:xfrm>
          <a:prstGeom prst="rect">
            <a:avLst/>
          </a:prstGeom>
          <a:solidFill>
            <a:srgbClr val="EBBE83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3200" dirty="0"/>
              <a:t>Much, but likely</a:t>
            </a:r>
            <a:br>
              <a:rPr lang="en-US" sz="3200" dirty="0"/>
            </a:br>
            <a:r>
              <a:rPr lang="en-US" sz="3200" dirty="0"/>
              <a:t>not all</a:t>
            </a:r>
            <a:endParaRPr lang="LID4096" sz="32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FBEE10-594A-0164-043D-803AEE126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15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814251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D361E-5725-81AD-1613-A54CB4F70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 script &amp; modules: best practices</a:t>
            </a:r>
            <a:endParaRPr lang="LID4096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09ED52B-3ACD-0A4C-4132-EFF7655D1CD1}"/>
              </a:ext>
            </a:extLst>
          </p:cNvPr>
          <p:cNvGrpSpPr/>
          <p:nvPr/>
        </p:nvGrpSpPr>
        <p:grpSpPr>
          <a:xfrm>
            <a:off x="1415143" y="1997839"/>
            <a:ext cx="8795657" cy="3416320"/>
            <a:chOff x="1055914" y="2169659"/>
            <a:chExt cx="8795657" cy="3416320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0BEA7CB0-AAB9-88B7-C0B4-690F2AC8B245}"/>
                </a:ext>
              </a:extLst>
            </p:cNvPr>
            <p:cNvSpPr txBox="1"/>
            <p:nvPr/>
          </p:nvSpPr>
          <p:spPr>
            <a:xfrm>
              <a:off x="1055914" y="2169659"/>
              <a:ext cx="8795657" cy="3416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#!/usr/bin/env -S bash -l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#SBATCH --account=&lt;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your_account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#SBATCH --cluster=&lt;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your_cluster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#SBATCH --time=00:02:00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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pPr lvl="0">
                <a:defRPr/>
              </a:pP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# first clean up your environment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module purge &amp;&gt; /dev/null</a:t>
              </a:r>
            </a:p>
            <a:p>
              <a:pPr lvl="0">
                <a:defRPr/>
              </a:pP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# load </a:t>
              </a:r>
              <a:r>
                <a:rPr lang="en-US" b="1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only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the modules you need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module load </a:t>
              </a:r>
              <a:r>
                <a:rPr lang="fr-BE" dirty="0">
                  <a:latin typeface="Courier New" panose="02070309020205020404" pitchFamily="49" charset="0"/>
                  <a:cs typeface="Courier New" panose="02070309020205020404" pitchFamily="49" charset="0"/>
                </a:rPr>
                <a:t>R-bundle-CRAN/2023.12-foss-2023a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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7AFADC8-4BDD-F70C-16C0-6AA4905CCC70}"/>
                </a:ext>
              </a:extLst>
            </p:cNvPr>
            <p:cNvSpPr txBox="1"/>
            <p:nvPr/>
          </p:nvSpPr>
          <p:spPr>
            <a:xfrm>
              <a:off x="7815436" y="2169659"/>
              <a:ext cx="203613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jobscript.slurm</a:t>
              </a:r>
              <a:endParaRPr lang="LID4096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CF8A9C7-3DF9-27F0-02D0-07666A27E0A4}"/>
              </a:ext>
            </a:extLst>
          </p:cNvPr>
          <p:cNvGrpSpPr/>
          <p:nvPr/>
        </p:nvGrpSpPr>
        <p:grpSpPr>
          <a:xfrm>
            <a:off x="5377543" y="2439565"/>
            <a:ext cx="6553200" cy="1675235"/>
            <a:chOff x="5638800" y="2439565"/>
            <a:chExt cx="6553200" cy="1675235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9974C461-1C87-51F8-5E7F-1D2BDF74AE74}"/>
                </a:ext>
              </a:extLst>
            </p:cNvPr>
            <p:cNvGrpSpPr/>
            <p:nvPr/>
          </p:nvGrpSpPr>
          <p:grpSpPr>
            <a:xfrm>
              <a:off x="5638800" y="2979099"/>
              <a:ext cx="6238181" cy="1135701"/>
              <a:chOff x="-450540" y="5535406"/>
              <a:chExt cx="6238181" cy="1135701"/>
            </a:xfrm>
          </p:grpSpPr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5867E9C-B646-D64C-F28E-1F27C0F63DDC}"/>
                  </a:ext>
                </a:extLst>
              </p:cNvPr>
              <p:cNvSpPr txBox="1"/>
              <p:nvPr/>
            </p:nvSpPr>
            <p:spPr>
              <a:xfrm>
                <a:off x="3707904" y="5535406"/>
                <a:ext cx="2079737" cy="36933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Reduces side effects</a:t>
                </a:r>
                <a:endParaRPr kumimoji="0" lang="nl-BE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7CA1ABDC-2CBB-5794-6FAC-C6D59A51F49D}"/>
                  </a:ext>
                </a:extLst>
              </p:cNvPr>
              <p:cNvCxnSpPr>
                <a:cxnSpLocks/>
                <a:stCxn id="9" idx="1"/>
              </p:cNvCxnSpPr>
              <p:nvPr/>
            </p:nvCxnSpPr>
            <p:spPr>
              <a:xfrm flipH="1">
                <a:off x="-450540" y="5720072"/>
                <a:ext cx="4158444" cy="951035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7" name="Graphic 16" descr="Thumbs up sign with solid fill">
              <a:extLst>
                <a:ext uri="{FF2B5EF4-FFF2-40B4-BE49-F238E27FC236}">
                  <a16:creationId xmlns:a16="http://schemas.microsoft.com/office/drawing/2014/main" id="{39B36D00-80D8-6CBD-63B2-AD30770A0B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467800" y="2439565"/>
              <a:ext cx="724200" cy="724200"/>
            </a:xfrm>
            <a:prstGeom prst="rect">
              <a:avLst/>
            </a:prstGeom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7F8870C-EF21-D5B8-AFEC-58CF7D1B03A2}"/>
              </a:ext>
            </a:extLst>
          </p:cNvPr>
          <p:cNvGrpSpPr/>
          <p:nvPr/>
        </p:nvGrpSpPr>
        <p:grpSpPr>
          <a:xfrm>
            <a:off x="6183086" y="3309744"/>
            <a:ext cx="5747657" cy="1459591"/>
            <a:chOff x="6444343" y="3309744"/>
            <a:chExt cx="5747657" cy="1459591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5C188A9C-1C5B-45F4-EAA1-491882DA475E}"/>
                </a:ext>
              </a:extLst>
            </p:cNvPr>
            <p:cNvGrpSpPr/>
            <p:nvPr/>
          </p:nvGrpSpPr>
          <p:grpSpPr>
            <a:xfrm>
              <a:off x="6444343" y="3818300"/>
              <a:ext cx="5432638" cy="951035"/>
              <a:chOff x="665216" y="5535406"/>
              <a:chExt cx="5432638" cy="951035"/>
            </a:xfrm>
          </p:grpSpPr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0A7626F-1105-BAD6-3A95-7542888EB75A}"/>
                  </a:ext>
                </a:extLst>
              </p:cNvPr>
              <p:cNvSpPr txBox="1"/>
              <p:nvPr/>
            </p:nvSpPr>
            <p:spPr>
              <a:xfrm>
                <a:off x="3707904" y="5535406"/>
                <a:ext cx="2389950" cy="36933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Ensures </a:t>
                </a:r>
                <a:r>
                  <a:rPr kumimoji="0" lang="en-US" sz="1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reproducability</a:t>
                </a:r>
                <a:endParaRPr kumimoji="0" lang="nl-BE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B0E4A869-845A-E022-EBB4-F7A8E5D721B2}"/>
                  </a:ext>
                </a:extLst>
              </p:cNvPr>
              <p:cNvCxnSpPr>
                <a:cxnSpLocks/>
                <a:stCxn id="14" idx="1"/>
              </p:cNvCxnSpPr>
              <p:nvPr/>
            </p:nvCxnSpPr>
            <p:spPr>
              <a:xfrm flipH="1">
                <a:off x="665216" y="5720072"/>
                <a:ext cx="3042688" cy="766369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9" name="Graphic 18" descr="Thumbs up sign with solid fill">
              <a:extLst>
                <a:ext uri="{FF2B5EF4-FFF2-40B4-BE49-F238E27FC236}">
                  <a16:creationId xmlns:a16="http://schemas.microsoft.com/office/drawing/2014/main" id="{2E83F4A8-61A2-7D99-759C-761A2F83B0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467800" y="3309744"/>
              <a:ext cx="724200" cy="724200"/>
            </a:xfrm>
            <a:prstGeom prst="rect">
              <a:avLst/>
            </a:prstGeom>
          </p:spPr>
        </p:pic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4C41FD80-F478-39C8-9948-A158D94C850C}"/>
              </a:ext>
            </a:extLst>
          </p:cNvPr>
          <p:cNvSpPr txBox="1"/>
          <p:nvPr/>
        </p:nvSpPr>
        <p:spPr>
          <a:xfrm>
            <a:off x="4691743" y="5791695"/>
            <a:ext cx="252947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Similar for Python</a:t>
            </a:r>
            <a:endParaRPr lang="LID4096" sz="2400" dirty="0"/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49B4DA03-AD96-27B7-D077-BA713A27A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16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438008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066751" y="5445224"/>
            <a:ext cx="57656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hlinkClick r:id="rId2"/>
              </a:rPr>
              <a:t>https://shorturl.at/Rb4Ni</a:t>
            </a:r>
            <a:r>
              <a:rPr lang="en-US" sz="4000" dirty="0"/>
              <a:t>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6679C85-91D9-5467-5CA3-F1BD3EAAF1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2875" y="1285875"/>
            <a:ext cx="4286250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110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Qr code&#10;&#10;Description automatically generated">
            <a:extLst>
              <a:ext uri="{FF2B5EF4-FFF2-40B4-BE49-F238E27FC236}">
                <a16:creationId xmlns:a16="http://schemas.microsoft.com/office/drawing/2014/main" id="{73A4FCC5-DC3D-4500-9780-EECF84D9A9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DE1F145-C5E0-46AB-A22B-68461DC26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3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88509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Inline code fragments and file names are rendered as, e.g.,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hello_world.py</a:t>
            </a:r>
          </a:p>
          <a:p>
            <a:r>
              <a:rPr lang="en-US" dirty="0"/>
              <a:t>Longer code fragments are rendered as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Data files are rendered as</a:t>
            </a:r>
            <a:endParaRPr lang="nl-BE" dirty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209D72-2E9D-49B0-8977-41DCCC66C0BB}" type="slidenum">
              <a:rPr kumimoji="0" lang="nl-B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nl-B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55641" y="3137030"/>
            <a:ext cx="5285421" cy="12003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#!/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usr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/bin/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env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python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…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if __name__ == '__main__':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print('hello world!')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55640" y="4841414"/>
            <a:ext cx="5285421" cy="15696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case dim temp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1 1 -0.5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2 1 0.0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3 1 0.5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4 2 -0.5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…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2845250" y="3484460"/>
            <a:ext cx="3564285" cy="2926615"/>
            <a:chOff x="1321249" y="3584213"/>
            <a:chExt cx="3564285" cy="2926615"/>
          </a:xfrm>
        </p:grpSpPr>
        <p:sp>
          <p:nvSpPr>
            <p:cNvPr id="7" name="Oval 6"/>
            <p:cNvSpPr/>
            <p:nvPr/>
          </p:nvSpPr>
          <p:spPr>
            <a:xfrm>
              <a:off x="1331639" y="6237312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B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9" name="Straight Arrow Connector 8"/>
            <p:cNvCxnSpPr>
              <a:stCxn id="10" idx="1"/>
              <a:endCxn id="7" idx="6"/>
            </p:cNvCxnSpPr>
            <p:nvPr/>
          </p:nvCxnSpPr>
          <p:spPr>
            <a:xfrm flipH="1">
              <a:off x="1691680" y="5858572"/>
              <a:ext cx="2016224" cy="515498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707904" y="5535406"/>
              <a:ext cx="1177630" cy="64633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fragment</a:t>
              </a:r>
              <a:b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</a:b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not shown</a:t>
              </a:r>
              <a:endPara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321249" y="3584213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B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2" name="Straight Arrow Connector 11"/>
            <p:cNvCxnSpPr>
              <a:stCxn id="10" idx="1"/>
              <a:endCxn id="11" idx="6"/>
            </p:cNvCxnSpPr>
            <p:nvPr/>
          </p:nvCxnSpPr>
          <p:spPr>
            <a:xfrm flipH="1" flipV="1">
              <a:off x="1681290" y="3720971"/>
              <a:ext cx="2026614" cy="213760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64286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 II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Shell commands are rendered as</a:t>
            </a:r>
          </a:p>
          <a:p>
            <a:endParaRPr lang="en-US" dirty="0"/>
          </a:p>
          <a:p>
            <a:pPr lvl="1"/>
            <a:r>
              <a:rPr lang="en-US" dirty="0"/>
              <a:t>Do </a:t>
            </a:r>
            <a:r>
              <a:rPr lang="en-US" i="1" dirty="0"/>
              <a:t>not</a:t>
            </a:r>
            <a:r>
              <a:rPr lang="en-US" dirty="0"/>
              <a:t> type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dirty="0"/>
              <a:t>, it represents your shell prompt!</a:t>
            </a:r>
          </a:p>
          <a:p>
            <a:endParaRPr lang="en-US" dirty="0"/>
          </a:p>
          <a:p>
            <a:r>
              <a:rPr lang="en-US" dirty="0"/>
              <a:t>Good practice:</a:t>
            </a:r>
          </a:p>
          <a:p>
            <a:r>
              <a:rPr lang="en-US" dirty="0"/>
              <a:t>Bad practice:</a:t>
            </a:r>
          </a:p>
          <a:p>
            <a:r>
              <a:rPr lang="en-US" dirty="0"/>
              <a:t>(Potential) hazards/bugs:</a:t>
            </a:r>
          </a:p>
          <a:p>
            <a:r>
              <a:rPr lang="en-US" dirty="0"/>
              <a:t>Performance issue:</a:t>
            </a:r>
          </a:p>
          <a:p>
            <a:r>
              <a:rPr lang="en-US" dirty="0"/>
              <a:t>Warning: 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855641" y="2321241"/>
            <a:ext cx="542328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python  –m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data_parsing.py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</a:t>
            </a:fld>
            <a:endParaRPr lang="nl-BE"/>
          </a:p>
        </p:txBody>
      </p:sp>
      <p:pic>
        <p:nvPicPr>
          <p:cNvPr id="6" name="Picture 2" descr="C:\Users\lucg5005\AppData\Local\Microsoft\Windows\Temporary Internet Files\Content.IE5\CWZUAEH4\lgi01a201309290600[1].jpg">
            <a:extLst>
              <a:ext uri="{FF2B5EF4-FFF2-40B4-BE49-F238E27FC236}">
                <a16:creationId xmlns:a16="http://schemas.microsoft.com/office/drawing/2014/main" id="{F0B1C861-027C-AE93-1BCB-962F1DBAB0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1480" y="4393364"/>
            <a:ext cx="566151" cy="580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C:\Users\lucg5005\AppData\Local\Microsoft\Windows\Temporary Internet Files\Content.IE5\T8RCCH8G\cute_snail_by_gniyuhs-d4lvbji[1].png">
            <a:extLst>
              <a:ext uri="{FF2B5EF4-FFF2-40B4-BE49-F238E27FC236}">
                <a16:creationId xmlns:a16="http://schemas.microsoft.com/office/drawing/2014/main" id="{9955A620-341D-09A8-65FD-6BB630BACF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3919" y="4775923"/>
            <a:ext cx="792088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Graphic 8" descr="Warning with solid fill">
            <a:extLst>
              <a:ext uri="{FF2B5EF4-FFF2-40B4-BE49-F238E27FC236}">
                <a16:creationId xmlns:a16="http://schemas.microsoft.com/office/drawing/2014/main" id="{024A877E-0481-E081-DA6C-323BCC25DA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84005" y="5294549"/>
            <a:ext cx="648072" cy="648072"/>
          </a:xfrm>
          <a:prstGeom prst="rect">
            <a:avLst/>
          </a:prstGeom>
        </p:spPr>
      </p:pic>
      <p:pic>
        <p:nvPicPr>
          <p:cNvPr id="11" name="Graphic 10" descr="Thumbs up sign with solid fill">
            <a:extLst>
              <a:ext uri="{FF2B5EF4-FFF2-40B4-BE49-F238E27FC236}">
                <a16:creationId xmlns:a16="http://schemas.microsoft.com/office/drawing/2014/main" id="{CE1CDE01-821E-6748-0DC3-4FDB15D603A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558218" y="3307140"/>
            <a:ext cx="724200" cy="724200"/>
          </a:xfrm>
          <a:prstGeom prst="rect">
            <a:avLst/>
          </a:prstGeom>
        </p:spPr>
      </p:pic>
      <p:pic>
        <p:nvPicPr>
          <p:cNvPr id="13" name="Graphic 12" descr="Thumbs Down with solid fill">
            <a:extLst>
              <a:ext uri="{FF2B5EF4-FFF2-40B4-BE49-F238E27FC236}">
                <a16:creationId xmlns:a16="http://schemas.microsoft.com/office/drawing/2014/main" id="{0BE55C85-E7E5-B333-4889-9C023DF9189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558218" y="3959617"/>
            <a:ext cx="724201" cy="724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093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EE096-03BC-AF45-1BAD-8FB0E39A5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A1C1E0-757C-352E-1DA0-6DA0677ACD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367565-51CE-9B91-F4BB-D273A8B3C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6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420197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7ECA5-E85B-8CD0-3EFD-91F03AB36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Motivation: why use HPC?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82D46-2921-4DBF-5E80-F22607016E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Computation takes a lot of time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Large data set, not enough memory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Many different scenarios to compute</a:t>
            </a:r>
            <a:endParaRPr lang="LID4096" dirty="0"/>
          </a:p>
        </p:txBody>
      </p:sp>
      <p:pic>
        <p:nvPicPr>
          <p:cNvPr id="5" name="Graphic 4" descr="Hourglass Full with solid fill">
            <a:extLst>
              <a:ext uri="{FF2B5EF4-FFF2-40B4-BE49-F238E27FC236}">
                <a16:creationId xmlns:a16="http://schemas.microsoft.com/office/drawing/2014/main" id="{67C7CA4E-53A8-A80E-DD9A-A6DD06A01A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23314" y="1761332"/>
            <a:ext cx="914400" cy="914400"/>
          </a:xfrm>
          <a:prstGeom prst="rect">
            <a:avLst/>
          </a:prstGeom>
        </p:spPr>
      </p:pic>
      <p:pic>
        <p:nvPicPr>
          <p:cNvPr id="7" name="Graphic 6" descr="Database with solid fill">
            <a:extLst>
              <a:ext uri="{FF2B5EF4-FFF2-40B4-BE49-F238E27FC236}">
                <a16:creationId xmlns:a16="http://schemas.microsoft.com/office/drawing/2014/main" id="{B06E9CB9-B6ED-0860-FCDE-3E2EE7073D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923314" y="3200400"/>
            <a:ext cx="914400" cy="914400"/>
          </a:xfrm>
          <a:prstGeom prst="rect">
            <a:avLst/>
          </a:prstGeom>
        </p:spPr>
      </p:pic>
      <p:pic>
        <p:nvPicPr>
          <p:cNvPr id="9" name="Graphic 8" descr="Branching diagram with solid fill">
            <a:extLst>
              <a:ext uri="{FF2B5EF4-FFF2-40B4-BE49-F238E27FC236}">
                <a16:creationId xmlns:a16="http://schemas.microsoft.com/office/drawing/2014/main" id="{1758EBC3-87FD-FE87-13F9-670C66AA145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923314" y="4710112"/>
            <a:ext cx="914400" cy="914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6748437-A7EC-8E99-2684-BF2A05DA10ED}"/>
              </a:ext>
            </a:extLst>
          </p:cNvPr>
          <p:cNvSpPr txBox="1"/>
          <p:nvPr/>
        </p:nvSpPr>
        <p:spPr>
          <a:xfrm>
            <a:off x="9046029" y="3128036"/>
            <a:ext cx="2146806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Or some</a:t>
            </a:r>
          </a:p>
          <a:p>
            <a:r>
              <a:rPr lang="en-US" sz="2800" dirty="0"/>
              <a:t>combination</a:t>
            </a:r>
            <a:endParaRPr lang="LID4096" sz="2800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18B4BCF-9A5F-062B-B373-49846F260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7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5226558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D0B3A-FFE0-081F-ED05-A7CF53956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it hard?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665696-90AD-5AEE-257D-5F9789B055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is a learning curve</a:t>
            </a:r>
          </a:p>
          <a:p>
            <a:r>
              <a:rPr lang="en-US" dirty="0"/>
              <a:t>There are pitfalls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Extensive training catalog</a:t>
            </a:r>
          </a:p>
          <a:p>
            <a:r>
              <a:rPr lang="en-US" dirty="0"/>
              <a:t>Support is here to help</a:t>
            </a:r>
          </a:p>
        </p:txBody>
      </p:sp>
      <p:pic>
        <p:nvPicPr>
          <p:cNvPr id="4" name="Graphic 3" descr="Warning with solid fill">
            <a:extLst>
              <a:ext uri="{FF2B5EF4-FFF2-40B4-BE49-F238E27FC236}">
                <a16:creationId xmlns:a16="http://schemas.microsoft.com/office/drawing/2014/main" id="{B6BF90D3-38A7-D04B-D4CF-5215B358EA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31261" y="1690688"/>
            <a:ext cx="1115109" cy="111510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8977B0C-826D-A801-6943-C509C70C0C77}"/>
              </a:ext>
            </a:extLst>
          </p:cNvPr>
          <p:cNvSpPr txBox="1"/>
          <p:nvPr/>
        </p:nvSpPr>
        <p:spPr>
          <a:xfrm>
            <a:off x="3711483" y="3614217"/>
            <a:ext cx="5265544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It's not rocket science either!</a:t>
            </a:r>
            <a:endParaRPr lang="LID4096" sz="32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BDE30E-7417-BF06-8E35-C0F19987D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8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111872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08FD7-C36F-5AEA-0BE1-7BBB5FA55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up your environment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A9A868-BB36-DFD0-5AE2-AC229CC9E8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D5540B-592D-09F7-A654-0C15AB88A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9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995891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1100</TotalTime>
  <Words>811</Words>
  <Application>Microsoft Office PowerPoint</Application>
  <PresentationFormat>Widescreen</PresentationFormat>
  <Paragraphs>166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Aptos</vt:lpstr>
      <vt:lpstr>Aptos Display</vt:lpstr>
      <vt:lpstr>Arial</vt:lpstr>
      <vt:lpstr>Calibri</vt:lpstr>
      <vt:lpstr>Courier New</vt:lpstr>
      <vt:lpstr>Symbol</vt:lpstr>
      <vt:lpstr>Office Theme</vt:lpstr>
      <vt:lpstr>Best practices for data science on HPC</vt:lpstr>
      <vt:lpstr>PowerPoint Presentation</vt:lpstr>
      <vt:lpstr>PowerPoint Presentation</vt:lpstr>
      <vt:lpstr>Typographical conventions I</vt:lpstr>
      <vt:lpstr>Typographical conventions II</vt:lpstr>
      <vt:lpstr>Introduction</vt:lpstr>
      <vt:lpstr>Motivation: why use HPC?</vt:lpstr>
      <vt:lpstr>Is it hard?</vt:lpstr>
      <vt:lpstr>Set up your environment</vt:lpstr>
      <vt:lpstr>Data science software stack</vt:lpstr>
      <vt:lpstr>Modus operandi</vt:lpstr>
      <vt:lpstr>How to transition?</vt:lpstr>
      <vt:lpstr>Python: argparse</vt:lpstr>
      <vt:lpstr>R: optparse</vt:lpstr>
      <vt:lpstr>Modules</vt:lpstr>
      <vt:lpstr>Job script &amp; modules: best practices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Geert Jan Bex</dc:creator>
  <cp:lastModifiedBy>Geert Jan Bex</cp:lastModifiedBy>
  <cp:revision>7</cp:revision>
  <dcterms:created xsi:type="dcterms:W3CDTF">2025-01-17T10:10:41Z</dcterms:created>
  <dcterms:modified xsi:type="dcterms:W3CDTF">2025-05-22T12:07:51Z</dcterms:modified>
</cp:coreProperties>
</file>