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83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268" r:id="rId51"/>
    <p:sldId id="403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6" r:id="rId6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scentrum.be/compute/tier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s://svgsilh.com/image/40876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ixabay.com/en/haloween-mask-ghost-fear-skull-1755295/" TargetMode="Externa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666-ADD6-2C01-CCB6-FE56FE66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5358-76B5-F230-33C5-1483168B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Activate environment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Install additional packages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Update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B369-6BD2-C882-3BEA-42338E9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3DDC-C9F5-61CF-6F3F-2A40A3CFD90E}"/>
              </a:ext>
            </a:extLst>
          </p:cNvPr>
          <p:cNvSpPr txBox="1"/>
          <p:nvPr/>
        </p:nvSpPr>
        <p:spPr>
          <a:xfrm>
            <a:off x="1121229" y="2129683"/>
            <a:ext cx="108748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https://repo.continuum.io/miniconda/Miniconda3-latest-Linux-x86_64.sh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bash Miniconda3-latest-Linux-x86_64.sh  -b  -p $VSC_DATA/miniconda3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source ~/.bashrc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70E4F-5973-DA8C-52BF-8065FC80FD81}"/>
              </a:ext>
            </a:extLst>
          </p:cNvPr>
          <p:cNvSpPr txBox="1"/>
          <p:nvPr/>
        </p:nvSpPr>
        <p:spPr>
          <a:xfrm>
            <a:off x="1121229" y="338315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matplotlib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3A3C0-7C5A-1520-081C-7199DEB307CF}"/>
              </a:ext>
            </a:extLst>
          </p:cNvPr>
          <p:cNvSpPr txBox="1"/>
          <p:nvPr/>
        </p:nvSpPr>
        <p:spPr>
          <a:xfrm>
            <a:off x="1121229" y="420398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activate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2C237-E7DE-FFA1-1B9B-44B0C7790F22}"/>
              </a:ext>
            </a:extLst>
          </p:cNvPr>
          <p:cNvSpPr txBox="1"/>
          <p:nvPr/>
        </p:nvSpPr>
        <p:spPr>
          <a:xfrm>
            <a:off x="1121229" y="4994999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 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AF92-1A55-CF4B-81F7-19E1DEE82D56}"/>
              </a:ext>
            </a:extLst>
          </p:cNvPr>
          <p:cNvSpPr txBox="1"/>
          <p:nvPr/>
        </p:nvSpPr>
        <p:spPr>
          <a:xfrm>
            <a:off x="1121229" y="5848714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update  --all</a:t>
            </a:r>
          </a:p>
        </p:txBody>
      </p:sp>
    </p:spTree>
    <p:extLst>
      <p:ext uri="{BB962C8B-B14F-4D97-AF65-F5344CB8AC3E}">
        <p14:creationId xmlns:p14="http://schemas.microsoft.com/office/powerpoint/2010/main" val="398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8A3-4975-C949-7B91-C0E052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D58F-B2DD-B56F-1605-F336C10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82B07-178D-D541-0025-2BB3F490C54C}"/>
              </a:ext>
            </a:extLst>
          </p:cNvPr>
          <p:cNvGrpSpPr/>
          <p:nvPr/>
        </p:nvGrpSpPr>
        <p:grpSpPr>
          <a:xfrm>
            <a:off x="1415143" y="1997839"/>
            <a:ext cx="8795657" cy="2585323"/>
            <a:chOff x="1055914" y="2169659"/>
            <a:chExt cx="8795657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0341-D255-B1D9-383A-79CD677F55F2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conda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activate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my_env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python cosine.py -n 100 -o result_${SLURM_JOB_ID}.txt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-p plot_${SLURM_JOB_ID}.png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68513-48BA-39EC-C23C-1B6FA671588B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1DC068-CDE1-3A93-2B07-23E4C9118CEE}"/>
              </a:ext>
            </a:extLst>
          </p:cNvPr>
          <p:cNvGrpSpPr/>
          <p:nvPr/>
        </p:nvGrpSpPr>
        <p:grpSpPr>
          <a:xfrm>
            <a:off x="4705564" y="2643544"/>
            <a:ext cx="6747133" cy="889068"/>
            <a:chOff x="-834843" y="5535406"/>
            <a:chExt cx="6747133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A2DFB-4A0B-5B15-3637-AE063DA3C62A}"/>
                </a:ext>
              </a:extLst>
            </p:cNvPr>
            <p:cNvSpPr txBox="1"/>
            <p:nvPr/>
          </p:nvSpPr>
          <p:spPr>
            <a:xfrm>
              <a:off x="3707904" y="5535406"/>
              <a:ext cx="220438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30F79-5313-F3F3-D223-BD940B26FA4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35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endParaRPr lang="en-US" sz="2000" dirty="0"/>
          </a:p>
          <a:p>
            <a:r>
              <a:rPr lang="en-US" dirty="0"/>
              <a:t>For performance on CPU, use Intel </a:t>
            </a:r>
            <a:r>
              <a:rPr lang="en-US" dirty="0" err="1"/>
              <a:t>OneAPI</a:t>
            </a:r>
            <a:r>
              <a:rPr lang="en-US" dirty="0"/>
              <a:t> distribution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054970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107216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45" y="486950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AE5F-0855-5FB4-03BF-AEFBCD80C180}"/>
              </a:ext>
            </a:extLst>
          </p:cNvPr>
          <p:cNvSpPr txBox="1"/>
          <p:nvPr/>
        </p:nvSpPr>
        <p:spPr>
          <a:xfrm>
            <a:off x="1585645" y="6006789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intel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intelpython3_full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7258E0F-A694-3C20-BAD8-2B7EC872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5949800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3C8-46D8-90E7-B5E9-62D504C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CA-5BB6-1598-DD80-47CD7BC0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58CA-C57F-993F-F8C2-17C8EAE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26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06C-14A4-72C8-A65A-86B49BA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considerations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B18-A02C-168D-8533-6D6E74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built hardware-specific!</a:t>
            </a:r>
          </a:p>
          <a:p>
            <a:pPr lvl="1"/>
            <a:r>
              <a:rPr lang="en-US" dirty="0"/>
              <a:t>Install &amp; use on same hardware</a:t>
            </a:r>
          </a:p>
          <a:p>
            <a:pPr lvl="1"/>
            <a:r>
              <a:rPr lang="en-US" dirty="0"/>
              <a:t>Installation on compute nodes</a:t>
            </a:r>
          </a:p>
          <a:p>
            <a:r>
              <a:rPr lang="en-US" dirty="0"/>
              <a:t>Packages built per R major release</a:t>
            </a:r>
          </a:p>
          <a:p>
            <a:r>
              <a:rPr lang="en-US" dirty="0"/>
              <a:t>Pure R packages: easy</a:t>
            </a:r>
          </a:p>
          <a:p>
            <a:r>
              <a:rPr lang="en-US" dirty="0"/>
              <a:t>Packages with library dependencies: not so easy</a:t>
            </a:r>
          </a:p>
          <a:p>
            <a:pPr lvl="1"/>
            <a:r>
              <a:rPr lang="en-US" dirty="0"/>
              <a:t>Use modules</a:t>
            </a:r>
          </a:p>
          <a:p>
            <a:pPr lvl="1"/>
            <a:r>
              <a:rPr lang="en-US" dirty="0"/>
              <a:t>Ask help if necessary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06B6-00B6-DF00-9500-8353D58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B8EE8CBC-1DD0-C5A6-DA64-FBD97360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5" y="199567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7F4308D3-7387-3F06-E910-0CE15632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820" y="1284138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DB5-555C-7D44-C0FF-E465F81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77-CF5F-C9F6-3818-A94F8E6B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OnDemand:  interactive shell, or</a:t>
            </a:r>
          </a:p>
          <a:p>
            <a:r>
              <a:rPr lang="en-US" dirty="0"/>
              <a:t>From login node, submit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module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B7A3-D2F0-B620-423C-C5F0AB3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6901-D4B3-E574-B658-9CDCB6354246}"/>
              </a:ext>
            </a:extLst>
          </p:cNvPr>
          <p:cNvSpPr txBox="1"/>
          <p:nvPr/>
        </p:nvSpPr>
        <p:spPr>
          <a:xfrm>
            <a:off x="1585645" y="2938414"/>
            <a:ext cx="8592498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 </a:t>
            </a:r>
            <a:r>
              <a:rPr lang="en-US" sz="2400" dirty="0" err="1">
                <a:solidFill>
                  <a:schemeClr val="bg1"/>
                </a:solidFill>
              </a:rPr>
              <a:t>srun</a:t>
            </a:r>
            <a:r>
              <a:rPr lang="en-US" sz="2400" dirty="0">
                <a:solidFill>
                  <a:schemeClr val="bg1"/>
                </a:solidFill>
              </a:rPr>
              <a:t>  --account=&lt;your-account&gt;  --time=00:30:00          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--cluster=</a:t>
            </a:r>
            <a:r>
              <a:rPr lang="en-US" sz="2400" dirty="0" err="1">
                <a:solidFill>
                  <a:schemeClr val="bg1"/>
                </a:solidFill>
              </a:rPr>
              <a:t>wice</a:t>
            </a:r>
            <a:r>
              <a:rPr lang="en-US" sz="2400" dirty="0">
                <a:solidFill>
                  <a:schemeClr val="bg1"/>
                </a:solidFill>
              </a:rPr>
              <a:t>  --partition=</a:t>
            </a:r>
            <a:r>
              <a:rPr lang="en-US" sz="2400" dirty="0" err="1">
                <a:solidFill>
                  <a:schemeClr val="bg1"/>
                </a:solidFill>
              </a:rPr>
              <a:t>batch_sapphirerapids</a:t>
            </a:r>
            <a:r>
              <a:rPr lang="en-US" sz="2400" dirty="0">
                <a:solidFill>
                  <a:schemeClr val="bg1"/>
                </a:solidFill>
              </a:rPr>
              <a:t>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</a:t>
            </a:r>
            <a:r>
              <a:rPr lang="en-US" sz="2400" dirty="0" err="1">
                <a:solidFill>
                  <a:schemeClr val="bg1"/>
                </a:solidFill>
              </a:rPr>
              <a:t>pty</a:t>
            </a:r>
            <a:r>
              <a:rPr lang="en-US" sz="2400" dirty="0">
                <a:solidFill>
                  <a:schemeClr val="bg1"/>
                </a:solidFill>
              </a:rPr>
              <a:t>  /bin/bash -l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9BEE2-664B-8079-3806-ED54F17A62B2}"/>
              </a:ext>
            </a:extLst>
          </p:cNvPr>
          <p:cNvGrpSpPr/>
          <p:nvPr/>
        </p:nvGrpSpPr>
        <p:grpSpPr>
          <a:xfrm>
            <a:off x="7686379" y="4138743"/>
            <a:ext cx="2295821" cy="1048024"/>
            <a:chOff x="3707904" y="4856714"/>
            <a:chExt cx="2295821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EE781-D831-B340-D7ED-AD5C8F27A0C3}"/>
                </a:ext>
              </a:extLst>
            </p:cNvPr>
            <p:cNvSpPr txBox="1"/>
            <p:nvPr/>
          </p:nvSpPr>
          <p:spPr>
            <a:xfrm>
              <a:off x="3707904" y="5535406"/>
              <a:ext cx="22958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architecture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53D276-10EA-ACFD-5755-65F16F506FD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75581" y="4856714"/>
              <a:ext cx="580234" cy="678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CE3-C525-998F-E1F7-129BFD885251}"/>
              </a:ext>
            </a:extLst>
          </p:cNvPr>
          <p:cNvSpPr txBox="1"/>
          <p:nvPr/>
        </p:nvSpPr>
        <p:spPr>
          <a:xfrm>
            <a:off x="1585646" y="5417599"/>
            <a:ext cx="859249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 $  </a:t>
            </a:r>
            <a:r>
              <a:rPr lang="fr-BE" sz="2400" dirty="0">
                <a:solidFill>
                  <a:schemeClr val="bg1"/>
                </a:solidFill>
              </a:rPr>
              <a:t>module </a:t>
            </a:r>
            <a:r>
              <a:rPr lang="fr-BE" sz="2400" dirty="0" err="1">
                <a:solidFill>
                  <a:schemeClr val="bg1"/>
                </a:solidFill>
              </a:rPr>
              <a:t>load</a:t>
            </a:r>
            <a:r>
              <a:rPr lang="fr-BE" sz="2400" dirty="0">
                <a:solidFill>
                  <a:schemeClr val="bg1"/>
                </a:solidFill>
              </a:rPr>
              <a:t> R-bundle-CRAN/2023.12-foss-2023a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A7-C1D6-C5AD-974C-76B8BB9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 &amp; install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AF7-A821-4467-9E16-EE82BB3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installation location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R and install package(s)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7192-A981-AB47-2719-7D63C24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222A-C647-EC32-1F3F-101179EEBBA9}"/>
              </a:ext>
            </a:extLst>
          </p:cNvPr>
          <p:cNvSpPr txBox="1"/>
          <p:nvPr/>
        </p:nvSpPr>
        <p:spPr>
          <a:xfrm>
            <a:off x="1195228" y="2407271"/>
            <a:ext cx="100497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node$  </a:t>
            </a:r>
            <a:r>
              <a:rPr lang="pt-BR" dirty="0">
                <a:solidFill>
                  <a:schemeClr val="bg1"/>
                </a:solidFill>
              </a:rPr>
              <a:t>export R_LIBS_USER=$VSC_DATA/R/$VSC_OS_LOCAL/$VSC_ARCH_LOCAL/$EBVERSIONR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A6EF-E1CE-D6C4-8153-C015150AD2DF}"/>
              </a:ext>
            </a:extLst>
          </p:cNvPr>
          <p:cNvSpPr txBox="1"/>
          <p:nvPr/>
        </p:nvSpPr>
        <p:spPr>
          <a:xfrm>
            <a:off x="1195227" y="3981700"/>
            <a:ext cx="1015857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node $  </a:t>
            </a:r>
            <a:r>
              <a:rPr lang="pt-BR" sz="2000" dirty="0">
                <a:solidFill>
                  <a:schemeClr val="bg1"/>
                </a:solidFill>
              </a:rPr>
              <a:t>mkdir  -p  $R_LIBS_USER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92C6-6328-99E8-B9EC-ED364A00875A}"/>
              </a:ext>
            </a:extLst>
          </p:cNvPr>
          <p:cNvSpPr txBox="1"/>
          <p:nvPr/>
        </p:nvSpPr>
        <p:spPr>
          <a:xfrm>
            <a:off x="1195227" y="5469741"/>
            <a:ext cx="10158574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 $  </a:t>
            </a:r>
            <a:r>
              <a:rPr lang="pt-BR" b="1" dirty="0">
                <a:solidFill>
                  <a:schemeClr val="bg1"/>
                </a:solidFill>
              </a:rPr>
              <a:t>R_LIBS_USER=$R_LIBS_USER  R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install.packages("dplyr")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28F6-0CF1-1FBC-AA5C-8F4D8C2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batch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F16B-6446-02C5-8380-DC9EE6A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2455B-832D-E73D-D1D5-076E115D2BEF}"/>
              </a:ext>
            </a:extLst>
          </p:cNvPr>
          <p:cNvGrpSpPr/>
          <p:nvPr/>
        </p:nvGrpSpPr>
        <p:grpSpPr>
          <a:xfrm>
            <a:off x="457201" y="1377353"/>
            <a:ext cx="11517983" cy="4524315"/>
            <a:chOff x="-43542" y="2169659"/>
            <a:chExt cx="11517983" cy="4524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D28F47-723E-F8A0-3251-44D5758BF97F}"/>
                </a:ext>
              </a:extLst>
            </p:cNvPr>
            <p:cNvSpPr txBox="1"/>
            <p:nvPr/>
          </p:nvSpPr>
          <p:spPr>
            <a:xfrm>
              <a:off x="-43542" y="2169659"/>
              <a:ext cx="11517084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--time=00:30:00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LOG_FILE="install_${VSC_OS_LOCAL}_${VSC_ARCH_LOCAL}_${EBVERSIONR}.log"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$R_LIBS_USER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R  --no-save  &amp;&gt; $LOG_FILE  &lt;&lt;EOI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options(repos = c(CRAN = "https://cloud.r-project.org"))</a:t>
              </a: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install.packages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dplyr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1F380-DF26-6D79-D0F9-B2113D9498E0}"/>
                </a:ext>
              </a:extLst>
            </p:cNvPr>
            <p:cNvSpPr txBox="1"/>
            <p:nvPr/>
          </p:nvSpPr>
          <p:spPr>
            <a:xfrm>
              <a:off x="8327426" y="2169659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install_r_packages.slurm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48FFD6-7840-C160-720A-49E930760A1E}"/>
              </a:ext>
            </a:extLst>
          </p:cNvPr>
          <p:cNvSpPr txBox="1"/>
          <p:nvPr/>
        </p:nvSpPr>
        <p:spPr>
          <a:xfrm>
            <a:off x="457201" y="6156295"/>
            <a:ext cx="9550441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sbatch</a:t>
            </a:r>
            <a:r>
              <a:rPr lang="en-US" sz="2000" dirty="0">
                <a:solidFill>
                  <a:schemeClr val="bg1"/>
                </a:solidFill>
              </a:rPr>
              <a:t>  --cluster=</a:t>
            </a:r>
            <a:r>
              <a:rPr lang="en-US" sz="2000" dirty="0" err="1">
                <a:solidFill>
                  <a:schemeClr val="bg1"/>
                </a:solidFill>
              </a:rPr>
              <a:t>wice</a:t>
            </a:r>
            <a:r>
              <a:rPr lang="en-US" sz="2000" dirty="0">
                <a:solidFill>
                  <a:schemeClr val="bg1"/>
                </a:solidFill>
              </a:rPr>
              <a:t>  --partition=</a:t>
            </a:r>
            <a:r>
              <a:rPr lang="en-US" sz="2000" dirty="0" err="1">
                <a:solidFill>
                  <a:schemeClr val="bg1"/>
                </a:solidFill>
              </a:rPr>
              <a:t>batch_sapphirerapids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install_r_packages.slurm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01CE53-C4D5-8AB2-457E-F24FAC25802B}"/>
              </a:ext>
            </a:extLst>
          </p:cNvPr>
          <p:cNvGrpSpPr/>
          <p:nvPr/>
        </p:nvGrpSpPr>
        <p:grpSpPr>
          <a:xfrm>
            <a:off x="5237033" y="2145370"/>
            <a:ext cx="6128437" cy="889068"/>
            <a:chOff x="-834843" y="5535406"/>
            <a:chExt cx="6128437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44AB5F-B83C-1ABF-2784-7709B639365A}"/>
                </a:ext>
              </a:extLst>
            </p:cNvPr>
            <p:cNvSpPr txBox="1"/>
            <p:nvPr/>
          </p:nvSpPr>
          <p:spPr>
            <a:xfrm>
              <a:off x="3707904" y="5535406"/>
              <a:ext cx="15856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R module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0BE172-E565-9122-1B38-6B4C2278726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DB928-D024-1D66-48A6-AD4FC2696F93}"/>
              </a:ext>
            </a:extLst>
          </p:cNvPr>
          <p:cNvGrpSpPr/>
          <p:nvPr/>
        </p:nvGrpSpPr>
        <p:grpSpPr>
          <a:xfrm>
            <a:off x="4593771" y="5095135"/>
            <a:ext cx="6771699" cy="646331"/>
            <a:chOff x="-1163403" y="5535406"/>
            <a:chExt cx="677169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8D3457-5A1F-FB2D-CE59-D68046163A4C}"/>
                </a:ext>
              </a:extLst>
            </p:cNvPr>
            <p:cNvSpPr txBox="1"/>
            <p:nvPr/>
          </p:nvSpPr>
          <p:spPr>
            <a:xfrm>
              <a:off x="3707904" y="5535406"/>
              <a:ext cx="190039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List of packages to</a:t>
              </a:r>
              <a:br>
                <a:rPr lang="en-US" dirty="0">
                  <a:solidFill>
                    <a:prstClr val="black"/>
                  </a:solidFill>
                  <a:latin typeface="Calibri" panose="020F0502020204030204"/>
                </a:rPr>
              </a:b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install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7E548D-4637-709C-27E9-D4532772BA3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-1163403" y="5858571"/>
              <a:ext cx="48713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84CDC-4A34-9F9E-9C19-290953F5212E}"/>
              </a:ext>
            </a:extLst>
          </p:cNvPr>
          <p:cNvGrpSpPr/>
          <p:nvPr/>
        </p:nvGrpSpPr>
        <p:grpSpPr>
          <a:xfrm>
            <a:off x="4027714" y="4271121"/>
            <a:ext cx="7326086" cy="646331"/>
            <a:chOff x="-1919191" y="5535406"/>
            <a:chExt cx="732608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5FD950-48FA-640E-7B1D-1C78BD3A9F28}"/>
                </a:ext>
              </a:extLst>
            </p:cNvPr>
            <p:cNvSpPr txBox="1"/>
            <p:nvPr/>
          </p:nvSpPr>
          <p:spPr>
            <a:xfrm>
              <a:off x="3707904" y="5535406"/>
              <a:ext cx="169899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directory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necessary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E264-DD7F-5B9C-007B-A20327B27F7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1919191" y="5570355"/>
              <a:ext cx="5627095" cy="288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803D79-F2D6-83A8-D7E3-438DD5AD1908}"/>
              </a:ext>
            </a:extLst>
          </p:cNvPr>
          <p:cNvGrpSpPr/>
          <p:nvPr/>
        </p:nvGrpSpPr>
        <p:grpSpPr>
          <a:xfrm>
            <a:off x="4833257" y="413083"/>
            <a:ext cx="6520543" cy="1671071"/>
            <a:chOff x="-563882" y="5535406"/>
            <a:chExt cx="6520543" cy="1671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7ECE2-CE0D-CF10-C623-DB3EBFE1183E}"/>
                </a:ext>
              </a:extLst>
            </p:cNvPr>
            <p:cNvSpPr txBox="1"/>
            <p:nvPr/>
          </p:nvSpPr>
          <p:spPr>
            <a:xfrm>
              <a:off x="3707904" y="5535406"/>
              <a:ext cx="224875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underestimate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walltime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DEF83C-2A2D-AD26-BC08-E8A5DDEDC2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563882" y="5858572"/>
              <a:ext cx="4271786" cy="1347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D883271A-191F-A432-10EC-DFFB1DE4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94" y="657436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8C81-36FA-F8E5-06CC-DF408E28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E12-6913-300E-60CA-7E6A91D6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FCD6-48BF-12C9-C811-E5A7011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3BE78A-6140-8E7D-3907-B87F529AF76F}"/>
              </a:ext>
            </a:extLst>
          </p:cNvPr>
          <p:cNvGrpSpPr/>
          <p:nvPr/>
        </p:nvGrpSpPr>
        <p:grpSpPr>
          <a:xfrm>
            <a:off x="369651" y="1497096"/>
            <a:ext cx="11452697" cy="3139321"/>
            <a:chOff x="1055914" y="2169659"/>
            <a:chExt cx="8795657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2B1B67-91A4-DED1-502A-9D2369191DC0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hello_world_cla.R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E4DA4D-6C0C-34BF-58E2-4FF1DBA58E3F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DDB9D-15BA-942E-A886-48775C904725}"/>
              </a:ext>
            </a:extLst>
          </p:cNvPr>
          <p:cNvGrpSpPr/>
          <p:nvPr/>
        </p:nvGrpSpPr>
        <p:grpSpPr>
          <a:xfrm>
            <a:off x="2220686" y="4636417"/>
            <a:ext cx="6948552" cy="891059"/>
            <a:chOff x="-576521" y="5013679"/>
            <a:chExt cx="6948552" cy="8910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44524E-04E2-85C0-369F-A20B16838235}"/>
                </a:ext>
              </a:extLst>
            </p:cNvPr>
            <p:cNvSpPr txBox="1"/>
            <p:nvPr/>
          </p:nvSpPr>
          <p:spPr>
            <a:xfrm>
              <a:off x="3707904" y="5535406"/>
              <a:ext cx="26641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Ensures right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7FB160-A849-8898-9C78-D398DCB79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576521" y="5013679"/>
              <a:ext cx="4284425" cy="706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2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A39-5198-214A-5F31-C7304FF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runtime?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915E-BBB4-E159-9323-25AA47FC2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D27A-9C58-2AC9-1F83-3C7F3A1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74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028D-7176-DC33-907F-975B0AFE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time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5488-AA8F-5D87-DBE0-1EEA0FDF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--time=d-HH:MM:SS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8E0D-AE7B-2FF1-0BAC-DA8E3749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FEDF60D-2679-65DB-EE04-8D736A8D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49CAFD08-7F1B-FDF2-9AAF-7628E226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05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57184-6364-0FB7-A1EE-35982461CBB8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99874CC-5E14-3F3D-ED07-76A007F7D6FD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105E9D-4C0C-3429-D511-569C7BFC3E76}"/>
                </a:ext>
              </a:extLst>
            </p:cNvPr>
            <p:cNvGrpSpPr/>
            <p:nvPr/>
          </p:nvGrpSpPr>
          <p:grpSpPr>
            <a:xfrm>
              <a:off x="6161314" y="3690257"/>
              <a:ext cx="3322005" cy="2396848"/>
              <a:chOff x="6161314" y="3690257"/>
              <a:chExt cx="3322005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F801DD6-94A4-34CF-0F9C-808F94AC2C8D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B597E51-1ADC-EDD7-593E-A9BDD7F40C87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27973E2-F002-E299-828E-3B18F7D23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C1D4C-9C74-4A6C-CDA9-8FEAF72AF6F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2FABB-0C2B-CD56-681D-528C33287FD0}"/>
                  </a:ext>
                </a:extLst>
              </p:cNvPr>
              <p:cNvSpPr txBox="1"/>
              <p:nvPr/>
            </p:nvSpPr>
            <p:spPr>
              <a:xfrm>
                <a:off x="6161314" y="3753745"/>
                <a:ext cx="633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  <a:endParaRPr lang="LID4096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30D600-AB2A-EA69-264A-5A24A3375761}"/>
              </a:ext>
            </a:extLst>
          </p:cNvPr>
          <p:cNvSpPr txBox="1"/>
          <p:nvPr/>
        </p:nvSpPr>
        <p:spPr>
          <a:xfrm>
            <a:off x="1197429" y="5715298"/>
            <a:ext cx="57447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Clock frequencies compute node &lt; laptop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124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4A16-1C92-70B6-E9E5-F234B0D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 script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dgemm.R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Arguments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Generates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Determines minimum/maximum diagonal element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8AAF-DA36-3A88-DA12-25D866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A35AA-B035-D5A6-D73D-35EA2FD103D2}"/>
              </a:ext>
            </a:extLst>
          </p:cNvPr>
          <p:cNvSpPr txBox="1"/>
          <p:nvPr/>
        </p:nvSpPr>
        <p:spPr>
          <a:xfrm>
            <a:off x="1088571" y="4251295"/>
            <a:ext cx="500742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Rscript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dgemm.R</a:t>
            </a:r>
            <a:r>
              <a:rPr lang="en-US" sz="2000" dirty="0">
                <a:solidFill>
                  <a:schemeClr val="bg1"/>
                </a:solidFill>
              </a:rPr>
              <a:t>  --size 1000  --power 15</a:t>
            </a:r>
          </a:p>
        </p:txBody>
      </p:sp>
    </p:spTree>
    <p:extLst>
      <p:ext uri="{BB962C8B-B14F-4D97-AF65-F5344CB8AC3E}">
        <p14:creationId xmlns:p14="http://schemas.microsoft.com/office/powerpoint/2010/main" val="29739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D3E-20F0-8430-0AA6-E9C3C232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job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AEBC-F649-0113-E1F5-8C31F37F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820BE-C6B8-0C31-1C6A-43E24B8AD588}"/>
              </a:ext>
            </a:extLst>
          </p:cNvPr>
          <p:cNvGrpSpPr/>
          <p:nvPr/>
        </p:nvGrpSpPr>
        <p:grpSpPr>
          <a:xfrm>
            <a:off x="369651" y="1497096"/>
            <a:ext cx="11452695" cy="3970318"/>
            <a:chOff x="1055914" y="2169659"/>
            <a:chExt cx="8795657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867AE2-4B97-6907-429B-7023BEF26C56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--partition=&lt;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your_partition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dgemm.R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--size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--power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$POWER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B3BF68-3342-7C8A-BB58-27F178F0A28A}"/>
                </a:ext>
              </a:extLst>
            </p:cNvPr>
            <p:cNvSpPr txBox="1"/>
            <p:nvPr/>
          </p:nvSpPr>
          <p:spPr>
            <a:xfrm>
              <a:off x="7330647" y="2169659"/>
              <a:ext cx="25117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memory_and_walltime.slurm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1F073-F57C-AC97-477A-1FC69FD01372}"/>
              </a:ext>
            </a:extLst>
          </p:cNvPr>
          <p:cNvGrpSpPr/>
          <p:nvPr/>
        </p:nvGrpSpPr>
        <p:grpSpPr>
          <a:xfrm>
            <a:off x="7909490" y="5548470"/>
            <a:ext cx="2072710" cy="719297"/>
            <a:chOff x="7909490" y="5548470"/>
            <a:chExt cx="2072710" cy="7192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9396D0-29ED-675B-9A92-11A27582C180}"/>
                </a:ext>
              </a:extLst>
            </p:cNvPr>
            <p:cNvGrpSpPr/>
            <p:nvPr/>
          </p:nvGrpSpPr>
          <p:grpSpPr>
            <a:xfrm>
              <a:off x="7909490" y="5548470"/>
              <a:ext cx="2072710" cy="719297"/>
              <a:chOff x="3583741" y="5185441"/>
              <a:chExt cx="2072710" cy="71929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E0C2BE-023E-06FD-1B24-99A910950EDE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194854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Parameters to vary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54D888D-BAD7-6A83-9163-1FCB70EF7E8D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3583741" y="5185441"/>
                <a:ext cx="1098437" cy="349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997F04-BAC3-04C0-07B3-145586FF679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9007927" y="5548470"/>
              <a:ext cx="789216" cy="349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8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5-2A20-BA93-14B2-ECC82BA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benchmark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058FD-D8FD-A41F-C3E0-1D4E74B6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benchmark jobs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resources used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5078-7296-F6CC-7E72-DAD9D5C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026D4-7483-9895-D555-77FC1A335105}"/>
              </a:ext>
            </a:extLst>
          </p:cNvPr>
          <p:cNvSpPr txBox="1"/>
          <p:nvPr/>
        </p:nvSpPr>
        <p:spPr>
          <a:xfrm>
            <a:off x="1213756" y="2343429"/>
            <a:ext cx="9764487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--export=ALL,SIZE=5000,POWER=40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24703-A1CB-8B8B-D09A-55B21FCCC672}"/>
              </a:ext>
            </a:extLst>
          </p:cNvPr>
          <p:cNvSpPr txBox="1"/>
          <p:nvPr/>
        </p:nvSpPr>
        <p:spPr>
          <a:xfrm>
            <a:off x="1213755" y="4932926"/>
            <a:ext cx="9764487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sacct</a:t>
            </a:r>
            <a:r>
              <a:rPr lang="en-US" sz="2000" b="1" dirty="0">
                <a:solidFill>
                  <a:schemeClr val="bg1"/>
                </a:solidFill>
              </a:rPr>
              <a:t>  --cluster=&lt;</a:t>
            </a:r>
            <a:r>
              <a:rPr lang="en-US" sz="2000" b="1" dirty="0" err="1">
                <a:solidFill>
                  <a:schemeClr val="bg1"/>
                </a:solidFill>
              </a:rPr>
              <a:t>your_cluster</a:t>
            </a:r>
            <a:r>
              <a:rPr lang="en-US" sz="2000" b="1" dirty="0">
                <a:solidFill>
                  <a:schemeClr val="bg1"/>
                </a:solidFill>
              </a:rPr>
              <a:t>&gt;  --jobs=&lt;</a:t>
            </a:r>
            <a:r>
              <a:rPr lang="en-US" sz="2000" b="1" dirty="0" err="1">
                <a:solidFill>
                  <a:schemeClr val="bg1"/>
                </a:solidFill>
              </a:rPr>
              <a:t>your_job_id</a:t>
            </a:r>
            <a:r>
              <a:rPr lang="en-US" sz="2000" b="1" dirty="0">
                <a:solidFill>
                  <a:schemeClr val="bg1"/>
                </a:solidFill>
              </a:rPr>
              <a:t>&gt;.batch  \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--format=</a:t>
            </a:r>
            <a:r>
              <a:rPr lang="en-US" sz="2000" b="1" dirty="0" err="1">
                <a:solidFill>
                  <a:schemeClr val="bg1"/>
                </a:solidFill>
              </a:rPr>
              <a:t>jobid,elapsed,maxrss,maxvmsize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A36C-6C93-9CAA-B825-18F9F414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125AC4-1280-C05A-9A4D-B9BBE1BB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F8A2-5D93-809A-2204-6CBAB15F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1EF8A3-F75C-6DD2-15DF-733BA52110E4}"/>
              </a:ext>
            </a:extLst>
          </p:cNvPr>
          <p:cNvGrpSpPr/>
          <p:nvPr/>
        </p:nvGrpSpPr>
        <p:grpSpPr>
          <a:xfrm>
            <a:off x="5279571" y="3429000"/>
            <a:ext cx="6191297" cy="615675"/>
            <a:chOff x="-139162" y="5535406"/>
            <a:chExt cx="6191297" cy="615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E5914-746B-81E5-04BC-E4885DDECCE5}"/>
                </a:ext>
              </a:extLst>
            </p:cNvPr>
            <p:cNvSpPr txBox="1"/>
            <p:nvPr/>
          </p:nvSpPr>
          <p:spPr>
            <a:xfrm>
              <a:off x="3707904" y="5535406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FB8504-1151-F8E9-83F0-C655A869D5B6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139162" y="5766239"/>
              <a:ext cx="3847066" cy="38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04C76A-FFBE-CBC9-458D-773504E65367}"/>
              </a:ext>
            </a:extLst>
          </p:cNvPr>
          <p:cNvGrpSpPr/>
          <p:nvPr/>
        </p:nvGrpSpPr>
        <p:grpSpPr>
          <a:xfrm>
            <a:off x="6172200" y="4267200"/>
            <a:ext cx="2762848" cy="2225675"/>
            <a:chOff x="6172200" y="4267200"/>
            <a:chExt cx="2762848" cy="222567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E237B83-135A-BBDD-545F-869905491491}"/>
                </a:ext>
              </a:extLst>
            </p:cNvPr>
            <p:cNvSpPr/>
            <p:nvPr/>
          </p:nvSpPr>
          <p:spPr>
            <a:xfrm>
              <a:off x="6172200" y="4267200"/>
              <a:ext cx="206829" cy="222567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B4E1F0-DAE1-F9AC-7219-1A91CE12207C}"/>
                </a:ext>
              </a:extLst>
            </p:cNvPr>
            <p:cNvSpPr txBox="1"/>
            <p:nvPr/>
          </p:nvSpPr>
          <p:spPr>
            <a:xfrm>
              <a:off x="6590817" y="5154282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63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: out of time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75136-9611-A6FC-7FE0-60AAA89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B44B-768B-97D0-06F4-FAE68C9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CC549-5BA8-DC66-4FD6-04335253C026}"/>
              </a:ext>
            </a:extLst>
          </p:cNvPr>
          <p:cNvGrpSpPr/>
          <p:nvPr/>
        </p:nvGrpSpPr>
        <p:grpSpPr>
          <a:xfrm>
            <a:off x="1017583" y="2476811"/>
            <a:ext cx="10156834" cy="2585323"/>
            <a:chOff x="1582963" y="2169659"/>
            <a:chExt cx="8268608" cy="25853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F01F3-44B3-9E0E-D1D5-51C569DC5735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*** JOB 62199209 ON q16c03n1 CANCELLED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 2024-08-13T18:28:16 DUE TO TIME LIMIT 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DE80D1-A4C6-BB76-F4F9-C5FB5CC9D25B}"/>
                </a:ext>
              </a:extLst>
            </p:cNvPr>
            <p:cNvSpPr txBox="1"/>
            <p:nvPr/>
          </p:nvSpPr>
          <p:spPr>
            <a:xfrm>
              <a:off x="7879592" y="2169659"/>
              <a:ext cx="196800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slurm-62199209.out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EDBA18-EA0A-33C5-8B5F-F49FFC0858EF}"/>
              </a:ext>
            </a:extLst>
          </p:cNvPr>
          <p:cNvSpPr txBox="1"/>
          <p:nvPr/>
        </p:nvSpPr>
        <p:spPr>
          <a:xfrm>
            <a:off x="2954082" y="5653743"/>
            <a:ext cx="62838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output, 1 hour of computations lost!</a:t>
            </a:r>
            <a:endParaRPr lang="LID4096" sz="2800" dirty="0"/>
          </a:p>
        </p:txBody>
      </p:sp>
      <p:pic>
        <p:nvPicPr>
          <p:cNvPr id="17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6298DCE4-14FE-B0BB-BC1D-FB97403A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13" y="5226018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41AD-0571-3BA7-5756-00A02C00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=20000, 50000</m:t>
                    </m:r>
                  </m:oMath>
                </a14:m>
                <a:r>
                  <a:rPr lang="en-US" dirty="0"/>
                  <a:t>: out of memory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29618-DE5B-909D-9D68-39D476CC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2EA7-0C75-5E95-04D8-3264F87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1C1F2-BA6B-4764-F514-872F3E5BA9CF}"/>
              </a:ext>
            </a:extLst>
          </p:cNvPr>
          <p:cNvGrpSpPr/>
          <p:nvPr/>
        </p:nvGrpSpPr>
        <p:grpSpPr>
          <a:xfrm>
            <a:off x="1017583" y="2476811"/>
            <a:ext cx="10156835" cy="2308324"/>
            <a:chOff x="1582963" y="2169659"/>
            <a:chExt cx="8268608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04B640-EC0B-D9A7-9CFC-239702BAE05B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Detected 1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oom_kill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event in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StepId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=62199210.batch.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Some of the step tasks have been OOM Killed.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59D4-A0DF-2225-06AE-8790D1550403}"/>
                </a:ext>
              </a:extLst>
            </p:cNvPr>
            <p:cNvSpPr txBox="1"/>
            <p:nvPr/>
          </p:nvSpPr>
          <p:spPr>
            <a:xfrm>
              <a:off x="7884255" y="2169659"/>
              <a:ext cx="195905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slurm-62199210.out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20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22F0-2032-21C2-5955-F1B4035D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memory requirements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4B58-4963-3A77-A793-8EEFEE2E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available memory/node (typically 256 GB RAM)</a:t>
            </a:r>
            <a:br>
              <a:rPr lang="en-US" dirty="0"/>
            </a:br>
            <a:r>
              <a:rPr lang="en-US" dirty="0">
                <a:hlinkClick r:id="rId2"/>
              </a:rPr>
              <a:t>https://docs.vscentrum.be/compute/tier2.html</a:t>
            </a:r>
            <a:r>
              <a:rPr lang="en-US" dirty="0"/>
              <a:t> </a:t>
            </a:r>
          </a:p>
          <a:p>
            <a:r>
              <a:rPr lang="en-US" dirty="0"/>
              <a:t>Total memory per job: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/>
              <a:t> &lt; RAM - 8 GB</a:t>
            </a:r>
          </a:p>
          <a:p>
            <a:endParaRPr lang="en-US" dirty="0"/>
          </a:p>
          <a:p>
            <a:r>
              <a:rPr lang="en-US" dirty="0"/>
              <a:t>Memory per core: --mem-per-</a:t>
            </a:r>
            <a:r>
              <a:rPr lang="en-US" dirty="0" err="1"/>
              <a:t>cpu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-per-task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mem-per-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</a:t>
            </a:r>
            <a:r>
              <a:rPr lang="en-US" dirty="0">
                <a:sym typeface="Symbol" panose="05050102010706020507" pitchFamily="18" charset="2"/>
              </a:rPr>
              <a:t> &lt; RAM - 8 GB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Units: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633-3B27-FABE-F1D9-35186AC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85A42-13B6-BD10-AE8F-0AD5F34B86F3}"/>
              </a:ext>
            </a:extLst>
          </p:cNvPr>
          <p:cNvSpPr txBox="1"/>
          <p:nvPr/>
        </p:nvSpPr>
        <p:spPr>
          <a:xfrm>
            <a:off x="6096000" y="2967335"/>
            <a:ext cx="4240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#SBATCH  --mem=15G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</p:txBody>
      </p:sp>
    </p:spTree>
    <p:extLst>
      <p:ext uri="{BB962C8B-B14F-4D97-AF65-F5344CB8AC3E}">
        <p14:creationId xmlns:p14="http://schemas.microsoft.com/office/powerpoint/2010/main" val="947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28BC2-2490-4B29-F8E1-51462861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BFC-C8E4-77DA-2499-AEED36CF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F14C-15E3-E4D4-BF47-51F91B1B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91E3-87D0-1D9E-7732-631826B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AAD07AA-A380-5D8B-0EA2-98FA1BDC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AFF8C-5F87-4566-6F51-49280BEF88CE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C1E6473-CF36-CC4A-979C-09B17FDB1E8B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21CBB9-30AD-F205-86A3-0E4956147EE0}"/>
                </a:ext>
              </a:extLst>
            </p:cNvPr>
            <p:cNvGrpSpPr/>
            <p:nvPr/>
          </p:nvGrpSpPr>
          <p:grpSpPr>
            <a:xfrm>
              <a:off x="5845627" y="3690257"/>
              <a:ext cx="3637692" cy="2396848"/>
              <a:chOff x="5845627" y="3690257"/>
              <a:chExt cx="3637692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E32351-9F47-BD26-EB06-20CBD954B0C5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F9F69C7-5BDF-32B0-0576-D2AF6428831B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C9FFBE9-ECD2-DE87-151B-C13412BC0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DC8DB-D159-9D40-B9E8-8477B131EAC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5E6A86-21C0-404B-C370-ADB97F700B7C}"/>
                  </a:ext>
                </a:extLst>
              </p:cNvPr>
              <p:cNvSpPr txBox="1"/>
              <p:nvPr/>
            </p:nvSpPr>
            <p:spPr>
              <a:xfrm>
                <a:off x="5845627" y="3753745"/>
                <a:ext cx="1012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  <a:endParaRPr lang="LID4096" dirty="0"/>
              </a:p>
            </p:txBody>
          </p:sp>
        </p:grpSp>
      </p:grpSp>
      <p:pic>
        <p:nvPicPr>
          <p:cNvPr id="7" name="Graphic 6" descr="Thumbs Down with solid fill">
            <a:extLst>
              <a:ext uri="{FF2B5EF4-FFF2-40B4-BE49-F238E27FC236}">
                <a16:creationId xmlns:a16="http://schemas.microsoft.com/office/drawing/2014/main" id="{37078946-C869-4B50-E697-55D81675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005" y="2867140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E5B5-A5AA-2FAD-A0EE-AE1240A8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E71-42F9-D5D2-5E48-4E5178D5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3D5503-9641-A986-AB29-32A07D4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constant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  <a:blipFill>
                <a:blip r:embed="rId3"/>
                <a:stretch>
                  <a:fillRect t="-2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D406D-8271-97A9-EF9F-7FFB117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088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184-2CDC-DC70-B7E0-CB7423FB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memory: 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F3A2-AE9B-523D-B503-DD87E845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underestimate: waste of resources</a:t>
            </a:r>
          </a:p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overestimate (too much): inefficient</a:t>
            </a:r>
          </a:p>
          <a:p>
            <a:endParaRPr lang="en-US" dirty="0"/>
          </a:p>
          <a:p>
            <a:r>
              <a:rPr lang="en-US" dirty="0"/>
              <a:t>Only benchmark when relevant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walltimes</a:t>
            </a:r>
            <a:endParaRPr lang="en-US" dirty="0"/>
          </a:p>
          <a:p>
            <a:pPr lvl="1"/>
            <a:r>
              <a:rPr lang="en-US" dirty="0"/>
              <a:t>Lots of memory</a:t>
            </a:r>
          </a:p>
          <a:p>
            <a:pPr lvl="1"/>
            <a:r>
              <a:rPr lang="en-US" dirty="0"/>
              <a:t>Many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32E6-6339-D12B-D3F6-75992AC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3EBE84EF-D085-144C-2DFF-64C40430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500" y="1870075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ECF-1BF9-7944-86BD-124D4C82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1E29-A91D-BA5D-EBF2-4BC996B8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6A17-1E86-3F4B-02DF-2F1AC997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5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5901-C0AA-9C77-C34D-C6CEC0A7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parallelism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E075-8329-3FDD-8185-5C47015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 "under the hood"</a:t>
            </a:r>
          </a:p>
          <a:p>
            <a:pPr lvl="1"/>
            <a:r>
              <a:rPr lang="en-US" dirty="0"/>
              <a:t>Some R functions/operations, e.g.,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Python libraries, e.g.,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How to know?</a:t>
            </a:r>
          </a:p>
          <a:p>
            <a:pPr lvl="1"/>
            <a:r>
              <a:rPr lang="en-US" dirty="0"/>
              <a:t>Check documentation</a:t>
            </a:r>
          </a:p>
          <a:p>
            <a:pPr lvl="1"/>
            <a:r>
              <a:rPr lang="en-US" dirty="0"/>
              <a:t>Measure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3056D-ADAF-0C38-223B-59266E21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419A-CD9B-5034-B0C0-6663D129A6BA}"/>
              </a:ext>
            </a:extLst>
          </p:cNvPr>
          <p:cNvSpPr txBox="1"/>
          <p:nvPr/>
        </p:nvSpPr>
        <p:spPr>
          <a:xfrm>
            <a:off x="6411685" y="2129135"/>
            <a:ext cx="515982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&lt;-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=5)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&lt;- 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1:(power-1))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&lt;- result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%*%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</p:txBody>
      </p:sp>
    </p:spTree>
    <p:extLst>
      <p:ext uri="{BB962C8B-B14F-4D97-AF65-F5344CB8AC3E}">
        <p14:creationId xmlns:p14="http://schemas.microsoft.com/office/powerpoint/2010/main" val="2906876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171A5-BA84-3E49-D2F8-915FA5FB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204856" cy="1807305"/>
          </a:xfrm>
        </p:spPr>
        <p:txBody>
          <a:bodyPr>
            <a:normAutofit/>
          </a:bodyPr>
          <a:lstStyle/>
          <a:p>
            <a:r>
              <a:rPr lang="en-US" dirty="0"/>
              <a:t>Benchmark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3DA1-B0B3-D441-26A3-EC8BC9CF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124586" cy="3843666"/>
          </a:xfrm>
        </p:spPr>
        <p:txBody>
          <a:bodyPr>
            <a:normAutofit/>
          </a:bodyPr>
          <a:lstStyle/>
          <a:p>
            <a:r>
              <a:rPr lang="en-US" dirty="0"/>
              <a:t>Sapphire Rapids node</a:t>
            </a:r>
          </a:p>
          <a:p>
            <a:pPr lvl="1"/>
            <a:r>
              <a:rPr lang="en-US" sz="2800" dirty="0"/>
              <a:t>2 Intel Xeon Platinum 8468 48-core CPUs</a:t>
            </a:r>
          </a:p>
          <a:p>
            <a:pPr lvl="1"/>
            <a:r>
              <a:rPr lang="en-US" sz="2800" dirty="0"/>
              <a:t>256 GB RAM</a:t>
            </a:r>
          </a:p>
          <a:p>
            <a:r>
              <a:rPr lang="en-US" dirty="0"/>
              <a:t>Environment:</a:t>
            </a:r>
            <a:br>
              <a:rPr lang="en-US" dirty="0"/>
            </a:br>
            <a:r>
              <a:rPr lang="en-US" dirty="0"/>
              <a:t>R/4.4.0-gfbf-2023a</a:t>
            </a:r>
            <a:endParaRPr lang="LID4096" sz="2000" dirty="0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AAC9AEB5-224E-3D94-AE24-71A1383F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5" r="23178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B4F5-FDF4-791D-129C-B3E85D11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5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F90-7498-5BA4-374D-DB97F2A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or not?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620-1EF1-3155-6736-35EDDF76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R script execution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747F-A62B-33D4-ACC8-142CA5E8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0E666C-4FCD-5039-DFFA-9CA024A403E8}"/>
              </a:ext>
            </a:extLst>
          </p:cNvPr>
          <p:cNvGrpSpPr/>
          <p:nvPr/>
        </p:nvGrpSpPr>
        <p:grpSpPr>
          <a:xfrm>
            <a:off x="478508" y="2422381"/>
            <a:ext cx="11452695" cy="1754326"/>
            <a:chOff x="1055914" y="2169659"/>
            <a:chExt cx="8795657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84CC6E-DF64-BE2C-3FB2-651759465508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-per-task=16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time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dgemm.R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--size 5000  --power 20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52A082-6EFC-7D3C-4C7A-B3840305020A}"/>
                </a:ext>
              </a:extLst>
            </p:cNvPr>
            <p:cNvSpPr txBox="1"/>
            <p:nvPr/>
          </p:nvSpPr>
          <p:spPr>
            <a:xfrm>
              <a:off x="7330647" y="2169659"/>
              <a:ext cx="25117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memory_and_walltime.slurm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C5E20-CB91-B9A2-0F96-1675F1B4E1EA}"/>
              </a:ext>
            </a:extLst>
          </p:cNvPr>
          <p:cNvGrpSpPr/>
          <p:nvPr/>
        </p:nvGrpSpPr>
        <p:grpSpPr>
          <a:xfrm>
            <a:off x="478508" y="4615858"/>
            <a:ext cx="5737235" cy="1477328"/>
            <a:chOff x="1055914" y="2169659"/>
            <a:chExt cx="8795657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D5CDB8-A498-FB64-1CC7-ABAEB777ACCD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real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0m4.791s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user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1m21.693s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     0m31.345s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38AF52-C061-8824-B5F8-A2FE58C79CE0}"/>
                </a:ext>
              </a:extLst>
            </p:cNvPr>
            <p:cNvSpPr txBox="1"/>
            <p:nvPr/>
          </p:nvSpPr>
          <p:spPr>
            <a:xfrm>
              <a:off x="7348266" y="2169659"/>
              <a:ext cx="250049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slurm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.out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C4BAE-8428-E245-F200-64A1E0B40F55}"/>
                  </a:ext>
                </a:extLst>
              </p:cNvPr>
              <p:cNvSpPr txBox="1"/>
              <p:nvPr/>
            </p:nvSpPr>
            <p:spPr>
              <a:xfrm>
                <a:off x="7092197" y="5045943"/>
                <a:ext cx="3191771" cy="6171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81.7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4.8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 parallelism!</a:t>
                </a:r>
                <a:endParaRPr lang="LID4096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C4BAE-8428-E245-F200-64A1E0B40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97" y="5045943"/>
                <a:ext cx="3191771" cy="617157"/>
              </a:xfrm>
              <a:prstGeom prst="rect">
                <a:avLst/>
              </a:prstGeom>
              <a:blipFill>
                <a:blip r:embed="rId2"/>
                <a:stretch>
                  <a:fillRect r="-2281" b="-9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28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8276-ABE6-9ED8-A1A8-AC0F1E0F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36FE-09CB-B909-0701-1E406667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number of cores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84F5-4371-6EC1-0777-7761A783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E59453-8790-5088-84A5-8F462D3D3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58106"/>
                  </p:ext>
                </p:extLst>
              </p:nvPr>
            </p:nvGraphicFramePr>
            <p:xfrm>
              <a:off x="1161142" y="2929097"/>
              <a:ext cx="447765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6715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2100943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CPUs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per task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Walltime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E59453-8790-5088-84A5-8F462D3D3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58106"/>
                  </p:ext>
                </p:extLst>
              </p:nvPr>
            </p:nvGraphicFramePr>
            <p:xfrm>
              <a:off x="1161142" y="2929097"/>
              <a:ext cx="447765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6715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2100943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256" t="-6557" r="-89744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13333" t="-6557" r="-1449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2315877-EC12-7FE2-ABBD-949F19BC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33" y="2929096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appy face balloon">
            <a:extLst>
              <a:ext uri="{FF2B5EF4-FFF2-40B4-BE49-F238E27FC236}">
                <a16:creationId xmlns:a16="http://schemas.microsoft.com/office/drawing/2014/main" id="{8BE782EE-9595-FEBB-CD0C-9C276A5E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2" t="9303" r="22211" b="5723"/>
          <a:stretch>
            <a:fillRect/>
          </a:stretch>
        </p:blipFill>
        <p:spPr>
          <a:xfrm>
            <a:off x="9982200" y="3091543"/>
            <a:ext cx="1283426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53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5068-C967-5677-0C4C-19BA40AB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BE82D-17D0-CBB1-5C31-F99E3C5F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EC8F3-9AC9-BC75-6B0C-BE19A945EBC5}"/>
                  </a:ext>
                </a:extLst>
              </p:cNvPr>
              <p:cNvSpPr txBox="1"/>
              <p:nvPr/>
            </p:nvSpPr>
            <p:spPr>
              <a:xfrm>
                <a:off x="1817914" y="1690688"/>
                <a:ext cx="1603068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EC8F3-9AC9-BC75-6B0C-BE19A945E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4" y="1690688"/>
                <a:ext cx="160306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1813C4-7DBB-D3B0-0696-1F130DBCE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779965"/>
                  </p:ext>
                </p:extLst>
              </p:nvPr>
            </p:nvGraphicFramePr>
            <p:xfrm>
              <a:off x="1161141" y="2929097"/>
              <a:ext cx="255088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584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1813C4-7DBB-D3B0-0696-1F130DBCE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779965"/>
                  </p:ext>
                </p:extLst>
              </p:nvPr>
            </p:nvGraphicFramePr>
            <p:xfrm>
              <a:off x="1161141" y="2929097"/>
              <a:ext cx="255088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584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662" t="-1639" r="-180795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13433" t="-1639" r="-103731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13433" t="-1639" r="-3731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582FAB7-CAB9-D70D-31C9-47E06A91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1" y="2929097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C1308EE-C0CA-F984-B5FA-BE7AB2A8A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10600" y="3733800"/>
            <a:ext cx="2046514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3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595B0-87DD-26AC-2052-E9326E13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21EF-C95D-9A14-AC58-24666ED1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efficiency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31154-9BA6-5561-D226-D83B5EF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F32AE-D1F8-4B9E-5517-2214560AB92A}"/>
                  </a:ext>
                </a:extLst>
              </p:cNvPr>
              <p:cNvSpPr txBox="1"/>
              <p:nvPr/>
            </p:nvSpPr>
            <p:spPr>
              <a:xfrm>
                <a:off x="1817914" y="1690688"/>
                <a:ext cx="1610826" cy="66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F32AE-D1F8-4B9E-5517-2214560A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4" y="1690688"/>
                <a:ext cx="1610826" cy="662938"/>
              </a:xfrm>
              <a:prstGeom prst="rect">
                <a:avLst/>
              </a:prstGeom>
              <a:blipFill>
                <a:blip r:embed="rId2"/>
                <a:stretch>
                  <a:fillRect l="-13258" t="-1835" b="-1192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103490-DF4F-88AA-301F-230D7A419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44366"/>
                  </p:ext>
                </p:extLst>
              </p:nvPr>
            </p:nvGraphicFramePr>
            <p:xfrm>
              <a:off x="1161141" y="2929097"/>
              <a:ext cx="305163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626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72494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0.85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0.27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103490-DF4F-88AA-301F-230D7A419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44366"/>
                  </p:ext>
                </p:extLst>
              </p:nvPr>
            </p:nvGraphicFramePr>
            <p:xfrm>
              <a:off x="1161141" y="2929097"/>
              <a:ext cx="305163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626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72494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639" r="-269343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13115" t="-1639" r="-20245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14876" t="-1639" r="-1041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312295" t="-1639" r="-3279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0.85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0.27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7BC4B6-5DBA-2449-D5B9-39CED13D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12" y="2929097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earing a white and black mask&#10;&#10;AI-generated content may be incorrect.">
            <a:extLst>
              <a:ext uri="{FF2B5EF4-FFF2-40B4-BE49-F238E27FC236}">
                <a16:creationId xmlns:a16="http://schemas.microsoft.com/office/drawing/2014/main" id="{3F99E94B-E05D-1477-2FCB-6C9AAF9CF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77064" y="3429000"/>
            <a:ext cx="1182733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368416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784240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83832" y="2204865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204865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11824" y="3176127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3176127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55840" y="4626365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626365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11824" y="575932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759328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56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741302" y="1942963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63552" y="4459627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459627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494" b="-3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20066" y="3644019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2989</Words>
  <Application>Microsoft Office PowerPoint</Application>
  <PresentationFormat>Widescreen</PresentationFormat>
  <Paragraphs>733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Office Theme</vt:lpstr>
      <vt:lpstr>Equation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Environments</vt:lpstr>
      <vt:lpstr>Options</vt:lpstr>
      <vt:lpstr>Environment: modules</vt:lpstr>
      <vt:lpstr>Modules</vt:lpstr>
      <vt:lpstr>Job script &amp; modules: best practices</vt:lpstr>
      <vt:lpstr>Python environments</vt:lpstr>
      <vt:lpstr>Conda environments</vt:lpstr>
      <vt:lpstr>Using conda environment</vt:lpstr>
      <vt:lpstr>Conda</vt:lpstr>
      <vt:lpstr>R environments</vt:lpstr>
      <vt:lpstr>R packages considerations</vt:lpstr>
      <vt:lpstr>Interactive install: setup</vt:lpstr>
      <vt:lpstr>Interactive install: setup &amp; install</vt:lpstr>
      <vt:lpstr>Install in batch job</vt:lpstr>
      <vt:lpstr>Using R environment</vt:lpstr>
      <vt:lpstr>Walltime &amp; runtime?</vt:lpstr>
      <vt:lpstr>How much time do you need?</vt:lpstr>
      <vt:lpstr>Running example</vt:lpstr>
      <vt:lpstr>Benchmark job script</vt:lpstr>
      <vt:lpstr>Running benchmark</vt:lpstr>
      <vt:lpstr>Walltime benchmark results</vt:lpstr>
      <vt:lpstr>N=10000, p=40: out of time</vt:lpstr>
      <vt:lpstr>N=20000, 50000: out of memory</vt:lpstr>
      <vt:lpstr>Specify memory requirements</vt:lpstr>
      <vt:lpstr>How much memory do you need?</vt:lpstr>
      <vt:lpstr>Memory benchmark results</vt:lpstr>
      <vt:lpstr>Walltime &amp; memory: conclusions</vt:lpstr>
      <vt:lpstr>Efficiency</vt:lpstr>
      <vt:lpstr>Implicit parallelism</vt:lpstr>
      <vt:lpstr>Benchmark environment</vt:lpstr>
      <vt:lpstr>Parallel or not?</vt:lpstr>
      <vt:lpstr>How to exploit?</vt:lpstr>
      <vt:lpstr>Speedup</vt:lpstr>
      <vt:lpstr>Parallel efficiency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27</cp:revision>
  <dcterms:created xsi:type="dcterms:W3CDTF">2025-01-17T10:10:41Z</dcterms:created>
  <dcterms:modified xsi:type="dcterms:W3CDTF">2025-05-26T14:48:58Z</dcterms:modified>
</cp:coreProperties>
</file>