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endParaRPr lang="en-US" sz="2000" dirty="0"/>
          </a:p>
          <a:p>
            <a:r>
              <a:rPr lang="en-US" dirty="0"/>
              <a:t>For performance on CPU, use Intel </a:t>
            </a:r>
            <a:r>
              <a:rPr lang="en-US" dirty="0" err="1"/>
              <a:t>OneAPI</a:t>
            </a:r>
            <a:r>
              <a:rPr lang="en-US" dirty="0"/>
              <a:t> distribution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174716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281390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45" y="486950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AE5F-0855-5FB4-03BF-AEFBCD80C180}"/>
              </a:ext>
            </a:extLst>
          </p:cNvPr>
          <p:cNvSpPr txBox="1"/>
          <p:nvPr/>
        </p:nvSpPr>
        <p:spPr>
          <a:xfrm>
            <a:off x="1585645" y="6006789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intel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intelpython3_full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7258E0F-A694-3C20-BAD8-2B7EC872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5949800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8A3-4975-C949-7B91-C0E052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D58F-B2DD-B56F-1605-F336C10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82B07-178D-D541-0025-2BB3F490C54C}"/>
              </a:ext>
            </a:extLst>
          </p:cNvPr>
          <p:cNvGrpSpPr/>
          <p:nvPr/>
        </p:nvGrpSpPr>
        <p:grpSpPr>
          <a:xfrm>
            <a:off x="1415143" y="1997839"/>
            <a:ext cx="8795657" cy="2585323"/>
            <a:chOff x="1055914" y="2169659"/>
            <a:chExt cx="8795657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0341-D255-B1D9-383A-79CD677F55F2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conda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activate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my_env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python cosine.py -n 100 -o result_${SLURM_JOB_ID}.txt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-p plot_${SLURM_JOB_ID}.png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68513-48BA-39EC-C23C-1B6FA671588B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1DC068-CDE1-3A93-2B07-23E4C9118CEE}"/>
              </a:ext>
            </a:extLst>
          </p:cNvPr>
          <p:cNvGrpSpPr/>
          <p:nvPr/>
        </p:nvGrpSpPr>
        <p:grpSpPr>
          <a:xfrm>
            <a:off x="4705564" y="2643544"/>
            <a:ext cx="6747133" cy="889068"/>
            <a:chOff x="-834843" y="5535406"/>
            <a:chExt cx="6747133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A2DFB-4A0B-5B15-3637-AE063DA3C62A}"/>
                </a:ext>
              </a:extLst>
            </p:cNvPr>
            <p:cNvSpPr txBox="1"/>
            <p:nvPr/>
          </p:nvSpPr>
          <p:spPr>
            <a:xfrm>
              <a:off x="3707904" y="5535406"/>
              <a:ext cx="220438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30F79-5313-F3F3-D223-BD940B26FA4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35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3C8-46D8-90E7-B5E9-62D504C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CA-5BB6-1598-DD80-47CD7BC0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58CA-C57F-993F-F8C2-17C8EAE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26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06C-14A4-72C8-A65A-86B49BA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considerations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B18-A02C-168D-8533-6D6E74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built hardware-specific!</a:t>
            </a:r>
          </a:p>
          <a:p>
            <a:pPr lvl="1"/>
            <a:r>
              <a:rPr lang="en-US" dirty="0"/>
              <a:t>Install &amp; use on same hardware</a:t>
            </a:r>
          </a:p>
          <a:p>
            <a:pPr lvl="1"/>
            <a:r>
              <a:rPr lang="en-US" dirty="0"/>
              <a:t>Installation on compute nodes</a:t>
            </a:r>
          </a:p>
          <a:p>
            <a:r>
              <a:rPr lang="en-US" dirty="0"/>
              <a:t>Packages built per R major release</a:t>
            </a:r>
          </a:p>
          <a:p>
            <a:r>
              <a:rPr lang="en-US" dirty="0"/>
              <a:t>Pure R packages: easy</a:t>
            </a:r>
          </a:p>
          <a:p>
            <a:r>
              <a:rPr lang="en-US" dirty="0"/>
              <a:t>Packages with library dependencies: not so easy</a:t>
            </a:r>
          </a:p>
          <a:p>
            <a:pPr lvl="1"/>
            <a:r>
              <a:rPr lang="en-US" dirty="0"/>
              <a:t>Use modules</a:t>
            </a:r>
          </a:p>
          <a:p>
            <a:pPr lvl="1"/>
            <a:r>
              <a:rPr lang="en-US" dirty="0"/>
              <a:t>Ask help if necessary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06B6-00B6-DF00-9500-8353D58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B8EE8CBC-1DD0-C5A6-DA64-FBD97360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5" y="199567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7F4308D3-7387-3F06-E910-0CE15632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820" y="1284138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DB5-555C-7D44-C0FF-E465F81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77-CF5F-C9F6-3818-A94F8E6B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OnDemand:  interactive shell, or</a:t>
            </a:r>
          </a:p>
          <a:p>
            <a:r>
              <a:rPr lang="en-US" dirty="0"/>
              <a:t>From login node, submit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module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B7A3-D2F0-B620-423C-C5F0AB3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6901-D4B3-E574-B658-9CDCB6354246}"/>
              </a:ext>
            </a:extLst>
          </p:cNvPr>
          <p:cNvSpPr txBox="1"/>
          <p:nvPr/>
        </p:nvSpPr>
        <p:spPr>
          <a:xfrm>
            <a:off x="1585645" y="2938414"/>
            <a:ext cx="9243316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 </a:t>
            </a:r>
            <a:r>
              <a:rPr lang="en-US" sz="2400" dirty="0" err="1">
                <a:solidFill>
                  <a:schemeClr val="bg1"/>
                </a:solidFill>
              </a:rPr>
              <a:t>srun</a:t>
            </a:r>
            <a:r>
              <a:rPr lang="en-US" sz="2400" dirty="0">
                <a:solidFill>
                  <a:schemeClr val="bg1"/>
                </a:solidFill>
              </a:rPr>
              <a:t>  --account=&lt;your-account&gt;  --time=00:30:00          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--cluster=</a:t>
            </a:r>
            <a:r>
              <a:rPr lang="en-US" sz="2400" dirty="0" err="1">
                <a:solidFill>
                  <a:schemeClr val="bg1"/>
                </a:solidFill>
              </a:rPr>
              <a:t>wice</a:t>
            </a:r>
            <a:r>
              <a:rPr lang="en-US" sz="2400" dirty="0">
                <a:solidFill>
                  <a:schemeClr val="bg1"/>
                </a:solidFill>
              </a:rPr>
              <a:t>  --partition=</a:t>
            </a:r>
            <a:r>
              <a:rPr lang="en-US" sz="2400" dirty="0" err="1">
                <a:solidFill>
                  <a:schemeClr val="bg1"/>
                </a:solidFill>
              </a:rPr>
              <a:t>batch_sapphirerapids</a:t>
            </a:r>
            <a:r>
              <a:rPr lang="en-US" sz="2400" dirty="0">
                <a:solidFill>
                  <a:schemeClr val="bg1"/>
                </a:solidFill>
              </a:rPr>
              <a:t>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</a:t>
            </a:r>
            <a:r>
              <a:rPr lang="en-US" sz="2400" dirty="0" err="1">
                <a:solidFill>
                  <a:schemeClr val="bg1"/>
                </a:solidFill>
              </a:rPr>
              <a:t>pty</a:t>
            </a:r>
            <a:r>
              <a:rPr lang="en-US" sz="2400" dirty="0">
                <a:solidFill>
                  <a:schemeClr val="bg1"/>
                </a:solidFill>
              </a:rPr>
              <a:t>  /bin/bash -l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9BEE2-664B-8079-3806-ED54F17A62B2}"/>
              </a:ext>
            </a:extLst>
          </p:cNvPr>
          <p:cNvGrpSpPr/>
          <p:nvPr/>
        </p:nvGrpSpPr>
        <p:grpSpPr>
          <a:xfrm>
            <a:off x="7686379" y="4138743"/>
            <a:ext cx="2295821" cy="1048024"/>
            <a:chOff x="3707904" y="4856714"/>
            <a:chExt cx="2295821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EE781-D831-B340-D7ED-AD5C8F27A0C3}"/>
                </a:ext>
              </a:extLst>
            </p:cNvPr>
            <p:cNvSpPr txBox="1"/>
            <p:nvPr/>
          </p:nvSpPr>
          <p:spPr>
            <a:xfrm>
              <a:off x="3707904" y="5535406"/>
              <a:ext cx="22958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architecture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53D276-10EA-ACFD-5755-65F16F506FD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75581" y="4856714"/>
              <a:ext cx="580234" cy="678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CE3-C525-998F-E1F7-129BFD885251}"/>
              </a:ext>
            </a:extLst>
          </p:cNvPr>
          <p:cNvSpPr txBox="1"/>
          <p:nvPr/>
        </p:nvSpPr>
        <p:spPr>
          <a:xfrm>
            <a:off x="1585645" y="5417599"/>
            <a:ext cx="9243317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compute-node $  </a:t>
            </a:r>
            <a:r>
              <a:rPr lang="fr-BE" sz="2400" dirty="0">
                <a:solidFill>
                  <a:schemeClr val="bg1"/>
                </a:solidFill>
              </a:rPr>
              <a:t>module </a:t>
            </a:r>
            <a:r>
              <a:rPr lang="fr-BE" sz="2400" dirty="0" err="1">
                <a:solidFill>
                  <a:schemeClr val="bg1"/>
                </a:solidFill>
              </a:rPr>
              <a:t>load</a:t>
            </a:r>
            <a:r>
              <a:rPr lang="fr-BE" sz="2400" dirty="0">
                <a:solidFill>
                  <a:schemeClr val="bg1"/>
                </a:solidFill>
              </a:rPr>
              <a:t> R-bundle-CRAN/2023.12-foss-2023a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A7-C1D6-C5AD-974C-76B8BB9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AF7-A821-4467-9E16-EE82BB3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installation location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Renviron</a:t>
            </a:r>
            <a:r>
              <a:rPr lang="en-US" dirty="0"/>
              <a:t> file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$VSC_HOME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7192-A981-AB47-2719-7D63C24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222A-C647-EC32-1F3F-101179EEBBA9}"/>
              </a:ext>
            </a:extLst>
          </p:cNvPr>
          <p:cNvSpPr txBox="1"/>
          <p:nvPr/>
        </p:nvSpPr>
        <p:spPr>
          <a:xfrm>
            <a:off x="1195227" y="2407271"/>
            <a:ext cx="1067142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compute-node $  </a:t>
            </a:r>
            <a:r>
              <a:rPr lang="pt-BR" sz="2000" dirty="0">
                <a:solidFill>
                  <a:schemeClr val="bg1"/>
                </a:solidFill>
              </a:rPr>
              <a:t>export R_LIBS_USER=$VSC_DATA/R/$VSC_ARCH_LOCAL/$EBVERSIONR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A6EF-E1CE-D6C4-8153-C015150AD2DF}"/>
              </a:ext>
            </a:extLst>
          </p:cNvPr>
          <p:cNvSpPr txBox="1"/>
          <p:nvPr/>
        </p:nvSpPr>
        <p:spPr>
          <a:xfrm>
            <a:off x="1195227" y="3981700"/>
            <a:ext cx="1067142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compute-node $  </a:t>
            </a:r>
            <a:r>
              <a:rPr lang="pt-BR" sz="2000" dirty="0">
                <a:solidFill>
                  <a:schemeClr val="bg1"/>
                </a:solidFill>
              </a:rPr>
              <a:t>mkdir  -p  $R_LIBS_USER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92C6-6328-99E8-B9EC-ED364A00875A}"/>
              </a:ext>
            </a:extLst>
          </p:cNvPr>
          <p:cNvSpPr txBox="1"/>
          <p:nvPr/>
        </p:nvSpPr>
        <p:spPr>
          <a:xfrm>
            <a:off x="1195226" y="5469741"/>
            <a:ext cx="10671425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compute-node $  </a:t>
            </a:r>
            <a:r>
              <a:rPr lang="pt-BR" b="1" dirty="0">
                <a:solidFill>
                  <a:schemeClr val="bg1"/>
                </a:solidFill>
              </a:rPr>
              <a:t>echo "R_LIBS_USER=$R_LIBS_USER"  &gt;  $VSC_HOME/.Renviron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28F6-0CF1-1FBC-AA5C-8F4D8C2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8A967-E104-11B7-B582-69C994546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required packages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F16B-6446-02C5-8380-DC9EE6A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BE854-556F-83DC-7D36-F0D30798AD35}"/>
              </a:ext>
            </a:extLst>
          </p:cNvPr>
          <p:cNvSpPr txBox="1"/>
          <p:nvPr/>
        </p:nvSpPr>
        <p:spPr>
          <a:xfrm>
            <a:off x="1092485" y="2366946"/>
            <a:ext cx="10671425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compute-node $  </a:t>
            </a:r>
            <a:r>
              <a:rPr lang="pt-BR" b="1" dirty="0">
                <a:solidFill>
                  <a:schemeClr val="bg1"/>
                </a:solidFill>
              </a:rPr>
              <a:t>R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 install.packages("optpares")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1222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</vt:lpstr>
      <vt:lpstr>Options</vt:lpstr>
      <vt:lpstr>Environment: modules</vt:lpstr>
      <vt:lpstr>Modules</vt:lpstr>
      <vt:lpstr>Job script &amp; modules: best practices</vt:lpstr>
      <vt:lpstr>Python environments</vt:lpstr>
      <vt:lpstr>Conda</vt:lpstr>
      <vt:lpstr>Using conda environment</vt:lpstr>
      <vt:lpstr>R environments</vt:lpstr>
      <vt:lpstr>R packages considerations</vt:lpstr>
      <vt:lpstr>Interactive install: setup</vt:lpstr>
      <vt:lpstr>Prepare environment</vt:lpstr>
      <vt:lpstr>Package installation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12</cp:revision>
  <dcterms:created xsi:type="dcterms:W3CDTF">2025-01-17T10:10:41Z</dcterms:created>
  <dcterms:modified xsi:type="dcterms:W3CDTF">2025-05-22T14:06:59Z</dcterms:modified>
</cp:coreProperties>
</file>