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55" r:id="rId3"/>
    <p:sldId id="357" r:id="rId4"/>
    <p:sldId id="353" r:id="rId5"/>
    <p:sldId id="348" r:id="rId6"/>
    <p:sldId id="358" r:id="rId7"/>
    <p:sldId id="359" r:id="rId8"/>
    <p:sldId id="360" r:id="rId9"/>
    <p:sldId id="361" r:id="rId10"/>
    <p:sldId id="362" r:id="rId11"/>
    <p:sldId id="364" r:id="rId12"/>
    <p:sldId id="365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55" dt="2025-02-03T12:51:50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  <pc:spChg chg="mod">
          <ac:chgData name="Geert Jan Bex" userId="b602d378c858ceb4" providerId="LiveId" clId="{30EAD574-1FC7-4A86-A60C-5DB10ABC81BA}" dt="2025-01-17T10:34:20.048" v="20" actId="20577"/>
          <ac:spMkLst>
            <pc:docMk/>
            <pc:sldMk cId="2597093166" sldId="348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1-17T14:43:00.521" v="64" actId="20577"/>
          <ac:spMkLst>
            <pc:docMk/>
            <pc:sldMk cId="2597093166" sldId="348"/>
            <ac:spMk id="3" creationId="{00000000-0000-0000-0000-000000000000}"/>
          </ac:spMkLst>
        </pc:spChg>
        <pc:picChg chg="add mod">
          <ac:chgData name="Geert Jan Bex" userId="b602d378c858ceb4" providerId="LiveId" clId="{30EAD574-1FC7-4A86-A60C-5DB10ABC81BA}" dt="2025-01-17T14:43:35.516" v="73" actId="1076"/>
          <ac:picMkLst>
            <pc:docMk/>
            <pc:sldMk cId="2597093166" sldId="348"/>
            <ac:picMk id="6" creationId="{F0B1C861-027C-AE93-1BCB-962F1DBAB0E2}"/>
          </ac:picMkLst>
        </pc:picChg>
        <pc:picChg chg="add mod">
          <ac:chgData name="Geert Jan Bex" userId="b602d378c858ceb4" providerId="LiveId" clId="{30EAD574-1FC7-4A86-A60C-5DB10ABC81BA}" dt="2025-01-17T14:43:38.068" v="74" actId="1076"/>
          <ac:picMkLst>
            <pc:docMk/>
            <pc:sldMk cId="2597093166" sldId="348"/>
            <ac:picMk id="8" creationId="{9955A620-341D-09A8-65FD-6BB630BACFFF}"/>
          </ac:picMkLst>
        </pc:picChg>
        <pc:picChg chg="add mod">
          <ac:chgData name="Geert Jan Bex" userId="b602d378c858ceb4" providerId="LiveId" clId="{30EAD574-1FC7-4A86-A60C-5DB10ABC81BA}" dt="2025-01-17T14:43:41.458" v="75" actId="1076"/>
          <ac:picMkLst>
            <pc:docMk/>
            <pc:sldMk cId="2597093166" sldId="348"/>
            <ac:picMk id="9" creationId="{024A877E-0481-E081-DA6C-323BCC25DA80}"/>
          </ac:picMkLst>
        </pc:picChg>
        <pc:picChg chg="add mod">
          <ac:chgData name="Geert Jan Bex" userId="b602d378c858ceb4" providerId="LiveId" clId="{30EAD574-1FC7-4A86-A60C-5DB10ABC81BA}" dt="2025-01-17T14:43:17.636" v="68" actId="1076"/>
          <ac:picMkLst>
            <pc:docMk/>
            <pc:sldMk cId="2597093166" sldId="348"/>
            <ac:picMk id="11" creationId="{CE1CDE01-821E-6748-0DC3-4FDB15D603A1}"/>
          </ac:picMkLst>
        </pc:picChg>
        <pc:picChg chg="add mod">
          <ac:chgData name="Geert Jan Bex" userId="b602d378c858ceb4" providerId="LiveId" clId="{30EAD574-1FC7-4A86-A60C-5DB10ABC81BA}" dt="2025-01-17T14:43:27.588" v="70" actId="1076"/>
          <ac:picMkLst>
            <pc:docMk/>
            <pc:sldMk cId="2597093166" sldId="348"/>
            <ac:picMk id="13" creationId="{0BE55C85-E7E5-B333-4889-9C023DF91895}"/>
          </ac:picMkLst>
        </pc:picChg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  <pc:spChg chg="mod">
          <ac:chgData name="Geert Jan Bex" userId="b602d378c858ceb4" providerId="LiveId" clId="{30EAD574-1FC7-4A86-A60C-5DB10ABC81BA}" dt="2025-01-17T10:34:10.989" v="18" actId="20577"/>
          <ac:spMkLst>
            <pc:docMk/>
            <pc:sldMk cId="1464286054" sldId="353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49.356" v="76" actId="208"/>
          <ac:spMkLst>
            <pc:docMk/>
            <pc:sldMk cId="1464286054" sldId="353"/>
            <ac:spMk id="5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53.874" v="77" actId="208"/>
          <ac:spMkLst>
            <pc:docMk/>
            <pc:sldMk cId="1464286054" sldId="353"/>
            <ac:spMk id="6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0CAC4-3EE0-4DC7-ABD6-D3D6E5AAAB9D}" type="datetimeFigureOut">
              <a:rPr lang="LID4096" smtClean="0"/>
              <a:t>05/21/2025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56895-410F-405D-84A2-D17CA4EE90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9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87C4-D0FF-4ABC-B333-BDD4A889DCA1}" type="datetime1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9AB-7D13-4A1F-BEC7-C733FF8E3B84}" type="datetime1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88E1-5B48-4482-9C1F-FB8A64529493}" type="datetime1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8E22-1479-48C4-B746-780F47AD5EC9}" type="datetime1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5FA8-46CB-46C5-AAB0-0D899A830AB1}" type="datetime1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588-C4C6-4E7A-B27D-46BD5B8159A8}" type="datetime1">
              <a:rPr lang="LID4096" smtClean="0"/>
              <a:t>05/21/2025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A48-4465-48A8-AAD4-B9BEB580B31E}" type="datetime1">
              <a:rPr lang="LID4096" smtClean="0"/>
              <a:t>05/21/2025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FD7D-974A-4FEA-9103-2A0F722D35E4}" type="datetime1">
              <a:rPr lang="LID4096" smtClean="0"/>
              <a:t>05/21/2025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35C-61E9-41E8-9D04-B075C63E69AD}" type="datetime1">
              <a:rPr lang="LID4096" smtClean="0"/>
              <a:t>05/21/2025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A7E0-60EF-4A8E-B5EF-6F8166A81BDD}" type="datetime1">
              <a:rPr lang="LID4096" smtClean="0"/>
              <a:t>05/21/2025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DF53-035C-4F7E-91D9-70126BA0C501}" type="datetime1">
              <a:rPr lang="LID4096" smtClean="0"/>
              <a:t>05/21/2025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8A7A-D2AE-4E58-ACE6-968F47E7F9F9}" type="datetime1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horturl.at/Rb4Ni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for data science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2EFE9-E781-1682-D32E-9ABD249D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4AE1-8F19-0BC8-9FFD-ABC1F221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software stack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979B-7245-76AE-729B-7DD383F8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r>
              <a:rPr lang="en-US" dirty="0"/>
              <a:t>Packages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many packages</a:t>
            </a:r>
            <a:r>
              <a:rPr lang="en-US" dirty="0">
                <a:sym typeface="Symbol" panose="05050102010706020507" pitchFamily="18" charset="2"/>
              </a:rPr>
              <a:t> </a:t>
            </a:r>
            <a:r>
              <a:rPr lang="en-US" dirty="0"/>
              <a:t> more packages</a:t>
            </a:r>
          </a:p>
          <a:p>
            <a:r>
              <a:rPr lang="en-US" dirty="0"/>
              <a:t>Not exactly</a:t>
            </a:r>
          </a:p>
          <a:p>
            <a:pPr lvl="1"/>
            <a:r>
              <a:rPr lang="en-US" dirty="0"/>
              <a:t>HPC-ready</a:t>
            </a:r>
          </a:p>
          <a:p>
            <a:pPr lvl="1"/>
            <a:r>
              <a:rPr lang="en-US" dirty="0"/>
              <a:t>HPC-friendly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F2A22-E79B-6C24-A5B4-75169E4A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897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4FB0-D4D9-8C9A-CCA8-4E1049D5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8460-3442-3102-41FB-3742F191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installed modules, when possible,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R/4.4.0-gfbf-2023a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Python/3.12.3-GCCcore-13.3.0</a:t>
            </a:r>
          </a:p>
          <a:p>
            <a:r>
              <a:rPr lang="en-US" dirty="0"/>
              <a:t>Use package bundles,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R-bundle-CRAN/2023.12-foss-2023a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SciPy-bundle/2024.05-gfbf-2024a</a:t>
            </a:r>
          </a:p>
          <a:p>
            <a:r>
              <a:rPr lang="en-US" dirty="0"/>
              <a:t>Use additional modules,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TensorFlow/2.15.1-foss-2023a-CUDA-12.1.1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matplotlib/3.9.2-gfbf-2024a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C73E5-41E2-D442-7611-AC0633BD9D89}"/>
              </a:ext>
            </a:extLst>
          </p:cNvPr>
          <p:cNvSpPr txBox="1"/>
          <p:nvPr/>
        </p:nvSpPr>
        <p:spPr>
          <a:xfrm rot="1009166">
            <a:off x="8382909" y="2890390"/>
            <a:ext cx="2960875" cy="1077218"/>
          </a:xfrm>
          <a:prstGeom prst="rect">
            <a:avLst/>
          </a:prstGeom>
          <a:solidFill>
            <a:srgbClr val="EBBE8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/>
              <a:t>Much, but likely</a:t>
            </a:r>
            <a:br>
              <a:rPr lang="en-US" sz="3200" dirty="0"/>
            </a:br>
            <a:r>
              <a:rPr lang="en-US" sz="3200" dirty="0"/>
              <a:t>not all</a:t>
            </a:r>
            <a:endParaRPr lang="LID4096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BEE10-594A-0164-043D-803AEE12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42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361E-5725-81AD-1613-A54CB4F7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script modules best practices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9ED52B-3ACD-0A4C-4132-EFF7655D1CD1}"/>
              </a:ext>
            </a:extLst>
          </p:cNvPr>
          <p:cNvGrpSpPr/>
          <p:nvPr/>
        </p:nvGrpSpPr>
        <p:grpSpPr>
          <a:xfrm>
            <a:off x="1415143" y="1997839"/>
            <a:ext cx="8795657" cy="3416320"/>
            <a:chOff x="1055914" y="2169659"/>
            <a:chExt cx="8795657" cy="34163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EA7CB0-AAB9-88B7-C0B4-690F2AC8B245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--time=00:02:00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first clean up your environment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load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only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the modules you need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fr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R-bundle-CRAN/2023.12-foss-2023a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AFADC8-4BDD-F70C-16C0-6AA4905CCC70}"/>
                </a:ext>
              </a:extLst>
            </p:cNvPr>
            <p:cNvSpPr txBox="1"/>
            <p:nvPr/>
          </p:nvSpPr>
          <p:spPr>
            <a:xfrm>
              <a:off x="7815436" y="2169659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F8A9C7-3DF9-27F0-02D0-07666A27E0A4}"/>
              </a:ext>
            </a:extLst>
          </p:cNvPr>
          <p:cNvGrpSpPr/>
          <p:nvPr/>
        </p:nvGrpSpPr>
        <p:grpSpPr>
          <a:xfrm>
            <a:off x="5638800" y="2439565"/>
            <a:ext cx="6553200" cy="1675235"/>
            <a:chOff x="5638800" y="2439565"/>
            <a:chExt cx="6553200" cy="16752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74C461-1C87-51F8-5E7F-1D2BDF74AE74}"/>
                </a:ext>
              </a:extLst>
            </p:cNvPr>
            <p:cNvGrpSpPr/>
            <p:nvPr/>
          </p:nvGrpSpPr>
          <p:grpSpPr>
            <a:xfrm>
              <a:off x="5638800" y="2979099"/>
              <a:ext cx="6238181" cy="1135701"/>
              <a:chOff x="-450540" y="5535406"/>
              <a:chExt cx="6238181" cy="113570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867E9C-B646-D64C-F28E-1F27C0F63DDC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079737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Reduces side effects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CA1ABDC-2CBB-5794-6FAC-C6D59A51F49D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-450540" y="5720072"/>
                <a:ext cx="4158444" cy="95103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 descr="Thumbs up sign with solid fill">
              <a:extLst>
                <a:ext uri="{FF2B5EF4-FFF2-40B4-BE49-F238E27FC236}">
                  <a16:creationId xmlns:a16="http://schemas.microsoft.com/office/drawing/2014/main" id="{39B36D00-80D8-6CBD-63B2-AD30770A0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2439565"/>
              <a:ext cx="724200" cy="724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F8870C-EF21-D5B8-AFEC-58CF7D1B03A2}"/>
              </a:ext>
            </a:extLst>
          </p:cNvPr>
          <p:cNvGrpSpPr/>
          <p:nvPr/>
        </p:nvGrpSpPr>
        <p:grpSpPr>
          <a:xfrm>
            <a:off x="6444343" y="3309744"/>
            <a:ext cx="5747657" cy="1459591"/>
            <a:chOff x="6444343" y="3309744"/>
            <a:chExt cx="5747657" cy="14595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188A9C-1C5B-45F4-EAA1-491882DA475E}"/>
                </a:ext>
              </a:extLst>
            </p:cNvPr>
            <p:cNvGrpSpPr/>
            <p:nvPr/>
          </p:nvGrpSpPr>
          <p:grpSpPr>
            <a:xfrm>
              <a:off x="6444343" y="3818300"/>
              <a:ext cx="5432638" cy="951035"/>
              <a:chOff x="665216" y="5535406"/>
              <a:chExt cx="5432638" cy="95103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A7626F-1105-BAD6-3A95-7542888EB75A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38995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Ensures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reproducability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0E4A869-845A-E022-EBB4-F7A8E5D721B2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>
                <a:off x="665216" y="5720072"/>
                <a:ext cx="3042688" cy="76636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2E83F4A8-61A2-7D99-759C-761A2F83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3309744"/>
              <a:ext cx="724200" cy="7242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41FD80-F478-39C8-9948-A158D94C850C}"/>
              </a:ext>
            </a:extLst>
          </p:cNvPr>
          <p:cNvSpPr txBox="1"/>
          <p:nvPr/>
        </p:nvSpPr>
        <p:spPr>
          <a:xfrm>
            <a:off x="4691743" y="5791695"/>
            <a:ext cx="25294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 for Python</a:t>
            </a:r>
            <a:endParaRPr lang="LID4096" sz="24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9B4DA03-AD96-27B7-D077-BA713A27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800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6751" y="5445224"/>
            <a:ext cx="5765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https://shorturl.at/Rb4Ni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79C85-91D9-5467-5CA3-F1BD3EAA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1F145-C5E0-46AB-A22B-68461DC2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E096-03BC-AF45-1BAD-8FB0E39A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C1E0-757C-352E-1DA0-6DA0677AC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67565-51CE-9B91-F4BB-D273A8B3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201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ECA5-E85B-8CD0-3EFD-91F03AB3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use HPC?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2D46-2921-4DBF-5E80-F2260701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takes a lot of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Large data set, not enough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different scenarios to compute</a:t>
            </a:r>
            <a:endParaRPr lang="LID4096" dirty="0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67C7CA4E-53A8-A80E-DD9A-A6DD06A01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3314" y="1761332"/>
            <a:ext cx="914400" cy="914400"/>
          </a:xfrm>
          <a:prstGeom prst="rect">
            <a:avLst/>
          </a:prstGeom>
        </p:spPr>
      </p:pic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B06E9CB9-B6ED-0860-FCDE-3E2EE707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3314" y="3200400"/>
            <a:ext cx="914400" cy="914400"/>
          </a:xfrm>
          <a:prstGeom prst="rect">
            <a:avLst/>
          </a:prstGeom>
        </p:spPr>
      </p:pic>
      <p:pic>
        <p:nvPicPr>
          <p:cNvPr id="9" name="Graphic 8" descr="Branching diagram with solid fill">
            <a:extLst>
              <a:ext uri="{FF2B5EF4-FFF2-40B4-BE49-F238E27FC236}">
                <a16:creationId xmlns:a16="http://schemas.microsoft.com/office/drawing/2014/main" id="{1758EBC3-87FD-FE87-13F9-670C66AA1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3314" y="471011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748437-A7EC-8E99-2684-BF2A05DA10ED}"/>
              </a:ext>
            </a:extLst>
          </p:cNvPr>
          <p:cNvSpPr txBox="1"/>
          <p:nvPr/>
        </p:nvSpPr>
        <p:spPr>
          <a:xfrm>
            <a:off x="9046029" y="3128036"/>
            <a:ext cx="214680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Or some</a:t>
            </a:r>
          </a:p>
          <a:p>
            <a:r>
              <a:rPr lang="en-US" sz="2800" dirty="0"/>
              <a:t>combination</a:t>
            </a:r>
            <a:endParaRPr lang="LID4096" sz="2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8B4BCF-9A5F-062B-B373-49846F26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265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0B3A-FFE0-081F-ED05-A7CF5395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hard?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5696-90AD-5AEE-257D-5F9789B0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learning curve</a:t>
            </a:r>
          </a:p>
          <a:p>
            <a:r>
              <a:rPr lang="en-US" dirty="0"/>
              <a:t>There are pitfalls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Extensive training catalog</a:t>
            </a:r>
          </a:p>
          <a:p>
            <a:r>
              <a:rPr lang="en-US" dirty="0"/>
              <a:t>Support is here to help</a:t>
            </a:r>
          </a:p>
        </p:txBody>
      </p:sp>
      <p:pic>
        <p:nvPicPr>
          <p:cNvPr id="4" name="Graphic 3" descr="Warning with solid fill">
            <a:extLst>
              <a:ext uri="{FF2B5EF4-FFF2-40B4-BE49-F238E27FC236}">
                <a16:creationId xmlns:a16="http://schemas.microsoft.com/office/drawing/2014/main" id="{B6BF90D3-38A7-D04B-D4CF-5215B358E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1261" y="1690688"/>
            <a:ext cx="1115109" cy="1115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77B0C-826D-A801-6943-C509C70C0C77}"/>
              </a:ext>
            </a:extLst>
          </p:cNvPr>
          <p:cNvSpPr txBox="1"/>
          <p:nvPr/>
        </p:nvSpPr>
        <p:spPr>
          <a:xfrm>
            <a:off x="3711483" y="3614217"/>
            <a:ext cx="52655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It's not rocket science either!</a:t>
            </a:r>
            <a:endParaRPr lang="LID4096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E30E-7417-BF06-8E35-C0F19987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18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8FD7-C36F-5AEA-0BE1-7BBB5FA5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your environment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9A868-BB36-DFD0-5AE2-AC229CC9E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5540B-592D-09F7-A654-0C15AB88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958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399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Best practices for data science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Motivation: why use HPC?</vt:lpstr>
      <vt:lpstr>Is it hard?</vt:lpstr>
      <vt:lpstr>Set up your environment</vt:lpstr>
      <vt:lpstr>Data science software stack</vt:lpstr>
      <vt:lpstr>Modules</vt:lpstr>
      <vt:lpstr>Job script modules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4</cp:revision>
  <dcterms:created xsi:type="dcterms:W3CDTF">2025-01-17T10:10:41Z</dcterms:created>
  <dcterms:modified xsi:type="dcterms:W3CDTF">2025-05-21T15:26:11Z</dcterms:modified>
</cp:coreProperties>
</file>