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55" r:id="rId3"/>
    <p:sldId id="357" r:id="rId4"/>
    <p:sldId id="353" r:id="rId5"/>
    <p:sldId id="348" r:id="rId6"/>
    <p:sldId id="358" r:id="rId7"/>
    <p:sldId id="359" r:id="rId8"/>
    <p:sldId id="360" r:id="rId9"/>
    <p:sldId id="361" r:id="rId10"/>
    <p:sldId id="362" r:id="rId11"/>
    <p:sldId id="366" r:id="rId12"/>
    <p:sldId id="367" r:id="rId13"/>
    <p:sldId id="370" r:id="rId14"/>
    <p:sldId id="368" r:id="rId15"/>
    <p:sldId id="369" r:id="rId16"/>
    <p:sldId id="372" r:id="rId17"/>
    <p:sldId id="373" r:id="rId18"/>
    <p:sldId id="371" r:id="rId19"/>
    <p:sldId id="364" r:id="rId20"/>
    <p:sldId id="365" r:id="rId21"/>
    <p:sldId id="374" r:id="rId22"/>
    <p:sldId id="383" r:id="rId23"/>
    <p:sldId id="376" r:id="rId24"/>
    <p:sldId id="375" r:id="rId25"/>
    <p:sldId id="377" r:id="rId26"/>
    <p:sldId id="378" r:id="rId27"/>
    <p:sldId id="379" r:id="rId28"/>
    <p:sldId id="380" r:id="rId29"/>
    <p:sldId id="381" r:id="rId30"/>
    <p:sldId id="382" r:id="rId31"/>
    <p:sldId id="384" r:id="rId32"/>
    <p:sldId id="385" r:id="rId33"/>
    <p:sldId id="386" r:id="rId34"/>
    <p:sldId id="387" r:id="rId35"/>
    <p:sldId id="388" r:id="rId36"/>
    <p:sldId id="389" r:id="rId37"/>
    <p:sldId id="390" r:id="rId38"/>
    <p:sldId id="391" r:id="rId39"/>
    <p:sldId id="392" r:id="rId40"/>
    <p:sldId id="393" r:id="rId41"/>
    <p:sldId id="394" r:id="rId42"/>
    <p:sldId id="395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0CAC4-3EE0-4DC7-ABD6-D3D6E5AAAB9D}" type="datetimeFigureOut">
              <a:rPr lang="LID4096" smtClean="0"/>
              <a:t>05/26/2025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56895-410F-405D-84A2-D17CA4EE90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99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F87C4-D0FF-4ABC-B333-BDD4A889DCA1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8A9AB-7D13-4A1F-BEC7-C733FF8E3B84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88E1-5B48-4482-9C1F-FB8A64529493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48E22-1479-48C4-B746-780F47AD5EC9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5FA8-46CB-46C5-AAB0-0D899A830AB1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0588-C4C6-4E7A-B27D-46BD5B8159A8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85A48-4465-48A8-AAD4-B9BEB580B31E}" type="datetime1">
              <a:rPr lang="LID4096" smtClean="0"/>
              <a:t>05/26/2025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EFD7D-974A-4FEA-9103-2A0F722D35E4}" type="datetime1">
              <a:rPr lang="LID4096" smtClean="0"/>
              <a:t>05/26/2025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1B35C-61E9-41E8-9D04-B075C63E69AD}" type="datetime1">
              <a:rPr lang="LID4096" smtClean="0"/>
              <a:t>05/26/2025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A7E0-60EF-4A8E-B5EF-6F8166A81BDD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CDF53-035C-4F7E-91D9-70126BA0C501}" type="datetime1">
              <a:rPr lang="LID4096" smtClean="0"/>
              <a:t>05/26/2025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28A7A-D2AE-4E58-ACE6-968F47E7F9F9}" type="datetime1">
              <a:rPr lang="LID4096" smtClean="0"/>
              <a:t>05/26/2025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Containers-for-HPC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vscentrum.be/compute/software/python_package_managemen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vscentrum.be/compute/tier2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2EFE9-E781-1682-D32E-9ABD249D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4AE1-8F19-0BC8-9FFD-ABC1F221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science software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979B-7245-76AE-729B-7DD383F8A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</a:p>
          <a:p>
            <a:endParaRPr lang="en-US" dirty="0"/>
          </a:p>
          <a:p>
            <a:r>
              <a:rPr lang="en-US" dirty="0"/>
              <a:t>Packages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many packages</a:t>
            </a:r>
            <a:r>
              <a:rPr lang="en-US" dirty="0">
                <a:sym typeface="Symbol" panose="05050102010706020507" pitchFamily="18" charset="2"/>
              </a:rPr>
              <a:t> </a:t>
            </a:r>
            <a:r>
              <a:rPr lang="en-US" dirty="0"/>
              <a:t> more packages</a:t>
            </a:r>
          </a:p>
          <a:p>
            <a:endParaRPr lang="en-US" dirty="0"/>
          </a:p>
          <a:p>
            <a:r>
              <a:rPr lang="en-US" dirty="0"/>
              <a:t>Not exactly</a:t>
            </a:r>
          </a:p>
          <a:p>
            <a:pPr lvl="1"/>
            <a:r>
              <a:rPr lang="en-US" dirty="0"/>
              <a:t>HPC-ready</a:t>
            </a:r>
          </a:p>
          <a:p>
            <a:pPr lvl="1"/>
            <a:r>
              <a:rPr lang="en-US" dirty="0"/>
              <a:t>HPC-friendly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F2A22-E79B-6C24-A5B4-75169E4A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C5DB07-BDCE-65E8-D36C-9A1CB8993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240" y="1978478"/>
            <a:ext cx="941613" cy="94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375B32-15AB-E193-F7E7-9A8622D85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377" y="1898195"/>
            <a:ext cx="1316876" cy="102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E716E1-CBD0-AAD4-AA22-67D72C0FA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4937" y="3074079"/>
            <a:ext cx="1609286" cy="11836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1C990-10EA-2700-6525-C5AF9141159E}"/>
              </a:ext>
            </a:extLst>
          </p:cNvPr>
          <p:cNvSpPr txBox="1"/>
          <p:nvPr/>
        </p:nvSpPr>
        <p:spPr>
          <a:xfrm>
            <a:off x="9307285" y="4561114"/>
            <a:ext cx="1114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CRAN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54897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8A1B-F890-0E7B-CF16-138B17FC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Modus operandi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F936-FB19-99F8-C364-ABF10AA1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pic>
        <p:nvPicPr>
          <p:cNvPr id="1026" name="Picture 2" descr="A screenshot of the four RStudio panes, labeled Source, Environments, Console, and Output.">
            <a:extLst>
              <a:ext uri="{FF2B5EF4-FFF2-40B4-BE49-F238E27FC236}">
                <a16:creationId xmlns:a16="http://schemas.microsoft.com/office/drawing/2014/main" id="{D9C1B41B-A8D2-6FF8-C1C7-F65C085A7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3" y="1483424"/>
            <a:ext cx="4562413" cy="34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erface-screenshot">
            <a:extLst>
              <a:ext uri="{FF2B5EF4-FFF2-40B4-BE49-F238E27FC236}">
                <a16:creationId xmlns:a16="http://schemas.microsoft.com/office/drawing/2014/main" id="{E1A1D796-3ADD-87FF-168A-EF847C932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963" y="2808987"/>
            <a:ext cx="3761849" cy="2602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30A02069-44A7-AE64-71D4-678EF0ECEF93}"/>
              </a:ext>
            </a:extLst>
          </p:cNvPr>
          <p:cNvSpPr/>
          <p:nvPr/>
        </p:nvSpPr>
        <p:spPr>
          <a:xfrm>
            <a:off x="6267236" y="3198198"/>
            <a:ext cx="893851" cy="5107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D09D0-04E0-D1DD-AF34-54BB33D35321}"/>
              </a:ext>
            </a:extLst>
          </p:cNvPr>
          <p:cNvSpPr txBox="1"/>
          <p:nvPr/>
        </p:nvSpPr>
        <p:spPr>
          <a:xfrm>
            <a:off x="7928384" y="2601723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377C71-1D0C-DED7-03C0-B6044A448CF2}"/>
              </a:ext>
            </a:extLst>
          </p:cNvPr>
          <p:cNvSpPr txBox="1"/>
          <p:nvPr/>
        </p:nvSpPr>
        <p:spPr>
          <a:xfrm>
            <a:off x="7928384" y="3697424"/>
            <a:ext cx="37689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data_parsing.R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9E243-0BAC-6D5B-D93A-C446F59EBA98}"/>
              </a:ext>
            </a:extLst>
          </p:cNvPr>
          <p:cNvSpPr txBox="1"/>
          <p:nvPr/>
        </p:nvSpPr>
        <p:spPr>
          <a:xfrm>
            <a:off x="6181778" y="4435340"/>
            <a:ext cx="3493212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Transition from GUI/interactive to command line/batch</a:t>
            </a:r>
            <a:endParaRPr lang="LID4096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72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9F4F-7537-041F-2607-CE8621D9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transition?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DF557-75BF-700D-507F-6E7D9FB0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absolute paths!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changed interactively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command line arguments</a:t>
            </a:r>
          </a:p>
          <a:p>
            <a:pPr lvl="1"/>
            <a:r>
              <a:rPr lang="en-US" dirty="0"/>
              <a:t>Python: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click</a:t>
            </a:r>
          </a:p>
          <a:p>
            <a:pPr lvl="1"/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Choose/create your environment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D340C4-C4D9-69DC-9B56-66BA260F3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62107F-621A-CA00-38CD-5273575242A8}"/>
              </a:ext>
            </a:extLst>
          </p:cNvPr>
          <p:cNvSpPr txBox="1"/>
          <p:nvPr/>
        </p:nvSpPr>
        <p:spPr>
          <a:xfrm>
            <a:off x="2927561" y="2715795"/>
            <a:ext cx="2913788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"C:\Users\..."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403BD0-2207-A4CC-EB80-75C7EC9C55A0}"/>
              </a:ext>
            </a:extLst>
          </p:cNvPr>
          <p:cNvGrpSpPr/>
          <p:nvPr/>
        </p:nvGrpSpPr>
        <p:grpSpPr>
          <a:xfrm>
            <a:off x="3217890" y="2539680"/>
            <a:ext cx="2405743" cy="849086"/>
            <a:chOff x="3145971" y="2960914"/>
            <a:chExt cx="2405743" cy="8490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4F49A03-AEE7-2F72-00FC-8A753E1B74CF}"/>
                </a:ext>
              </a:extLst>
            </p:cNvPr>
            <p:cNvCxnSpPr/>
            <p:nvPr/>
          </p:nvCxnSpPr>
          <p:spPr>
            <a:xfrm>
              <a:off x="3145971" y="2960914"/>
              <a:ext cx="2405743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A627891-D940-FB9F-5482-D3BE57F429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6908" y="2960914"/>
              <a:ext cx="2147299" cy="849086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3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66773-14CE-13EE-EE39-51B5FB7A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9A134-4B71-6BC9-70E1-116F3FBAC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0658-7531-BD9E-BF2C-050DA366A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7879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DADC-E412-78E6-F9B0-3CEDFC02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94AC48-40A3-9E2A-AFDD-BB36BFF1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5E79A6-58FF-1218-58C7-43E8845FF29B}"/>
              </a:ext>
            </a:extLst>
          </p:cNvPr>
          <p:cNvGrpSpPr/>
          <p:nvPr/>
        </p:nvGrpSpPr>
        <p:grpSpPr>
          <a:xfrm>
            <a:off x="239730" y="1483517"/>
            <a:ext cx="11716226" cy="4247317"/>
            <a:chOff x="-143472" y="2169659"/>
            <a:chExt cx="9997981" cy="424731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0C6E7A-EB70-6823-CA41-389AF17A8A90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argparse.ArgumentParser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(description='Compute cosine values.')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('-n', '--num-points', type=int, default=100,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help='Number of points to compute')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('-A', '--amplitude',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help='Amplitude of the cosine function')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parser.add_argument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('-f', '--frequency', type=float, default=1.0,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help='Frequency of the cosine function')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parser.parse_args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x, y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compute_cosine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args.num_points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args.amplitude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args.frequency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CCEE4F-EB43-BD7B-C9A1-DF8D30BBC1AA}"/>
                </a:ext>
              </a:extLst>
            </p:cNvPr>
            <p:cNvSpPr txBox="1"/>
            <p:nvPr/>
          </p:nvSpPr>
          <p:spPr>
            <a:xfrm>
              <a:off x="8748961" y="2169659"/>
              <a:ext cx="110554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cosine.py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7DE18D-ADA7-2238-61EE-672DBE10A8AF}"/>
              </a:ext>
            </a:extLst>
          </p:cNvPr>
          <p:cNvGrpSpPr/>
          <p:nvPr/>
        </p:nvGrpSpPr>
        <p:grpSpPr>
          <a:xfrm>
            <a:off x="9087687" y="2517496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369320-6670-DBCA-FE7D-D73AB018448B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07D12E-A4C1-E5F2-7501-41A1816CB949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532BD6-5BF1-E1E2-DD4F-4D9A2FBCE3E2}"/>
              </a:ext>
            </a:extLst>
          </p:cNvPr>
          <p:cNvGrpSpPr/>
          <p:nvPr/>
        </p:nvGrpSpPr>
        <p:grpSpPr>
          <a:xfrm>
            <a:off x="4539343" y="4056805"/>
            <a:ext cx="7412926" cy="634938"/>
            <a:chOff x="-2094709" y="5535406"/>
            <a:chExt cx="7412926" cy="63493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873BC2-5902-2762-E2B2-8C17A5BBCDBD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3E9340-9B78-07F7-1185-EBD716D2634E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-2094709" y="5720072"/>
              <a:ext cx="5802613" cy="4502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F2B522-0B27-C40D-CC95-75F3532D504A}"/>
              </a:ext>
            </a:extLst>
          </p:cNvPr>
          <p:cNvGrpSpPr/>
          <p:nvPr/>
        </p:nvGrpSpPr>
        <p:grpSpPr>
          <a:xfrm>
            <a:off x="7554686" y="5486400"/>
            <a:ext cx="4397583" cy="732863"/>
            <a:chOff x="1160892" y="5171875"/>
            <a:chExt cx="4397583" cy="73286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57A4E7-C109-2521-24D6-68B670D1E018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3C1299-6FED-9421-755B-596E8E1747E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160892" y="5171875"/>
              <a:ext cx="2547012" cy="5481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50CC737-F74E-F232-04C8-EF1B32DFD862}"/>
              </a:ext>
            </a:extLst>
          </p:cNvPr>
          <p:cNvSpPr txBox="1"/>
          <p:nvPr/>
        </p:nvSpPr>
        <p:spPr>
          <a:xfrm>
            <a:off x="239730" y="6219263"/>
            <a:ext cx="6995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cosine.py  -n 100  --amplitude 2.5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343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5170-CFD3-C68F-983B-B9413ABD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B9BD-5B23-1C8C-76FF-3C767614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optparse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6B277-32C1-8EF6-76E5-81778D56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62C23D-5C56-66F2-47AC-024DC4B888EB}"/>
              </a:ext>
            </a:extLst>
          </p:cNvPr>
          <p:cNvGrpSpPr/>
          <p:nvPr/>
        </p:nvGrpSpPr>
        <p:grpSpPr>
          <a:xfrm>
            <a:off x="239731" y="1331118"/>
            <a:ext cx="11453781" cy="4801314"/>
            <a:chOff x="-143472" y="2169659"/>
            <a:chExt cx="9996369" cy="48013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234BEB-E521-484F-F763-679F3EC559B3}"/>
                </a:ext>
              </a:extLst>
            </p:cNvPr>
            <p:cNvSpPr txBox="1"/>
            <p:nvPr/>
          </p:nvSpPr>
          <p:spPr>
            <a:xfrm>
              <a:off x="-143472" y="2169659"/>
              <a:ext cx="9995043" cy="480131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library(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optparse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&lt;- list(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(c("-c", "--city"), type = "character",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city to analyze weather data for"),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(c("-q", "--quantity"), type = "character", default = "temp",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"Name of the quantity to analyze"),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make_option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(c("-o", "--output"), type = "character",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help = "Path to the output CSV file")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 &lt;-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parse_args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OptionParser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option_list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!= ".") {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dir.create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dirname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opt$output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showWarnings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FALSE, recursive = TRUE)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D0ED2A-E93A-114A-D562-6B8D9C92AE7D}"/>
                </a:ext>
              </a:extLst>
            </p:cNvPr>
            <p:cNvSpPr txBox="1"/>
            <p:nvPr/>
          </p:nvSpPr>
          <p:spPr>
            <a:xfrm>
              <a:off x="7752670" y="2169659"/>
              <a:ext cx="210022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weather_analysis.R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D123542-4017-D10F-0657-BE9BA16A106B}"/>
              </a:ext>
            </a:extLst>
          </p:cNvPr>
          <p:cNvGrpSpPr/>
          <p:nvPr/>
        </p:nvGrpSpPr>
        <p:grpSpPr>
          <a:xfrm>
            <a:off x="9087687" y="2147382"/>
            <a:ext cx="2864582" cy="476298"/>
            <a:chOff x="2498712" y="5535406"/>
            <a:chExt cx="2864582" cy="4762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E0FA68-0C62-28A7-5B10-0B7DB342BFE6}"/>
                </a:ext>
              </a:extLst>
            </p:cNvPr>
            <p:cNvSpPr txBox="1"/>
            <p:nvPr/>
          </p:nvSpPr>
          <p:spPr>
            <a:xfrm>
              <a:off x="3707904" y="5535406"/>
              <a:ext cx="16553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Declare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1C33AB-A7DD-065C-2927-3459EBDDE53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98712" y="5720072"/>
              <a:ext cx="1209192" cy="2916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DB8941-6F04-9C76-F9B1-4E6FF5773504}"/>
              </a:ext>
            </a:extLst>
          </p:cNvPr>
          <p:cNvGrpSpPr/>
          <p:nvPr/>
        </p:nvGrpSpPr>
        <p:grpSpPr>
          <a:xfrm>
            <a:off x="8270697" y="3479862"/>
            <a:ext cx="3681572" cy="958957"/>
            <a:chOff x="1636645" y="5535406"/>
            <a:chExt cx="3681572" cy="9589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1B9986-47BA-F907-BCDA-C2B6AE122A55}"/>
                </a:ext>
              </a:extLst>
            </p:cNvPr>
            <p:cNvSpPr txBox="1"/>
            <p:nvPr/>
          </p:nvSpPr>
          <p:spPr>
            <a:xfrm>
              <a:off x="3707904" y="5535406"/>
              <a:ext cx="161031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Handle options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A4BC1E-31F1-7CA8-55DF-34E13B6C1573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1636645" y="5720072"/>
              <a:ext cx="2071259" cy="7742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8225C1-E956-5B89-7415-907E3E0DC97A}"/>
              </a:ext>
            </a:extLst>
          </p:cNvPr>
          <p:cNvGrpSpPr/>
          <p:nvPr/>
        </p:nvGrpSpPr>
        <p:grpSpPr>
          <a:xfrm>
            <a:off x="5260369" y="4140873"/>
            <a:ext cx="6691900" cy="1081211"/>
            <a:chOff x="-1133425" y="5535406"/>
            <a:chExt cx="6691900" cy="10812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5C24928-77A8-9D19-544C-04FE0CFDA1CE}"/>
                </a:ext>
              </a:extLst>
            </p:cNvPr>
            <p:cNvSpPr txBox="1"/>
            <p:nvPr/>
          </p:nvSpPr>
          <p:spPr>
            <a:xfrm>
              <a:off x="3707904" y="5535406"/>
              <a:ext cx="185057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 option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EA3FA62-FDFC-74CF-A735-2C5738AC9989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-1133425" y="5720072"/>
              <a:ext cx="4841329" cy="8965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178CF5F-46EB-81C1-3689-1589443BF331}"/>
              </a:ext>
            </a:extLst>
          </p:cNvPr>
          <p:cNvSpPr txBox="1"/>
          <p:nvPr/>
        </p:nvSpPr>
        <p:spPr>
          <a:xfrm>
            <a:off x="239731" y="6317098"/>
            <a:ext cx="968445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Rscript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weather_analysis.R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London  --output data_out.csv 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8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5DF3-6A7B-359B-A16E-27031DCE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E260-481C-BE27-DDF5-BE916465D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E21-D6CD-C11A-5C46-2C8A84B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510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37CC-43CA-36B6-1955-75F73AB0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E6B68-0438-A9CD-FA89-7464B87F7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Pre-installed modules</a:t>
            </a:r>
          </a:p>
          <a:p>
            <a:r>
              <a:rPr lang="en-US" dirty="0"/>
              <a:t>Install your own packages</a:t>
            </a:r>
          </a:p>
          <a:p>
            <a:r>
              <a:rPr lang="en-US" dirty="0"/>
              <a:t>Use containers</a:t>
            </a:r>
          </a:p>
          <a:p>
            <a:pPr lvl="1"/>
            <a:r>
              <a:rPr lang="en-US" dirty="0"/>
              <a:t>Not in scope: see </a:t>
            </a:r>
            <a:r>
              <a:rPr lang="en-US" dirty="0">
                <a:hlinkClick r:id="rId2"/>
              </a:rPr>
              <a:t>https://gjbex.github.io/Containers-for-HPC/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8F99-E6C5-C1AE-94F9-336289C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959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AB7A-ACFC-5BB7-34DE-32FD747B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Environment: modules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0683D-6082-E8D1-1301-126441AD3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8520D-BFED-093A-C179-69E2853F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138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E4FB0-D4D9-8C9A-CCA8-4E1049D5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8460-3442-3102-41FB-3742F191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installed modules, when possible,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R/4.4.0-gfbf-2023a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Python/3.12.3-GCCcore-13.3.0</a:t>
            </a:r>
          </a:p>
          <a:p>
            <a:r>
              <a:rPr lang="en-US" dirty="0"/>
              <a:t>Use package bundles, e.g.,</a:t>
            </a:r>
          </a:p>
          <a:p>
            <a:pPr lvl="1"/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R-bundle-CRAN/2023.12-foss-2023a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SciPy-bundle/2024.05-gfbf-2024a</a:t>
            </a:r>
          </a:p>
          <a:p>
            <a:r>
              <a:rPr lang="en-US" dirty="0"/>
              <a:t>Use additional modules,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TensorFlow/2.15.1-foss-2023a-CUDA-12.1.1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matplotlib/3.9.2-gfbf-2024a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C73E5-41E2-D442-7611-AC0633BD9D89}"/>
              </a:ext>
            </a:extLst>
          </p:cNvPr>
          <p:cNvSpPr txBox="1"/>
          <p:nvPr/>
        </p:nvSpPr>
        <p:spPr>
          <a:xfrm rot="1009166">
            <a:off x="8382909" y="2890390"/>
            <a:ext cx="2960875" cy="1077218"/>
          </a:xfrm>
          <a:prstGeom prst="rect">
            <a:avLst/>
          </a:prstGeom>
          <a:solidFill>
            <a:srgbClr val="EBBE8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dirty="0"/>
              <a:t>Much, but likely</a:t>
            </a:r>
            <a:br>
              <a:rPr lang="en-US" sz="3200" dirty="0"/>
            </a:br>
            <a:r>
              <a:rPr lang="en-US" sz="3200" dirty="0"/>
              <a:t>not all</a:t>
            </a:r>
            <a:endParaRPr lang="LID4096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BEE10-594A-0164-043D-803AEE12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42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361E-5725-81AD-1613-A54CB4F7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script &amp; modules: best practices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9ED52B-3ACD-0A4C-4132-EFF7655D1CD1}"/>
              </a:ext>
            </a:extLst>
          </p:cNvPr>
          <p:cNvGrpSpPr/>
          <p:nvPr/>
        </p:nvGrpSpPr>
        <p:grpSpPr>
          <a:xfrm>
            <a:off x="1415143" y="1997839"/>
            <a:ext cx="8795657" cy="3416320"/>
            <a:chOff x="1055914" y="2169659"/>
            <a:chExt cx="8795657" cy="34163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BEA7CB0-AAB9-88B7-C0B4-690F2AC8B245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--time=00:02:00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first clean up your environment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 load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only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the modules you need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fr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R-bundle-CRAN/2023.12-foss-2023a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7AFADC8-4BDD-F70C-16C0-6AA4905CCC70}"/>
                </a:ext>
              </a:extLst>
            </p:cNvPr>
            <p:cNvSpPr txBox="1"/>
            <p:nvPr/>
          </p:nvSpPr>
          <p:spPr>
            <a:xfrm>
              <a:off x="7815436" y="2169659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jobscript.slurm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CF8A9C7-3DF9-27F0-02D0-07666A27E0A4}"/>
              </a:ext>
            </a:extLst>
          </p:cNvPr>
          <p:cNvGrpSpPr/>
          <p:nvPr/>
        </p:nvGrpSpPr>
        <p:grpSpPr>
          <a:xfrm>
            <a:off x="5377543" y="2439565"/>
            <a:ext cx="6553200" cy="1675235"/>
            <a:chOff x="5638800" y="2439565"/>
            <a:chExt cx="6553200" cy="167523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74C461-1C87-51F8-5E7F-1D2BDF74AE74}"/>
                </a:ext>
              </a:extLst>
            </p:cNvPr>
            <p:cNvGrpSpPr/>
            <p:nvPr/>
          </p:nvGrpSpPr>
          <p:grpSpPr>
            <a:xfrm>
              <a:off x="5638800" y="2979099"/>
              <a:ext cx="6238181" cy="1135701"/>
              <a:chOff x="-450540" y="5535406"/>
              <a:chExt cx="6238181" cy="113570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867E9C-B646-D64C-F28E-1F27C0F63DDC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079737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Reduces side effects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CA1ABDC-2CBB-5794-6FAC-C6D59A51F49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flipH="1">
                <a:off x="-450540" y="5720072"/>
                <a:ext cx="4158444" cy="951035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Graphic 16" descr="Thumbs up sign with solid fill">
              <a:extLst>
                <a:ext uri="{FF2B5EF4-FFF2-40B4-BE49-F238E27FC236}">
                  <a16:creationId xmlns:a16="http://schemas.microsoft.com/office/drawing/2014/main" id="{39B36D00-80D8-6CBD-63B2-AD30770A0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2439565"/>
              <a:ext cx="724200" cy="7242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F8870C-EF21-D5B8-AFEC-58CF7D1B03A2}"/>
              </a:ext>
            </a:extLst>
          </p:cNvPr>
          <p:cNvGrpSpPr/>
          <p:nvPr/>
        </p:nvGrpSpPr>
        <p:grpSpPr>
          <a:xfrm>
            <a:off x="6183086" y="3309744"/>
            <a:ext cx="5747657" cy="1459591"/>
            <a:chOff x="6444343" y="3309744"/>
            <a:chExt cx="5747657" cy="1459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C188A9C-1C5B-45F4-EAA1-491882DA475E}"/>
                </a:ext>
              </a:extLst>
            </p:cNvPr>
            <p:cNvGrpSpPr/>
            <p:nvPr/>
          </p:nvGrpSpPr>
          <p:grpSpPr>
            <a:xfrm>
              <a:off x="6444343" y="3818300"/>
              <a:ext cx="5432638" cy="951035"/>
              <a:chOff x="665216" y="5535406"/>
              <a:chExt cx="5432638" cy="9510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0A7626F-1105-BAD6-3A95-7542888EB75A}"/>
                  </a:ext>
                </a:extLst>
              </p:cNvPr>
              <p:cNvSpPr txBox="1"/>
              <p:nvPr/>
            </p:nvSpPr>
            <p:spPr>
              <a:xfrm>
                <a:off x="3707904" y="5535406"/>
                <a:ext cx="2389950" cy="36933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Ensures </a:t>
                </a: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reproducability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0E4A869-845A-E022-EBB4-F7A8E5D721B2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>
                <a:off x="665216" y="5720072"/>
                <a:ext cx="3042688" cy="76636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2E83F4A8-61A2-7D99-759C-761A2F83B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67800" y="3309744"/>
              <a:ext cx="724200" cy="7242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41FD80-F478-39C8-9948-A158D94C850C}"/>
              </a:ext>
            </a:extLst>
          </p:cNvPr>
          <p:cNvSpPr txBox="1"/>
          <p:nvPr/>
        </p:nvSpPr>
        <p:spPr>
          <a:xfrm>
            <a:off x="4691743" y="5791695"/>
            <a:ext cx="25294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 for Python</a:t>
            </a:r>
            <a:endParaRPr lang="LID4096" sz="2400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9B4DA03-AD96-27B7-D077-BA713A27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8008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3AB3-034A-F8CF-8219-6DA6C878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0AC30-4EFF-4815-3030-BDCD1E084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CD7FF-A236-C618-89E2-1834C3A7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7364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C666-ADD6-2C01-CCB6-FE56FE663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 environments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D5358-76B5-F230-33C5-1483168B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Install </a:t>
            </a:r>
            <a:r>
              <a:rPr lang="en-US" dirty="0" err="1"/>
              <a:t>conda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environment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Activate environment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Install additional packages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Update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9B369-6BD2-C882-3BEA-42338E98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23DDC-C9F5-61CF-6F3F-2A40A3CFD90E}"/>
              </a:ext>
            </a:extLst>
          </p:cNvPr>
          <p:cNvSpPr txBox="1"/>
          <p:nvPr/>
        </p:nvSpPr>
        <p:spPr>
          <a:xfrm>
            <a:off x="1121229" y="2129683"/>
            <a:ext cx="108748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wget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https://repo.continuum.io/miniconda/Miniconda3-latest-Linux-x86_64.sh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it-IT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bash Miniconda3-latest-Linux-x86_64.sh  -b  -p $VSC_DATA/miniconda3</a:t>
            </a:r>
          </a:p>
          <a:p>
            <a:r>
              <a:rPr lang="it-IT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source ~/.bashrc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70E4F-5973-DA8C-52BF-8065FC80FD81}"/>
              </a:ext>
            </a:extLst>
          </p:cNvPr>
          <p:cNvSpPr txBox="1"/>
          <p:nvPr/>
        </p:nvSpPr>
        <p:spPr>
          <a:xfrm>
            <a:off x="1121229" y="3383150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matplotlib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3A3C0-7C5A-1520-081C-7199DEB307CF}"/>
              </a:ext>
            </a:extLst>
          </p:cNvPr>
          <p:cNvSpPr txBox="1"/>
          <p:nvPr/>
        </p:nvSpPr>
        <p:spPr>
          <a:xfrm>
            <a:off x="1121229" y="4203980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activate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2C237-E7DE-FFA1-1B9B-44B0C7790F22}"/>
              </a:ext>
            </a:extLst>
          </p:cNvPr>
          <p:cNvSpPr txBox="1"/>
          <p:nvPr/>
        </p:nvSpPr>
        <p:spPr>
          <a:xfrm>
            <a:off x="1121229" y="4994999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 pandas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2FAF92-1A55-CF4B-81F7-19E1DEE82D56}"/>
              </a:ext>
            </a:extLst>
          </p:cNvPr>
          <p:cNvSpPr txBox="1"/>
          <p:nvPr/>
        </p:nvSpPr>
        <p:spPr>
          <a:xfrm>
            <a:off x="1121229" y="5848714"/>
            <a:ext cx="1087482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update  --all</a:t>
            </a:r>
          </a:p>
        </p:txBody>
      </p:sp>
    </p:spTree>
    <p:extLst>
      <p:ext uri="{BB962C8B-B14F-4D97-AF65-F5344CB8AC3E}">
        <p14:creationId xmlns:p14="http://schemas.microsoft.com/office/powerpoint/2010/main" val="3987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D8A3-4975-C949-7B91-C0E052F3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0D58F-B2DD-B56F-1605-F336C108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C82B07-178D-D541-0025-2BB3F490C54C}"/>
              </a:ext>
            </a:extLst>
          </p:cNvPr>
          <p:cNvGrpSpPr/>
          <p:nvPr/>
        </p:nvGrpSpPr>
        <p:grpSpPr>
          <a:xfrm>
            <a:off x="1415143" y="1997839"/>
            <a:ext cx="8795657" cy="2585323"/>
            <a:chOff x="1055914" y="2169659"/>
            <a:chExt cx="8795657" cy="25853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C30341-D255-B1D9-383A-79CD677F55F2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conda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activate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my_env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python cosine.py -n 100 -o result_${SLURM_JOB_ID}.txt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-p plot_${SLURM_JOB_ID}.png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868513-48BA-39EC-C23C-1B6FA671588B}"/>
                </a:ext>
              </a:extLst>
            </p:cNvPr>
            <p:cNvSpPr txBox="1"/>
            <p:nvPr/>
          </p:nvSpPr>
          <p:spPr>
            <a:xfrm>
              <a:off x="8175026" y="216965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cosine.slurm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51DC068-CDE1-3A93-2B07-23E4C9118CEE}"/>
              </a:ext>
            </a:extLst>
          </p:cNvPr>
          <p:cNvGrpSpPr/>
          <p:nvPr/>
        </p:nvGrpSpPr>
        <p:grpSpPr>
          <a:xfrm>
            <a:off x="4705564" y="2643544"/>
            <a:ext cx="6747133" cy="889068"/>
            <a:chOff x="-834843" y="5535406"/>
            <a:chExt cx="6747133" cy="8890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DA2DFB-4A0B-5B15-3637-AE063DA3C62A}"/>
                </a:ext>
              </a:extLst>
            </p:cNvPr>
            <p:cNvSpPr txBox="1"/>
            <p:nvPr/>
          </p:nvSpPr>
          <p:spPr>
            <a:xfrm>
              <a:off x="3707904" y="5535406"/>
              <a:ext cx="2204386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Activate environment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4430F79-5313-F3F3-D223-BD940B26FA4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834843" y="5720072"/>
              <a:ext cx="4542747" cy="704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356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D853-DFDF-BC51-50DF-3D49D1CA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386A-C977-D456-C782-86154FC4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Lean, single purpose environments</a:t>
            </a:r>
          </a:p>
          <a:p>
            <a:pPr lvl="1"/>
            <a:r>
              <a:rPr lang="en-US" dirty="0"/>
              <a:t>Keep under version control: </a:t>
            </a:r>
            <a:r>
              <a:rPr lang="en-US" i="1" dirty="0">
                <a:solidFill>
                  <a:srgbClr val="00B050"/>
                </a:solidFill>
              </a:rPr>
              <a:t>reproducible</a:t>
            </a:r>
            <a:endParaRPr lang="en-US" i="1" dirty="0"/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pPr lvl="1"/>
            <a:r>
              <a:rPr lang="en-US" dirty="0"/>
              <a:t>Keep laptop and HPC in sync: </a:t>
            </a:r>
            <a:r>
              <a:rPr lang="en-US" i="1" dirty="0">
                <a:solidFill>
                  <a:srgbClr val="00B050"/>
                </a:solidFill>
              </a:rPr>
              <a:t>portability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Pitfall: installation directory, see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https://docs.vscentrum.be/compute/software/python_package_management.html</a:t>
            </a:r>
            <a:endParaRPr lang="en-US" sz="2000" dirty="0"/>
          </a:p>
          <a:p>
            <a:r>
              <a:rPr lang="en-US" dirty="0"/>
              <a:t>For performance on CPU, use Intel </a:t>
            </a:r>
            <a:r>
              <a:rPr lang="en-US" dirty="0" err="1"/>
              <a:t>OneAPI</a:t>
            </a:r>
            <a:r>
              <a:rPr lang="en-US" dirty="0"/>
              <a:t> distribution</a:t>
            </a:r>
            <a:r>
              <a:rPr lang="en-US" sz="2000" dirty="0"/>
              <a:t> </a:t>
            </a:r>
          </a:p>
          <a:p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D5F06-910B-6523-67A4-F713CB9C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B11-9ECF-D5E6-6532-B07AB9001B2D}"/>
              </a:ext>
            </a:extLst>
          </p:cNvPr>
          <p:cNvSpPr txBox="1"/>
          <p:nvPr/>
        </p:nvSpPr>
        <p:spPr>
          <a:xfrm>
            <a:off x="1585645" y="3054970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list  --explicit  &gt;  environment_spec.txt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8AC9E7C1-BCDB-9C8E-7382-EFB639E5A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2578254"/>
            <a:ext cx="724200" cy="7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60F4B9-0DC7-9C46-5D2A-B83B61031A04}"/>
              </a:ext>
            </a:extLst>
          </p:cNvPr>
          <p:cNvSpPr txBox="1"/>
          <p:nvPr/>
        </p:nvSpPr>
        <p:spPr>
          <a:xfrm>
            <a:off x="1585644" y="4107216"/>
            <a:ext cx="793849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env export  --from-history  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environment.yml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1D398045-43A7-2AA1-18C7-C55F19288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3687884"/>
            <a:ext cx="724200" cy="724200"/>
          </a:xfrm>
          <a:prstGeom prst="rect">
            <a:avLst/>
          </a:prstGeom>
        </p:spPr>
      </p:pic>
      <p:pic>
        <p:nvPicPr>
          <p:cNvPr id="10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9EE27DB5-9280-E132-F5DF-4224354B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245" y="4869503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81AE5F-0855-5FB4-03BF-AEFBCD80C180}"/>
              </a:ext>
            </a:extLst>
          </p:cNvPr>
          <p:cNvSpPr txBox="1"/>
          <p:nvPr/>
        </p:nvSpPr>
        <p:spPr>
          <a:xfrm>
            <a:off x="1585645" y="6006789"/>
            <a:ext cx="793849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-c intel  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intelpython3_full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Graphic 11" descr="Thumbs up sign with solid fill">
            <a:extLst>
              <a:ext uri="{FF2B5EF4-FFF2-40B4-BE49-F238E27FC236}">
                <a16:creationId xmlns:a16="http://schemas.microsoft.com/office/drawing/2014/main" id="{87258E0F-A694-3C20-BAD8-2B7EC8722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4871" y="5949800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73C8-46D8-90E7-B5E9-62D504C4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environments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0E4CA-5BB6-1598-DD80-47CD7BC0E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58CA-C57F-993F-F8C2-17C8EAEE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9265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06C-14A4-72C8-A65A-86B49BAD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packages considerations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1B18-A02C-168D-8533-6D6E74DED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built hardware-specific!</a:t>
            </a:r>
          </a:p>
          <a:p>
            <a:pPr lvl="1"/>
            <a:r>
              <a:rPr lang="en-US" dirty="0"/>
              <a:t>Install &amp; use on same hardware</a:t>
            </a:r>
          </a:p>
          <a:p>
            <a:pPr lvl="1"/>
            <a:r>
              <a:rPr lang="en-US" dirty="0"/>
              <a:t>Installation on compute nodes</a:t>
            </a:r>
          </a:p>
          <a:p>
            <a:r>
              <a:rPr lang="en-US" dirty="0"/>
              <a:t>Packages built per R major release</a:t>
            </a:r>
          </a:p>
          <a:p>
            <a:r>
              <a:rPr lang="en-US" dirty="0"/>
              <a:t>Pure R packages: easy</a:t>
            </a:r>
          </a:p>
          <a:p>
            <a:r>
              <a:rPr lang="en-US" dirty="0"/>
              <a:t>Packages with library dependencies: not so easy</a:t>
            </a:r>
          </a:p>
          <a:p>
            <a:pPr lvl="1"/>
            <a:r>
              <a:rPr lang="en-US" dirty="0"/>
              <a:t>Use modules</a:t>
            </a:r>
          </a:p>
          <a:p>
            <a:pPr lvl="1"/>
            <a:r>
              <a:rPr lang="en-US" dirty="0"/>
              <a:t>Ask help if necessary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C06B6-00B6-DF00-9500-8353D589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B8EE8CBC-1DD0-C5A6-DA64-FBD973601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4845" y="199567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Thumbs up sign with solid fill">
            <a:extLst>
              <a:ext uri="{FF2B5EF4-FFF2-40B4-BE49-F238E27FC236}">
                <a16:creationId xmlns:a16="http://schemas.microsoft.com/office/drawing/2014/main" id="{7F4308D3-7387-3F06-E910-0CE156322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5820" y="1284138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08DB5-555C-7D44-C0FF-E465F81B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install: setup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3C77-CF5F-C9F6-3818-A94F8E6B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OnDemand:  interactive shell, or</a:t>
            </a:r>
          </a:p>
          <a:p>
            <a:r>
              <a:rPr lang="en-US" dirty="0"/>
              <a:t>From login node, submit interactive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module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DB7A3-D2F0-B620-423C-C5F0AB3AD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F6901-D4B3-E574-B658-9CDCB6354246}"/>
              </a:ext>
            </a:extLst>
          </p:cNvPr>
          <p:cNvSpPr txBox="1"/>
          <p:nvPr/>
        </p:nvSpPr>
        <p:spPr>
          <a:xfrm>
            <a:off x="1585645" y="2938414"/>
            <a:ext cx="8592498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$  </a:t>
            </a:r>
            <a:r>
              <a:rPr lang="en-US" sz="2400" dirty="0" err="1">
                <a:solidFill>
                  <a:schemeClr val="bg1"/>
                </a:solidFill>
              </a:rPr>
              <a:t>srun</a:t>
            </a:r>
            <a:r>
              <a:rPr lang="en-US" sz="2400" dirty="0">
                <a:solidFill>
                  <a:schemeClr val="bg1"/>
                </a:solidFill>
              </a:rPr>
              <a:t>  --account=&lt;your-account&gt;  --time=00:30:00          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--cluster=</a:t>
            </a:r>
            <a:r>
              <a:rPr lang="en-US" sz="2400" dirty="0" err="1">
                <a:solidFill>
                  <a:schemeClr val="bg1"/>
                </a:solidFill>
              </a:rPr>
              <a:t>wice</a:t>
            </a:r>
            <a:r>
              <a:rPr lang="en-US" sz="2400" dirty="0">
                <a:solidFill>
                  <a:schemeClr val="bg1"/>
                </a:solidFill>
              </a:rPr>
              <a:t>  --partition=</a:t>
            </a:r>
            <a:r>
              <a:rPr lang="en-US" sz="2400" dirty="0" err="1">
                <a:solidFill>
                  <a:schemeClr val="bg1"/>
                </a:solidFill>
              </a:rPr>
              <a:t>batch_sapphirerapids</a:t>
            </a:r>
            <a:r>
              <a:rPr lang="en-US" sz="2400" dirty="0">
                <a:solidFill>
                  <a:schemeClr val="bg1"/>
                </a:solidFill>
              </a:rPr>
              <a:t>  \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--</a:t>
            </a:r>
            <a:r>
              <a:rPr lang="en-US" sz="2400" dirty="0" err="1">
                <a:solidFill>
                  <a:schemeClr val="bg1"/>
                </a:solidFill>
              </a:rPr>
              <a:t>pty</a:t>
            </a:r>
            <a:r>
              <a:rPr lang="en-US" sz="2400" dirty="0">
                <a:solidFill>
                  <a:schemeClr val="bg1"/>
                </a:solidFill>
              </a:rPr>
              <a:t>  /bin/bash -l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49BEE2-664B-8079-3806-ED54F17A62B2}"/>
              </a:ext>
            </a:extLst>
          </p:cNvPr>
          <p:cNvGrpSpPr/>
          <p:nvPr/>
        </p:nvGrpSpPr>
        <p:grpSpPr>
          <a:xfrm>
            <a:off x="7686379" y="4138743"/>
            <a:ext cx="2295821" cy="1048024"/>
            <a:chOff x="3707904" y="4856714"/>
            <a:chExt cx="2295821" cy="104802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5EE781-D831-B340-D7ED-AD5C8F27A0C3}"/>
                </a:ext>
              </a:extLst>
            </p:cNvPr>
            <p:cNvSpPr txBox="1"/>
            <p:nvPr/>
          </p:nvSpPr>
          <p:spPr>
            <a:xfrm>
              <a:off x="3707904" y="5535406"/>
              <a:ext cx="229582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 architecture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53D276-10EA-ACFD-5755-65F16F506FD8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75581" y="4856714"/>
              <a:ext cx="580234" cy="6786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FC2DCE3-C525-998F-E1F7-129BFD885251}"/>
              </a:ext>
            </a:extLst>
          </p:cNvPr>
          <p:cNvSpPr txBox="1"/>
          <p:nvPr/>
        </p:nvSpPr>
        <p:spPr>
          <a:xfrm>
            <a:off x="1585646" y="5417599"/>
            <a:ext cx="8592498" cy="4616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node $  </a:t>
            </a:r>
            <a:r>
              <a:rPr lang="fr-BE" sz="2400" dirty="0">
                <a:solidFill>
                  <a:schemeClr val="bg1"/>
                </a:solidFill>
              </a:rPr>
              <a:t>module </a:t>
            </a:r>
            <a:r>
              <a:rPr lang="fr-BE" sz="2400" dirty="0" err="1">
                <a:solidFill>
                  <a:schemeClr val="bg1"/>
                </a:solidFill>
              </a:rPr>
              <a:t>load</a:t>
            </a:r>
            <a:r>
              <a:rPr lang="fr-BE" sz="2400" dirty="0">
                <a:solidFill>
                  <a:schemeClr val="bg1"/>
                </a:solidFill>
              </a:rPr>
              <a:t> R-bundle-CRAN/2023.12-foss-2023a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84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7A7-C1D6-C5AD-974C-76B8BB93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install: setup &amp; install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8AF7-A821-4467-9E16-EE82BB32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installation location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the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R and install package(s)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87192-A981-AB47-2719-7D63C24E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2222A-C647-EC32-1F3F-101179EEBBA9}"/>
              </a:ext>
            </a:extLst>
          </p:cNvPr>
          <p:cNvSpPr txBox="1"/>
          <p:nvPr/>
        </p:nvSpPr>
        <p:spPr>
          <a:xfrm>
            <a:off x="1195228" y="2407271"/>
            <a:ext cx="10049716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node$  </a:t>
            </a:r>
            <a:r>
              <a:rPr lang="pt-BR" dirty="0">
                <a:solidFill>
                  <a:schemeClr val="bg1"/>
                </a:solidFill>
              </a:rPr>
              <a:t>export R_LIBS_USER=$VSC_DATA/R/$VSC_OS_LOCAL/$VSC_ARCH_LOCAL/$EBVERSIONR</a:t>
            </a:r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7A6EF-E1CE-D6C4-8153-C015150AD2DF}"/>
              </a:ext>
            </a:extLst>
          </p:cNvPr>
          <p:cNvSpPr txBox="1"/>
          <p:nvPr/>
        </p:nvSpPr>
        <p:spPr>
          <a:xfrm>
            <a:off x="1195227" y="3981700"/>
            <a:ext cx="1015857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node $  </a:t>
            </a:r>
            <a:r>
              <a:rPr lang="pt-BR" sz="2000" dirty="0">
                <a:solidFill>
                  <a:schemeClr val="bg1"/>
                </a:solidFill>
              </a:rPr>
              <a:t>mkdir  -p  $R_LIBS_USER</a:t>
            </a:r>
            <a:endParaRPr lang="en-US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592C6-6328-99E8-B9EC-ED364A00875A}"/>
              </a:ext>
            </a:extLst>
          </p:cNvPr>
          <p:cNvSpPr txBox="1"/>
          <p:nvPr/>
        </p:nvSpPr>
        <p:spPr>
          <a:xfrm>
            <a:off x="1195227" y="5469741"/>
            <a:ext cx="10158574" cy="70788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node $  </a:t>
            </a:r>
            <a:r>
              <a:rPr lang="pt-BR" b="1" dirty="0">
                <a:solidFill>
                  <a:schemeClr val="bg1"/>
                </a:solidFill>
              </a:rPr>
              <a:t>R_LIBS_USER=$R_LIBS_USER  R</a:t>
            </a:r>
          </a:p>
          <a:p>
            <a:r>
              <a:rPr lang="pt-BR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 install.packages("dplyr")</a:t>
            </a:r>
            <a:endParaRPr lang="en-US" sz="20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0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B28F6-0CF1-1FBC-AA5C-8F4D8C20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in batch job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7F16B-6446-02C5-8380-DC9EE6AA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12455B-832D-E73D-D1D5-076E115D2BEF}"/>
              </a:ext>
            </a:extLst>
          </p:cNvPr>
          <p:cNvGrpSpPr/>
          <p:nvPr/>
        </p:nvGrpSpPr>
        <p:grpSpPr>
          <a:xfrm>
            <a:off x="457201" y="1377353"/>
            <a:ext cx="11517983" cy="4524315"/>
            <a:chOff x="-43542" y="2169659"/>
            <a:chExt cx="11517983" cy="452431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D28F47-723E-F8A0-3251-44D5758BF97F}"/>
                </a:ext>
              </a:extLst>
            </p:cNvPr>
            <p:cNvSpPr txBox="1"/>
            <p:nvPr/>
          </p:nvSpPr>
          <p:spPr>
            <a:xfrm>
              <a:off x="-43542" y="2169659"/>
              <a:ext cx="11517084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--time=00:30:00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-per-task=4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LOG_FILE="install_${VSC_OS_LOCAL}_${VSC_ARCH_LOCAL}_${EBVERSIONR}.log"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$R_LIBS_USER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R  --no-save  &amp;&gt; $LOG_FILE  &lt;&lt;EOI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options(repos = c(CRAN = "https://cloud.r-project.org"))</a:t>
              </a: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install.packages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dplyr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EOI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81F380-DF26-6D79-D0F9-B2113D9498E0}"/>
                </a:ext>
              </a:extLst>
            </p:cNvPr>
            <p:cNvSpPr txBox="1"/>
            <p:nvPr/>
          </p:nvSpPr>
          <p:spPr>
            <a:xfrm>
              <a:off x="8327426" y="2169659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install_r_packages.slurm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48FFD6-7840-C160-720A-49E930760A1E}"/>
              </a:ext>
            </a:extLst>
          </p:cNvPr>
          <p:cNvSpPr txBox="1"/>
          <p:nvPr/>
        </p:nvSpPr>
        <p:spPr>
          <a:xfrm>
            <a:off x="457201" y="6156295"/>
            <a:ext cx="9550441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sbatch</a:t>
            </a:r>
            <a:r>
              <a:rPr lang="en-US" sz="2000" dirty="0">
                <a:solidFill>
                  <a:schemeClr val="bg1"/>
                </a:solidFill>
              </a:rPr>
              <a:t>  --cluster=</a:t>
            </a:r>
            <a:r>
              <a:rPr lang="en-US" sz="2000" dirty="0" err="1">
                <a:solidFill>
                  <a:schemeClr val="bg1"/>
                </a:solidFill>
              </a:rPr>
              <a:t>wice</a:t>
            </a:r>
            <a:r>
              <a:rPr lang="en-US" sz="2000" dirty="0">
                <a:solidFill>
                  <a:schemeClr val="bg1"/>
                </a:solidFill>
              </a:rPr>
              <a:t>  --partition=</a:t>
            </a:r>
            <a:r>
              <a:rPr lang="en-US" sz="2000" dirty="0" err="1">
                <a:solidFill>
                  <a:schemeClr val="bg1"/>
                </a:solidFill>
              </a:rPr>
              <a:t>batch_sapphirerapids</a:t>
            </a:r>
            <a:r>
              <a:rPr lang="en-US" sz="2000" dirty="0">
                <a:solidFill>
                  <a:schemeClr val="bg1"/>
                </a:solidFill>
              </a:rPr>
              <a:t>   </a:t>
            </a:r>
            <a:r>
              <a:rPr lang="en-US" sz="2000" dirty="0" err="1">
                <a:solidFill>
                  <a:schemeClr val="bg1"/>
                </a:solidFill>
              </a:rPr>
              <a:t>install_r_packages.slurm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01CE53-C4D5-8AB2-457E-F24FAC25802B}"/>
              </a:ext>
            </a:extLst>
          </p:cNvPr>
          <p:cNvGrpSpPr/>
          <p:nvPr/>
        </p:nvGrpSpPr>
        <p:grpSpPr>
          <a:xfrm>
            <a:off x="5237033" y="2145370"/>
            <a:ext cx="6128437" cy="889068"/>
            <a:chOff x="-834843" y="5535406"/>
            <a:chExt cx="6128437" cy="8890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744AB5F-B83C-1ABF-2784-7709B639365A}"/>
                </a:ext>
              </a:extLst>
            </p:cNvPr>
            <p:cNvSpPr txBox="1"/>
            <p:nvPr/>
          </p:nvSpPr>
          <p:spPr>
            <a:xfrm>
              <a:off x="3707904" y="5535406"/>
              <a:ext cx="158569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 R module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0BE172-E565-9122-1B38-6B4C2278726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834843" y="5720072"/>
              <a:ext cx="4542747" cy="704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EDB928-D024-1D66-48A6-AD4FC2696F93}"/>
              </a:ext>
            </a:extLst>
          </p:cNvPr>
          <p:cNvGrpSpPr/>
          <p:nvPr/>
        </p:nvGrpSpPr>
        <p:grpSpPr>
          <a:xfrm>
            <a:off x="4593771" y="5095135"/>
            <a:ext cx="6771699" cy="646331"/>
            <a:chOff x="-1163403" y="5535406"/>
            <a:chExt cx="6771699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58D3457-5A1F-FB2D-CE59-D68046163A4C}"/>
                </a:ext>
              </a:extLst>
            </p:cNvPr>
            <p:cNvSpPr txBox="1"/>
            <p:nvPr/>
          </p:nvSpPr>
          <p:spPr>
            <a:xfrm>
              <a:off x="3707904" y="5535406"/>
              <a:ext cx="1900392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List of packages to</a:t>
              </a:r>
              <a:br>
                <a:rPr lang="en-US" dirty="0">
                  <a:solidFill>
                    <a:prstClr val="black"/>
                  </a:solidFill>
                  <a:latin typeface="Calibri" panose="020F0502020204030204"/>
                </a:rPr>
              </a:b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install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97E548D-4637-709C-27E9-D4532772BA39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-1163403" y="5858571"/>
              <a:ext cx="487130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684CDC-4A34-9F9E-9C19-290953F5212E}"/>
              </a:ext>
            </a:extLst>
          </p:cNvPr>
          <p:cNvGrpSpPr/>
          <p:nvPr/>
        </p:nvGrpSpPr>
        <p:grpSpPr>
          <a:xfrm>
            <a:off x="4027714" y="4271121"/>
            <a:ext cx="7326086" cy="646331"/>
            <a:chOff x="-1919191" y="5535406"/>
            <a:chExt cx="7326086" cy="6463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5FD950-48FA-640E-7B1D-1C78BD3A9F28}"/>
                </a:ext>
              </a:extLst>
            </p:cNvPr>
            <p:cNvSpPr txBox="1"/>
            <p:nvPr/>
          </p:nvSpPr>
          <p:spPr>
            <a:xfrm>
              <a:off x="3707904" y="5535406"/>
              <a:ext cx="1698991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 directory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 necessary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7EE264-DD7F-5B9C-007B-A20327B27F7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1919191" y="5570355"/>
              <a:ext cx="5627095" cy="288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803D79-F2D6-83A8-D7E3-438DD5AD1908}"/>
              </a:ext>
            </a:extLst>
          </p:cNvPr>
          <p:cNvGrpSpPr/>
          <p:nvPr/>
        </p:nvGrpSpPr>
        <p:grpSpPr>
          <a:xfrm>
            <a:off x="4833257" y="413083"/>
            <a:ext cx="6520543" cy="1671071"/>
            <a:chOff x="-563882" y="5535406"/>
            <a:chExt cx="6520543" cy="16710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27ECE2-CE0D-CF10-C623-DB3EBFE1183E}"/>
                </a:ext>
              </a:extLst>
            </p:cNvPr>
            <p:cNvSpPr txBox="1"/>
            <p:nvPr/>
          </p:nvSpPr>
          <p:spPr>
            <a:xfrm>
              <a:off x="3707904" y="5535406"/>
              <a:ext cx="2248757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underestimate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walltime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7DEF83C-2A2D-AD26-BC08-E8A5DDEDC29B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-563882" y="5858572"/>
              <a:ext cx="4271786" cy="13479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D883271A-191F-A432-10EC-DFFB1DE4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94" y="657436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E1F145-C5E0-46AB-A22B-68461DC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38C81-36FA-F8E5-06CC-DF408E28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20E12-6913-300E-60CA-7E6A91D6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 environment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3FCD6-48BF-12C9-C811-E5A70118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3BE78A-6140-8E7D-3907-B87F529AF76F}"/>
              </a:ext>
            </a:extLst>
          </p:cNvPr>
          <p:cNvGrpSpPr/>
          <p:nvPr/>
        </p:nvGrpSpPr>
        <p:grpSpPr>
          <a:xfrm>
            <a:off x="369651" y="1497096"/>
            <a:ext cx="11452697" cy="3139321"/>
            <a:chOff x="1055914" y="2169659"/>
            <a:chExt cx="8795657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2B1B67-91A4-DED1-502A-9D2369191DC0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13932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Rscript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hello_world_cla.R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6E4DA4D-6C0C-34BF-58E2-4FF1DBA58E3F}"/>
                </a:ext>
              </a:extLst>
            </p:cNvPr>
            <p:cNvSpPr txBox="1"/>
            <p:nvPr/>
          </p:nvSpPr>
          <p:spPr>
            <a:xfrm>
              <a:off x="8175026" y="2169659"/>
              <a:ext cx="166584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cosine.slurm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E8DDB9D-15BA-942E-A886-48775C904725}"/>
              </a:ext>
            </a:extLst>
          </p:cNvPr>
          <p:cNvGrpSpPr/>
          <p:nvPr/>
        </p:nvGrpSpPr>
        <p:grpSpPr>
          <a:xfrm>
            <a:off x="2220686" y="4636417"/>
            <a:ext cx="6948552" cy="891059"/>
            <a:chOff x="-576521" y="5013679"/>
            <a:chExt cx="6948552" cy="8910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44524E-04E2-85C0-369F-A20B16838235}"/>
                </a:ext>
              </a:extLst>
            </p:cNvPr>
            <p:cNvSpPr txBox="1"/>
            <p:nvPr/>
          </p:nvSpPr>
          <p:spPr>
            <a:xfrm>
              <a:off x="3707904" y="5535406"/>
              <a:ext cx="266412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Ensures right environment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7FB160-A849-8898-9C78-D398DCB796E2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-576521" y="5013679"/>
              <a:ext cx="4284425" cy="706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4026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BA39-5198-214A-5F31-C7304FF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Walltime</a:t>
            </a:r>
            <a:r>
              <a:rPr lang="en-US" dirty="0"/>
              <a:t> &amp; runtime?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5915E-BBB4-E159-9323-25AA47FC2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D27A-9C58-2AC9-1F83-3C7F3A10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9742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028D-7176-DC33-907F-975B0AFE4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time do you need?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5488-AA8F-5D87-DBE0-1EEA0FDF9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--time=d-HH:MM:SS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Don't underestimate!</a:t>
            </a:r>
          </a:p>
          <a:p>
            <a:pPr lvl="1"/>
            <a:r>
              <a:rPr lang="en-US" dirty="0"/>
              <a:t>Don't (massively) overestimate!</a:t>
            </a:r>
          </a:p>
          <a:p>
            <a:r>
              <a:rPr lang="en-US" dirty="0"/>
              <a:t>Experiment: benchmark</a:t>
            </a:r>
          </a:p>
          <a:p>
            <a:pPr lvl="1"/>
            <a:r>
              <a:rPr lang="en-US" dirty="0"/>
              <a:t>Start with "small" problem</a:t>
            </a:r>
          </a:p>
          <a:p>
            <a:pPr lvl="1"/>
            <a:r>
              <a:rPr lang="en-US" dirty="0"/>
              <a:t>Increase problem size gradually</a:t>
            </a:r>
          </a:p>
          <a:p>
            <a:pPr lvl="1"/>
            <a:r>
              <a:rPr lang="en-US" dirty="0"/>
              <a:t>Extrapolate to real problem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98E0D-AE7B-2FF1-0BAC-DA8E3749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0FEDF60D-2679-65DB-EE04-8D736A8D8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56" y="2429412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49CAFD08-7F1B-FDF2-9AAF-7628E226B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05" y="263691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DD057184-6364-0FB7-A1EE-35982461CBB8}"/>
              </a:ext>
            </a:extLst>
          </p:cNvPr>
          <p:cNvGrpSpPr/>
          <p:nvPr/>
        </p:nvGrpSpPr>
        <p:grpSpPr>
          <a:xfrm>
            <a:off x="5692752" y="2862677"/>
            <a:ext cx="4389282" cy="3125512"/>
            <a:chOff x="5094037" y="2961593"/>
            <a:chExt cx="4389282" cy="3125512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99874CC-5E14-3F3D-ED07-76A007F7D6FD}"/>
                </a:ext>
              </a:extLst>
            </p:cNvPr>
            <p:cNvSpPr/>
            <p:nvPr/>
          </p:nvSpPr>
          <p:spPr>
            <a:xfrm flipV="1">
              <a:off x="5094037" y="2961593"/>
              <a:ext cx="4103915" cy="23229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105E9D-4C0C-3429-D511-569C7BFC3E76}"/>
                </a:ext>
              </a:extLst>
            </p:cNvPr>
            <p:cNvGrpSpPr/>
            <p:nvPr/>
          </p:nvGrpSpPr>
          <p:grpSpPr>
            <a:xfrm>
              <a:off x="6161314" y="3690257"/>
              <a:ext cx="3322005" cy="2396848"/>
              <a:chOff x="6161314" y="3690257"/>
              <a:chExt cx="3322005" cy="239684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F801DD6-94A4-34CF-0F9C-808F94AC2C8D}"/>
                  </a:ext>
                </a:extLst>
              </p:cNvPr>
              <p:cNvGrpSpPr/>
              <p:nvPr/>
            </p:nvGrpSpPr>
            <p:grpSpPr>
              <a:xfrm>
                <a:off x="6879771" y="3690257"/>
                <a:ext cx="2449286" cy="1948543"/>
                <a:chOff x="6879771" y="3690257"/>
                <a:chExt cx="2449286" cy="1948543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B597E51-1ADC-EDD7-593E-A9BDD7F40C87}"/>
                    </a:ext>
                  </a:extLst>
                </p:cNvPr>
                <p:cNvCxnSpPr/>
                <p:nvPr/>
              </p:nvCxnSpPr>
              <p:spPr>
                <a:xfrm>
                  <a:off x="6879771" y="5627914"/>
                  <a:ext cx="24492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827973E2-F002-E299-828E-3B18F7D235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0657" y="3690257"/>
                  <a:ext cx="0" cy="19485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C1D4C-9C74-4A6C-CDA9-8FEAF72AF6FB}"/>
                  </a:ext>
                </a:extLst>
              </p:cNvPr>
              <p:cNvSpPr txBox="1"/>
              <p:nvPr/>
            </p:nvSpPr>
            <p:spPr>
              <a:xfrm>
                <a:off x="8912585" y="5717773"/>
                <a:ext cx="570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</a:t>
                </a:r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32FABB-0C2B-CD56-681D-528C33287FD0}"/>
                  </a:ext>
                </a:extLst>
              </p:cNvPr>
              <p:cNvSpPr txBox="1"/>
              <p:nvPr/>
            </p:nvSpPr>
            <p:spPr>
              <a:xfrm>
                <a:off x="6161314" y="3753745"/>
                <a:ext cx="63350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  <a:endParaRPr lang="LID4096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30D600-AB2A-EA69-264A-5A24A3375761}"/>
              </a:ext>
            </a:extLst>
          </p:cNvPr>
          <p:cNvSpPr txBox="1"/>
          <p:nvPr/>
        </p:nvSpPr>
        <p:spPr>
          <a:xfrm>
            <a:off x="1197429" y="5715298"/>
            <a:ext cx="57447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Clock frequencies compute node &lt; laptop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124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4A16-1C92-70B6-E9E5-F234B0D9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5496-781E-5F73-58FA-BDF4126A5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 script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dgemm.R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/>
                  <a:t>Arguments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Generates random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Determines minimum/maximum diagonal element</a:t>
                </a:r>
                <a:endParaRPr lang="LID4096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35496-781E-5F73-58FA-BDF4126A5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B8AAF-DA36-3A88-DA12-25D86621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A35AA-B035-D5A6-D73D-35EA2FD103D2}"/>
              </a:ext>
            </a:extLst>
          </p:cNvPr>
          <p:cNvSpPr txBox="1"/>
          <p:nvPr/>
        </p:nvSpPr>
        <p:spPr>
          <a:xfrm>
            <a:off x="1088571" y="4251295"/>
            <a:ext cx="5007429" cy="4001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$  </a:t>
            </a:r>
            <a:r>
              <a:rPr lang="en-US" sz="2000" dirty="0" err="1">
                <a:solidFill>
                  <a:schemeClr val="bg1"/>
                </a:solidFill>
              </a:rPr>
              <a:t>Rscript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dgemm.R</a:t>
            </a:r>
            <a:r>
              <a:rPr lang="en-US" sz="2000" dirty="0">
                <a:solidFill>
                  <a:schemeClr val="bg1"/>
                </a:solidFill>
              </a:rPr>
              <a:t>  --size 1000  --power 15</a:t>
            </a:r>
          </a:p>
        </p:txBody>
      </p:sp>
    </p:spTree>
    <p:extLst>
      <p:ext uri="{BB962C8B-B14F-4D97-AF65-F5344CB8AC3E}">
        <p14:creationId xmlns:p14="http://schemas.microsoft.com/office/powerpoint/2010/main" val="297398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51D3E-20F0-8430-0AA6-E9C3C232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job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DAEBC-F649-0113-E1F5-8C31F37F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0820BE-C6B8-0C31-1C6A-43E24B8AD588}"/>
              </a:ext>
            </a:extLst>
          </p:cNvPr>
          <p:cNvGrpSpPr/>
          <p:nvPr/>
        </p:nvGrpSpPr>
        <p:grpSpPr>
          <a:xfrm>
            <a:off x="369651" y="1497096"/>
            <a:ext cx="11452695" cy="3970318"/>
            <a:chOff x="1055914" y="2169659"/>
            <a:chExt cx="8795657" cy="39703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867AE2-4B97-6907-429B-7023BEF26C56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your_account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your_cluster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--partition=&lt;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your_partition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=1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-per-task=1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purge &amp;&gt; /dev/null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module load R-bundle-CRAN/2023.12-foss-2023a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export R_LIBS_USER="${VSC_DATA}/R/${VSC_OS_LOCAL}/${VSC_ARCH_LOCAL}/${EBVERSIONR}"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R_LIBS_USER=$R_LIBS_USER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Rscript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dgemm.R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--size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--power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$POWER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B3BF68-3342-7C8A-BB58-27F178F0A28A}"/>
                </a:ext>
              </a:extLst>
            </p:cNvPr>
            <p:cNvSpPr txBox="1"/>
            <p:nvPr/>
          </p:nvSpPr>
          <p:spPr>
            <a:xfrm>
              <a:off x="7330647" y="2169659"/>
              <a:ext cx="25117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memory_and_walltime.slurm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9396D0-29ED-675B-9A92-11A27582C180}"/>
              </a:ext>
            </a:extLst>
          </p:cNvPr>
          <p:cNvGrpSpPr/>
          <p:nvPr/>
        </p:nvGrpSpPr>
        <p:grpSpPr>
          <a:xfrm>
            <a:off x="7909490" y="5548470"/>
            <a:ext cx="2072710" cy="719297"/>
            <a:chOff x="3583741" y="5185441"/>
            <a:chExt cx="2072710" cy="7192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E0C2BE-023E-06FD-1B24-99A910950EDE}"/>
                </a:ext>
              </a:extLst>
            </p:cNvPr>
            <p:cNvSpPr txBox="1"/>
            <p:nvPr/>
          </p:nvSpPr>
          <p:spPr>
            <a:xfrm>
              <a:off x="3707904" y="5535406"/>
              <a:ext cx="1948547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Parameters to vary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4D888D-BAD7-6A83-9163-1FCB70EF7E8D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3583741" y="5185441"/>
              <a:ext cx="1098437" cy="3499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997F04-BAC3-04C0-07B3-145586FF679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007927" y="5548470"/>
            <a:ext cx="789216" cy="34996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788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F805-2A20-BA93-14B2-ECC82BAF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benchmark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058FD-D8FD-A41F-C3E0-1D4E74B64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benchmark jobs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 resources used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B5078-7296-F6CC-7E72-DAD9D5C7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026D4-7483-9895-D555-77FC1A335105}"/>
              </a:ext>
            </a:extLst>
          </p:cNvPr>
          <p:cNvSpPr txBox="1"/>
          <p:nvPr/>
        </p:nvSpPr>
        <p:spPr>
          <a:xfrm>
            <a:off x="1213756" y="2343429"/>
            <a:ext cx="9764487" cy="19389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--export=ALL,SIZE=5000,POWER=10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--export=ALL,SIZE=5000,POWER=20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--export=ALL,SIZE=5000,POWER=40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--export=ALL,SIZE=10000,POWER=10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sbatch</a:t>
            </a:r>
            <a:r>
              <a:rPr lang="en-US" sz="2000" b="1" dirty="0">
                <a:solidFill>
                  <a:schemeClr val="bg1"/>
                </a:solidFill>
              </a:rPr>
              <a:t>  --export=ALL,SIZE=10000,POWER=20  </a:t>
            </a:r>
            <a:r>
              <a:rPr lang="en-US" sz="2000" b="1" dirty="0" err="1">
                <a:solidFill>
                  <a:schemeClr val="bg1"/>
                </a:solidFill>
              </a:rPr>
              <a:t>memory_and_walltime.slurm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sym typeface="Symbol" panose="05050102010706020507" pitchFamily="18" charset="2"/>
              </a:rPr>
              <a:t>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24703-A1CB-8B8B-D09A-55B21FCCC672}"/>
              </a:ext>
            </a:extLst>
          </p:cNvPr>
          <p:cNvSpPr txBox="1"/>
          <p:nvPr/>
        </p:nvSpPr>
        <p:spPr>
          <a:xfrm>
            <a:off x="1213755" y="4932926"/>
            <a:ext cx="9764487" cy="10156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$  </a:t>
            </a:r>
            <a:r>
              <a:rPr lang="en-US" sz="2000" b="1" dirty="0" err="1">
                <a:solidFill>
                  <a:schemeClr val="bg1"/>
                </a:solidFill>
              </a:rPr>
              <a:t>sacct</a:t>
            </a:r>
            <a:r>
              <a:rPr lang="en-US" sz="2000" b="1" dirty="0">
                <a:solidFill>
                  <a:schemeClr val="bg1"/>
                </a:solidFill>
              </a:rPr>
              <a:t>  --cluster=&lt;</a:t>
            </a:r>
            <a:r>
              <a:rPr lang="en-US" sz="2000" b="1" dirty="0" err="1">
                <a:solidFill>
                  <a:schemeClr val="bg1"/>
                </a:solidFill>
              </a:rPr>
              <a:t>your_cluster</a:t>
            </a:r>
            <a:r>
              <a:rPr lang="en-US" sz="2000" b="1" dirty="0">
                <a:solidFill>
                  <a:schemeClr val="bg1"/>
                </a:solidFill>
              </a:rPr>
              <a:t>&gt;  --jobs=&lt;</a:t>
            </a:r>
            <a:r>
              <a:rPr lang="en-US" sz="2000" b="1" dirty="0" err="1">
                <a:solidFill>
                  <a:schemeClr val="bg1"/>
                </a:solidFill>
              </a:rPr>
              <a:t>your_job_id</a:t>
            </a:r>
            <a:r>
              <a:rPr lang="en-US" sz="2000" b="1" dirty="0">
                <a:solidFill>
                  <a:schemeClr val="bg1"/>
                </a:solidFill>
              </a:rPr>
              <a:t>&gt;.batch  \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            --format=</a:t>
            </a:r>
            <a:r>
              <a:rPr lang="en-US" sz="2000" b="1" dirty="0" err="1">
                <a:solidFill>
                  <a:schemeClr val="bg1"/>
                </a:solidFill>
              </a:rPr>
              <a:t>jobid,elapsed,maxrss,maxvmsize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  <a:sym typeface="Symbol" panose="05050102010706020507" pitchFamily="18" charset="2"/>
              </a:rPr>
              <a:t>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9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A36C-6C93-9CAA-B825-18F9F414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Walltime</a:t>
            </a:r>
            <a:r>
              <a:rPr lang="en-US" dirty="0"/>
              <a:t> benchmark results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241A721-3788-D793-A6DF-A90C9C5E30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13334429"/>
                  </p:ext>
                </p:extLst>
              </p:nvPr>
            </p:nvGraphicFramePr>
            <p:xfrm>
              <a:off x="828902" y="1634215"/>
              <a:ext cx="5157786" cy="482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walltime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00:02:17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00:08:50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00:15:10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00:30:57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01:00:15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00:04:19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00:04:24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00:00:55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8027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504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0557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4241A721-3788-D793-A6DF-A90C9C5E306F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913334429"/>
                  </p:ext>
                </p:extLst>
              </p:nvPr>
            </p:nvGraphicFramePr>
            <p:xfrm>
              <a:off x="828902" y="1634215"/>
              <a:ext cx="5157786" cy="4820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442" t="-6557" r="-276991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84553" t="-6557" r="-408943" b="-1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walltime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00:02:17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00:04:36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00:08:50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00:15:10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00:30:57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01:00:15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00:04:19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00:04:24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00:04:34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00:00:55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80271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00:00:45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0504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00:00:44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0557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125AC4-1280-C05A-9A4D-B9BBE1BB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9911" y="1607179"/>
            <a:ext cx="3733800" cy="823912"/>
          </a:xfrm>
        </p:spPr>
        <p:txBody>
          <a:bodyPr/>
          <a:lstStyle/>
          <a:p>
            <a:r>
              <a:rPr lang="en-US" dirty="0"/>
              <a:t>Scaling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C70406-537A-786D-5E83-45FF3BEAC0FE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9911" y="2431091"/>
                <a:ext cx="3733800" cy="36845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BC70406-537A-786D-5E83-45FF3BEAC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9911" y="2431091"/>
                <a:ext cx="3733800" cy="36845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EF8A2-5D93-809A-2204-6CBAB15F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1EF8A3-F75C-6DD2-15DF-733BA52110E4}"/>
              </a:ext>
            </a:extLst>
          </p:cNvPr>
          <p:cNvGrpSpPr/>
          <p:nvPr/>
        </p:nvGrpSpPr>
        <p:grpSpPr>
          <a:xfrm>
            <a:off x="5279571" y="3429000"/>
            <a:ext cx="6191297" cy="615675"/>
            <a:chOff x="-139162" y="5535406"/>
            <a:chExt cx="6191297" cy="61567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9E5914-746B-81E5-04BC-E4885DDECCE5}"/>
                </a:ext>
              </a:extLst>
            </p:cNvPr>
            <p:cNvSpPr txBox="1"/>
            <p:nvPr/>
          </p:nvSpPr>
          <p:spPr>
            <a:xfrm>
              <a:off x="3707904" y="5535406"/>
              <a:ext cx="234423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What happened?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FB8504-1151-F8E9-83F0-C655A869D5B6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-139162" y="5766239"/>
              <a:ext cx="3847066" cy="3848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04C76A-FFBE-CBC9-458D-773504E65367}"/>
              </a:ext>
            </a:extLst>
          </p:cNvPr>
          <p:cNvGrpSpPr/>
          <p:nvPr/>
        </p:nvGrpSpPr>
        <p:grpSpPr>
          <a:xfrm>
            <a:off x="6172200" y="4267200"/>
            <a:ext cx="2762848" cy="2225675"/>
            <a:chOff x="6172200" y="4267200"/>
            <a:chExt cx="2762848" cy="2225675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DE237B83-135A-BBDD-545F-869905491491}"/>
                </a:ext>
              </a:extLst>
            </p:cNvPr>
            <p:cNvSpPr/>
            <p:nvPr/>
          </p:nvSpPr>
          <p:spPr>
            <a:xfrm>
              <a:off x="6172200" y="4267200"/>
              <a:ext cx="206829" cy="222567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B4E1F0-DAE1-F9AC-7219-1A91CE12207C}"/>
                </a:ext>
              </a:extLst>
            </p:cNvPr>
            <p:cNvSpPr txBox="1"/>
            <p:nvPr/>
          </p:nvSpPr>
          <p:spPr>
            <a:xfrm>
              <a:off x="6590817" y="5154282"/>
              <a:ext cx="2344231" cy="4616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What happened?</a:t>
              </a:r>
              <a:endPara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0636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737FE721-785B-7DC0-C58C-E92475B069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=10000,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=40</m:t>
                    </m:r>
                  </m:oMath>
                </a14:m>
                <a:r>
                  <a:rPr lang="en-US" dirty="0"/>
                  <a:t>: out of time</a:t>
                </a:r>
                <a:endParaRPr lang="LID4096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737FE721-785B-7DC0-C58C-E92475B069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575136-9611-A6FC-7FE0-60AAA893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job output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6B44B-768B-97D0-06F4-FAE68C93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30CC549-5BA8-DC66-4FD6-04335253C026}"/>
              </a:ext>
            </a:extLst>
          </p:cNvPr>
          <p:cNvGrpSpPr/>
          <p:nvPr/>
        </p:nvGrpSpPr>
        <p:grpSpPr>
          <a:xfrm>
            <a:off x="1017583" y="2476811"/>
            <a:ext cx="10156834" cy="2585323"/>
            <a:chOff x="1582963" y="2169659"/>
            <a:chExt cx="8268608" cy="25853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0F01F3-44B3-9E0E-D1D5-51C569DC5735}"/>
                </a:ext>
              </a:extLst>
            </p:cNvPr>
            <p:cNvSpPr txBox="1"/>
            <p:nvPr/>
          </p:nvSpPr>
          <p:spPr>
            <a:xfrm>
              <a:off x="1582963" y="2169659"/>
              <a:ext cx="8268608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 00-01:00:00</a:t>
              </a: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========================================================================</a:t>
              </a: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slurmstepd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 error: *** JOB 62199209 ON q16c03n1 CANCELLED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AT 2024-08-13T18:28:16 DUE TO TIME LIMIT ***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DE80D1-A4C6-BB76-F4F9-C5FB5CC9D25B}"/>
                </a:ext>
              </a:extLst>
            </p:cNvPr>
            <p:cNvSpPr txBox="1"/>
            <p:nvPr/>
          </p:nvSpPr>
          <p:spPr>
            <a:xfrm>
              <a:off x="7879592" y="2169659"/>
              <a:ext cx="196800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slurm-62199209.out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EDBA18-EA0A-33C5-8B5F-F49FFC0858EF}"/>
              </a:ext>
            </a:extLst>
          </p:cNvPr>
          <p:cNvSpPr txBox="1"/>
          <p:nvPr/>
        </p:nvSpPr>
        <p:spPr>
          <a:xfrm>
            <a:off x="2954082" y="5653743"/>
            <a:ext cx="62838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 output, 1 hour of computations lost!</a:t>
            </a:r>
            <a:endParaRPr lang="LID4096" sz="2800" dirty="0"/>
          </a:p>
        </p:txBody>
      </p:sp>
      <p:pic>
        <p:nvPicPr>
          <p:cNvPr id="17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6298DCE4-14FE-B0BB-BC1D-FB97403A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4513" y="5226018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3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B41AD-0571-3BA7-5756-00A02C000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C465D918-B144-7A0F-5320-A2086344CC4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=20000, 50000</m:t>
                    </m:r>
                  </m:oMath>
                </a14:m>
                <a:r>
                  <a:rPr lang="en-US" dirty="0"/>
                  <a:t>: out of memory</a:t>
                </a:r>
                <a:endParaRPr lang="LID4096" dirty="0"/>
              </a:p>
            </p:txBody>
          </p:sp>
        </mc:Choice>
        <mc:Fallback>
          <p:sp>
            <p:nvSpPr>
              <p:cNvPr id="8" name="Title 7">
                <a:extLst>
                  <a:ext uri="{FF2B5EF4-FFF2-40B4-BE49-F238E27FC236}">
                    <a16:creationId xmlns:a16="http://schemas.microsoft.com/office/drawing/2014/main" id="{C465D918-B144-7A0F-5320-A2086344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829618-DE5B-909D-9D68-39D476CC9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 job output</a:t>
            </a:r>
            <a:endParaRPr lang="LID4096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2EA7-0C75-5E95-04D8-3264F87E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E1C1F2-BA6B-4764-F514-872F3E5BA9CF}"/>
              </a:ext>
            </a:extLst>
          </p:cNvPr>
          <p:cNvGrpSpPr/>
          <p:nvPr/>
        </p:nvGrpSpPr>
        <p:grpSpPr>
          <a:xfrm>
            <a:off x="1017583" y="2476811"/>
            <a:ext cx="10156835" cy="2308324"/>
            <a:chOff x="1582963" y="2169659"/>
            <a:chExt cx="8268608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04B640-EC0B-D9A7-9CFC-239702BAE05B}"/>
                </a:ext>
              </a:extLst>
            </p:cNvPr>
            <p:cNvSpPr txBox="1"/>
            <p:nvPr/>
          </p:nvSpPr>
          <p:spPr>
            <a:xfrm>
              <a:off x="1582963" y="2169659"/>
              <a:ext cx="8268608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 00-01:00:00</a:t>
              </a: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</a:rPr>
                <a:t>========================================================================</a:t>
              </a: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slurmstepd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: error: Detected 1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oom_kill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event in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StepId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=62199210.batch.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Some of the step tasks have been OOM Killed.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4659D4-A0DF-2225-06AE-8790D1550403}"/>
                </a:ext>
              </a:extLst>
            </p:cNvPr>
            <p:cNvSpPr txBox="1"/>
            <p:nvPr/>
          </p:nvSpPr>
          <p:spPr>
            <a:xfrm>
              <a:off x="7884255" y="2169659"/>
              <a:ext cx="195905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slurm-62199210.out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92012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22F0-2032-21C2-5955-F1B4035D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memory requirements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74B58-4963-3A77-A793-8EEFEE2EF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available memory/node (typically 256 GB RAM)</a:t>
            </a:r>
            <a:br>
              <a:rPr lang="en-US" dirty="0"/>
            </a:br>
            <a:r>
              <a:rPr lang="en-US" dirty="0">
                <a:hlinkClick r:id="rId2"/>
              </a:rPr>
              <a:t>https://docs.vscentrum.be/compute/tier2.html</a:t>
            </a:r>
            <a:r>
              <a:rPr lang="en-US" dirty="0"/>
              <a:t> </a:t>
            </a:r>
          </a:p>
          <a:p>
            <a:r>
              <a:rPr lang="en-US" dirty="0"/>
              <a:t>Total memory per job: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</a:t>
            </a:r>
            <a:r>
              <a:rPr lang="en-US" dirty="0"/>
              <a:t> &lt; RAM - 8 GB</a:t>
            </a:r>
          </a:p>
          <a:p>
            <a:endParaRPr lang="en-US" dirty="0"/>
          </a:p>
          <a:p>
            <a:r>
              <a:rPr lang="en-US" dirty="0"/>
              <a:t>Memory per core: --mem-per-</a:t>
            </a:r>
            <a:r>
              <a:rPr lang="en-US" dirty="0" err="1"/>
              <a:t>cpu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-per-task</a:t>
            </a:r>
            <a:r>
              <a:rPr lang="en-US" dirty="0">
                <a:sym typeface="Symbol" panose="05050102010706020507" pitchFamily="18" charset="2"/>
              </a:rPr>
              <a:t> 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mem-per-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cpu</a:t>
            </a:r>
            <a:r>
              <a:rPr lang="en-US" dirty="0">
                <a:sym typeface="Symbol" panose="05050102010706020507" pitchFamily="18" charset="2"/>
              </a:rPr>
              <a:t> &lt; RAM - 8 GB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Units: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K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G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633-3B27-FABE-F1D9-35186AC6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E85A42-13B6-BD10-AE8F-0AD5F34B86F3}"/>
              </a:ext>
            </a:extLst>
          </p:cNvPr>
          <p:cNvSpPr txBox="1"/>
          <p:nvPr/>
        </p:nvSpPr>
        <p:spPr>
          <a:xfrm>
            <a:off x="6096000" y="2967335"/>
            <a:ext cx="4240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#SBATCH  --mem=15G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</p:txBody>
      </p:sp>
    </p:spTree>
    <p:extLst>
      <p:ext uri="{BB962C8B-B14F-4D97-AF65-F5344CB8AC3E}">
        <p14:creationId xmlns:p14="http://schemas.microsoft.com/office/powerpoint/2010/main" val="9472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28BC2-2490-4B29-F8E1-51462861D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9BFC-C8E4-77DA-2499-AEED36CF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memory do you need?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F14C-15E3-E4D4-BF47-51F91B1BC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</a:t>
            </a:r>
          </a:p>
          <a:p>
            <a:r>
              <a:rPr lang="en-US" dirty="0"/>
              <a:t>How much?</a:t>
            </a:r>
          </a:p>
          <a:p>
            <a:pPr lvl="1"/>
            <a:r>
              <a:rPr lang="en-US" dirty="0"/>
              <a:t>Don't underestimate!</a:t>
            </a:r>
          </a:p>
          <a:p>
            <a:pPr lvl="1"/>
            <a:r>
              <a:rPr lang="en-US" dirty="0"/>
              <a:t>Don't (massively) overestimate!</a:t>
            </a:r>
          </a:p>
          <a:p>
            <a:r>
              <a:rPr lang="en-US" dirty="0"/>
              <a:t>Experiment: benchmark</a:t>
            </a:r>
          </a:p>
          <a:p>
            <a:pPr lvl="1"/>
            <a:r>
              <a:rPr lang="en-US" dirty="0"/>
              <a:t>Start with "small" problem</a:t>
            </a:r>
          </a:p>
          <a:p>
            <a:pPr lvl="1"/>
            <a:r>
              <a:rPr lang="en-US" dirty="0"/>
              <a:t>Increase problem size gradually</a:t>
            </a:r>
          </a:p>
          <a:p>
            <a:pPr lvl="1"/>
            <a:r>
              <a:rPr lang="en-US" dirty="0"/>
              <a:t>Extrapolate to real problem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C91E3-87D0-1D9E-7732-631826B0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pic>
        <p:nvPicPr>
          <p:cNvPr id="5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0AAD07AA-A380-5D8B-0EA2-98FA1BDC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56" y="2429412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00AFF8C-5F87-4566-6F51-49280BEF88CE}"/>
              </a:ext>
            </a:extLst>
          </p:cNvPr>
          <p:cNvGrpSpPr/>
          <p:nvPr/>
        </p:nvGrpSpPr>
        <p:grpSpPr>
          <a:xfrm>
            <a:off x="5692752" y="2862677"/>
            <a:ext cx="4389282" cy="3125512"/>
            <a:chOff x="5094037" y="2961593"/>
            <a:chExt cx="4389282" cy="3125512"/>
          </a:xfrm>
        </p:grpSpPr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C1E6473-CF36-CC4A-979C-09B17FDB1E8B}"/>
                </a:ext>
              </a:extLst>
            </p:cNvPr>
            <p:cNvSpPr/>
            <p:nvPr/>
          </p:nvSpPr>
          <p:spPr>
            <a:xfrm flipV="1">
              <a:off x="5094037" y="2961593"/>
              <a:ext cx="4103915" cy="2322968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F21CBB9-30AD-F205-86A3-0E4956147EE0}"/>
                </a:ext>
              </a:extLst>
            </p:cNvPr>
            <p:cNvGrpSpPr/>
            <p:nvPr/>
          </p:nvGrpSpPr>
          <p:grpSpPr>
            <a:xfrm>
              <a:off x="5845627" y="3690257"/>
              <a:ext cx="3637692" cy="2396848"/>
              <a:chOff x="5845627" y="3690257"/>
              <a:chExt cx="3637692" cy="239684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DE32351-9F47-BD26-EB06-20CBD954B0C5}"/>
                  </a:ext>
                </a:extLst>
              </p:cNvPr>
              <p:cNvGrpSpPr/>
              <p:nvPr/>
            </p:nvGrpSpPr>
            <p:grpSpPr>
              <a:xfrm>
                <a:off x="6879771" y="3690257"/>
                <a:ext cx="2449286" cy="1948543"/>
                <a:chOff x="6879771" y="3690257"/>
                <a:chExt cx="2449286" cy="1948543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F9F69C7-5BDF-32B0-0576-D2AF6428831B}"/>
                    </a:ext>
                  </a:extLst>
                </p:cNvPr>
                <p:cNvCxnSpPr/>
                <p:nvPr/>
              </p:nvCxnSpPr>
              <p:spPr>
                <a:xfrm>
                  <a:off x="6879771" y="5627914"/>
                  <a:ext cx="244928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4C9FFBE9-ECD2-DE87-151B-C13412BC0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90657" y="3690257"/>
                  <a:ext cx="0" cy="194854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stealth" w="lg" len="lg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3DC8DB-D159-9D40-B9E8-8477B131EACB}"/>
                  </a:ext>
                </a:extLst>
              </p:cNvPr>
              <p:cNvSpPr txBox="1"/>
              <p:nvPr/>
            </p:nvSpPr>
            <p:spPr>
              <a:xfrm>
                <a:off x="8912585" y="5717773"/>
                <a:ext cx="57073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size</a:t>
                </a:r>
                <a:endParaRPr lang="LID4096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5E6A86-21C0-404B-C370-ADB97F700B7C}"/>
                  </a:ext>
                </a:extLst>
              </p:cNvPr>
              <p:cNvSpPr txBox="1"/>
              <p:nvPr/>
            </p:nvSpPr>
            <p:spPr>
              <a:xfrm>
                <a:off x="5845627" y="3753745"/>
                <a:ext cx="10120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memory</a:t>
                </a:r>
                <a:endParaRPr lang="LID4096" dirty="0"/>
              </a:p>
            </p:txBody>
          </p:sp>
        </p:grpSp>
      </p:grpSp>
      <p:pic>
        <p:nvPicPr>
          <p:cNvPr id="7" name="Graphic 6" descr="Thumbs Down with solid fill">
            <a:extLst>
              <a:ext uri="{FF2B5EF4-FFF2-40B4-BE49-F238E27FC236}">
                <a16:creationId xmlns:a16="http://schemas.microsoft.com/office/drawing/2014/main" id="{37078946-C869-4B50-E697-55D816755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1005" y="2867140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3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AE5B5-A5AA-2FAD-A0EE-AE1240A8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0E71-42F9-D5D2-5E48-4E5178D57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benchmark results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3DDCE2B-1AE3-466F-CAAA-F7A200E7116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59937694"/>
                  </p:ext>
                </p:extLst>
              </p:nvPr>
            </p:nvGraphicFramePr>
            <p:xfrm>
              <a:off x="828902" y="1634215"/>
              <a:ext cx="515778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Memory (GB)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14.61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3DDCE2B-1AE3-466F-CAAA-F7A200E71162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359937694"/>
                  </p:ext>
                </p:extLst>
              </p:nvPr>
            </p:nvGraphicFramePr>
            <p:xfrm>
              <a:off x="828902" y="1634215"/>
              <a:ext cx="515778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6308">
                      <a:extLst>
                        <a:ext uri="{9D8B030D-6E8A-4147-A177-3AD203B41FA5}">
                          <a16:colId xmlns:a16="http://schemas.microsoft.com/office/drawing/2014/main" val="2403147641"/>
                        </a:ext>
                      </a:extLst>
                    </a:gridCol>
                    <a:gridCol w="748440">
                      <a:extLst>
                        <a:ext uri="{9D8B030D-6E8A-4147-A177-3AD203B41FA5}">
                          <a16:colId xmlns:a16="http://schemas.microsoft.com/office/drawing/2014/main" val="1338414305"/>
                        </a:ext>
                      </a:extLst>
                    </a:gridCol>
                    <a:gridCol w="3033038">
                      <a:extLst>
                        <a:ext uri="{9D8B030D-6E8A-4147-A177-3AD203B41FA5}">
                          <a16:colId xmlns:a16="http://schemas.microsoft.com/office/drawing/2014/main" val="49528854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442" t="-6557" r="-276991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184553" t="-6557" r="-408943" b="-9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Memory (GB)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5588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78662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1.01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05335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3018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3645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08912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10000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3.82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883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14.61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99656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129199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20000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40</a:t>
                          </a:r>
                          <a:endParaRPr lang="LID4096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12.03</a:t>
                          </a:r>
                          <a:endParaRPr lang="LID4096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93679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3D5503-9641-A986-AB29-32A07D4C6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9911" y="1607179"/>
            <a:ext cx="3733800" cy="823912"/>
          </a:xfrm>
        </p:spPr>
        <p:txBody>
          <a:bodyPr/>
          <a:lstStyle/>
          <a:p>
            <a:r>
              <a:rPr lang="en-US" dirty="0"/>
              <a:t>Scaling</a:t>
            </a:r>
            <a:endParaRPr lang="LID4096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57372B-A603-043E-2B2B-FF77F5A9BFF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9910" y="2431091"/>
                <a:ext cx="4940957" cy="36845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𝑚𝑒𝑚𝑜𝑟𝑦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constant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757372B-A603-043E-2B2B-FF77F5A9BF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9910" y="2431091"/>
                <a:ext cx="4940957" cy="3684588"/>
              </a:xfrm>
              <a:blipFill>
                <a:blip r:embed="rId3"/>
                <a:stretch>
                  <a:fillRect t="-298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D406D-8271-97A9-EF9F-7FFB117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20888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9184-2CDC-DC70-B7E0-CB7423FB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Walltime</a:t>
            </a:r>
            <a:r>
              <a:rPr lang="en-US" dirty="0"/>
              <a:t> &amp; memory: conclusions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3F3A2-AE9B-523D-B503-DD87E8452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underestimate: waste of resources</a:t>
            </a:r>
          </a:p>
          <a:p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overestimate (too much): inefficient</a:t>
            </a:r>
          </a:p>
          <a:p>
            <a:endParaRPr lang="en-US" dirty="0"/>
          </a:p>
          <a:p>
            <a:r>
              <a:rPr lang="en-US" dirty="0"/>
              <a:t>Only benchmark when relevant</a:t>
            </a:r>
          </a:p>
          <a:p>
            <a:pPr lvl="1"/>
            <a:r>
              <a:rPr lang="en-US" dirty="0"/>
              <a:t>Long </a:t>
            </a:r>
            <a:r>
              <a:rPr lang="en-US" dirty="0" err="1"/>
              <a:t>walltimes</a:t>
            </a:r>
            <a:endParaRPr lang="en-US" dirty="0"/>
          </a:p>
          <a:p>
            <a:pPr lvl="1"/>
            <a:r>
              <a:rPr lang="en-US" dirty="0"/>
              <a:t>Lots of memory</a:t>
            </a:r>
          </a:p>
          <a:p>
            <a:pPr lvl="1"/>
            <a:r>
              <a:rPr lang="en-US" dirty="0"/>
              <a:t>Many runs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032E6-6339-D12B-D3F6-75992AC2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3EBE84EF-D085-144C-2DFF-64C40430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8500" y="1870075"/>
            <a:ext cx="724200" cy="7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0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E096-03BC-AF45-1BAD-8FB0E39A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C1E0-757C-352E-1DA0-6DA0677AC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67565-51CE-9B91-F4BB-D273A8B3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2019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7ECA5-E85B-8CD0-3EFD-91F03AB3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why use HPC?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82D46-2921-4DBF-5E80-F22607016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 takes a lot of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Large data set, not enough memory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different scenarios to compute</a:t>
            </a:r>
            <a:endParaRPr lang="LID4096" dirty="0"/>
          </a:p>
        </p:txBody>
      </p:sp>
      <p:pic>
        <p:nvPicPr>
          <p:cNvPr id="5" name="Graphic 4" descr="Hourglass Full with solid fill">
            <a:extLst>
              <a:ext uri="{FF2B5EF4-FFF2-40B4-BE49-F238E27FC236}">
                <a16:creationId xmlns:a16="http://schemas.microsoft.com/office/drawing/2014/main" id="{67C7CA4E-53A8-A80E-DD9A-A6DD06A01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3314" y="1761332"/>
            <a:ext cx="914400" cy="914400"/>
          </a:xfrm>
          <a:prstGeom prst="rect">
            <a:avLst/>
          </a:prstGeom>
        </p:spPr>
      </p:pic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B06E9CB9-B6ED-0860-FCDE-3E2EE707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3314" y="3200400"/>
            <a:ext cx="914400" cy="914400"/>
          </a:xfrm>
          <a:prstGeom prst="rect">
            <a:avLst/>
          </a:prstGeom>
        </p:spPr>
      </p:pic>
      <p:pic>
        <p:nvPicPr>
          <p:cNvPr id="9" name="Graphic 8" descr="Branching diagram with solid fill">
            <a:extLst>
              <a:ext uri="{FF2B5EF4-FFF2-40B4-BE49-F238E27FC236}">
                <a16:creationId xmlns:a16="http://schemas.microsoft.com/office/drawing/2014/main" id="{1758EBC3-87FD-FE87-13F9-670C66AA1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3314" y="471011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748437-A7EC-8E99-2684-BF2A05DA10ED}"/>
              </a:ext>
            </a:extLst>
          </p:cNvPr>
          <p:cNvSpPr txBox="1"/>
          <p:nvPr/>
        </p:nvSpPr>
        <p:spPr>
          <a:xfrm>
            <a:off x="9046029" y="3128036"/>
            <a:ext cx="214680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Or some</a:t>
            </a:r>
          </a:p>
          <a:p>
            <a:r>
              <a:rPr lang="en-US" sz="2800" dirty="0"/>
              <a:t>combination</a:t>
            </a:r>
            <a:endParaRPr lang="LID4096" sz="28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8B4BCF-9A5F-062B-B373-49846F2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265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A-FFE0-081F-ED05-A7CF5395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hard?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65696-90AD-5AEE-257D-5F9789B05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learning curve</a:t>
            </a:r>
          </a:p>
          <a:p>
            <a:r>
              <a:rPr lang="en-US" dirty="0"/>
              <a:t>There are pitfalls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Extensive training catalog</a:t>
            </a:r>
          </a:p>
          <a:p>
            <a:r>
              <a:rPr lang="en-US" dirty="0"/>
              <a:t>Support is here to help</a:t>
            </a:r>
          </a:p>
        </p:txBody>
      </p:sp>
      <p:pic>
        <p:nvPicPr>
          <p:cNvPr id="4" name="Graphic 3" descr="Warning with solid fill">
            <a:extLst>
              <a:ext uri="{FF2B5EF4-FFF2-40B4-BE49-F238E27FC236}">
                <a16:creationId xmlns:a16="http://schemas.microsoft.com/office/drawing/2014/main" id="{B6BF90D3-38A7-D04B-D4CF-5215B358E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1261" y="1690688"/>
            <a:ext cx="1115109" cy="1115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977B0C-826D-A801-6943-C509C70C0C77}"/>
              </a:ext>
            </a:extLst>
          </p:cNvPr>
          <p:cNvSpPr txBox="1"/>
          <p:nvPr/>
        </p:nvSpPr>
        <p:spPr>
          <a:xfrm>
            <a:off x="3711483" y="3614217"/>
            <a:ext cx="526554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It's not rocket science either!</a:t>
            </a:r>
            <a:endParaRPr lang="LID4096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E30E-7417-BF06-8E35-C0F19987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1187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8FD7-C36F-5AEA-0BE1-7BBB5FA5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your environment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9A868-BB36-DFD0-5AE2-AC229CC9E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540B-592D-09F7-A654-0C15AB88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958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2475</TotalTime>
  <Words>2319</Words>
  <Application>Microsoft Office PowerPoint</Application>
  <PresentationFormat>Widescreen</PresentationFormat>
  <Paragraphs>502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Aptos</vt:lpstr>
      <vt:lpstr>Aptos Display</vt:lpstr>
      <vt:lpstr>Arial</vt:lpstr>
      <vt:lpstr>Calibri</vt:lpstr>
      <vt:lpstr>Cambria Math</vt:lpstr>
      <vt:lpstr>Courier New</vt:lpstr>
      <vt:lpstr>Symbol</vt:lpstr>
      <vt:lpstr>Office Theme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Motivation: why use HPC?</vt:lpstr>
      <vt:lpstr>Is it hard?</vt:lpstr>
      <vt:lpstr>Set up your environment</vt:lpstr>
      <vt:lpstr>Data science software stack</vt:lpstr>
      <vt:lpstr>Modus operandi</vt:lpstr>
      <vt:lpstr>How to transition?</vt:lpstr>
      <vt:lpstr>Command line arguments</vt:lpstr>
      <vt:lpstr>Python: argparse</vt:lpstr>
      <vt:lpstr>R: optparse</vt:lpstr>
      <vt:lpstr>Environments</vt:lpstr>
      <vt:lpstr>Options</vt:lpstr>
      <vt:lpstr>Environment: modules</vt:lpstr>
      <vt:lpstr>Modules</vt:lpstr>
      <vt:lpstr>Job script &amp; modules: best practices</vt:lpstr>
      <vt:lpstr>Python environments</vt:lpstr>
      <vt:lpstr>Conda environments</vt:lpstr>
      <vt:lpstr>Using conda environment</vt:lpstr>
      <vt:lpstr>Conda</vt:lpstr>
      <vt:lpstr>R environments</vt:lpstr>
      <vt:lpstr>R packages considerations</vt:lpstr>
      <vt:lpstr>Interactive install: setup</vt:lpstr>
      <vt:lpstr>Interactive install: setup &amp; install</vt:lpstr>
      <vt:lpstr>Install in batch job</vt:lpstr>
      <vt:lpstr>Using R environment</vt:lpstr>
      <vt:lpstr>Walltime &amp; runtime?</vt:lpstr>
      <vt:lpstr>How much time do you need?</vt:lpstr>
      <vt:lpstr>Running example</vt:lpstr>
      <vt:lpstr>Benchmark job script</vt:lpstr>
      <vt:lpstr>Running benchmark</vt:lpstr>
      <vt:lpstr>Walltime benchmark results</vt:lpstr>
      <vt:lpstr>N=10000, p=40: out of time</vt:lpstr>
      <vt:lpstr>N=20000, 50000: out of memory</vt:lpstr>
      <vt:lpstr>Specify memory requirements</vt:lpstr>
      <vt:lpstr>How much memory do you need?</vt:lpstr>
      <vt:lpstr>Memory benchmark results</vt:lpstr>
      <vt:lpstr>Walltime &amp; memory: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22</cp:revision>
  <dcterms:created xsi:type="dcterms:W3CDTF">2025-01-17T10:10:41Z</dcterms:created>
  <dcterms:modified xsi:type="dcterms:W3CDTF">2025-05-26T12:41:22Z</dcterms:modified>
</cp:coreProperties>
</file>