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2" r:id="rId43"/>
    <p:sldId id="410" r:id="rId44"/>
    <p:sldId id="388" r:id="rId45"/>
    <p:sldId id="389" r:id="rId46"/>
    <p:sldId id="390" r:id="rId47"/>
    <p:sldId id="400" r:id="rId48"/>
    <p:sldId id="401" r:id="rId49"/>
    <p:sldId id="402" r:id="rId50"/>
    <p:sldId id="411" r:id="rId51"/>
    <p:sldId id="399" r:id="rId52"/>
    <p:sldId id="394" r:id="rId53"/>
    <p:sldId id="395" r:id="rId54"/>
    <p:sldId id="396" r:id="rId55"/>
    <p:sldId id="398" r:id="rId56"/>
    <p:sldId id="397" r:id="rId57"/>
    <p:sldId id="391" r:id="rId58"/>
    <p:sldId id="392" r:id="rId59"/>
    <p:sldId id="393" r:id="rId6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rinciples" id="{2BD6366C-0A7D-4F00-969A-F41469A52EF4}">
          <p14:sldIdLst>
            <p14:sldId id="403"/>
            <p14:sldId id="404"/>
            <p14:sldId id="405"/>
            <p14:sldId id="406"/>
            <p14:sldId id="407"/>
            <p14:sldId id="408"/>
            <p14:sldId id="409"/>
            <p14:sldId id="412"/>
            <p14:sldId id="410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400"/>
            <p14:sldId id="401"/>
            <p14:sldId id="402"/>
            <p14:sldId id="411"/>
            <p14:sldId id="399"/>
            <p14:sldId id="394"/>
            <p14:sldId id="395"/>
            <p14:sldId id="396"/>
            <p14:sldId id="398"/>
            <p14:sldId id="397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05/09/2025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05/09/2025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05/09/2025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05/09/2025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BuilderPatter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FactoryPatter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StrategyPatter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Algorithms" TargetMode="External"/><Relationship Id="rId2" Type="http://schemas.openxmlformats.org/officeDocument/2006/relationships/hyperlink" Target="https://github.com/gjbex/Scientific-C-plus-plus/tree/master/source-code/Func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Scientific-C-plus-plus/tree/master/source-code/Rang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(modern)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76C8-EEE5-BD10-D020-7903EAD9C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A3E6-8044-0B38-CF28-AD544A8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BBA6-EB3B-C63C-B297-F52243487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2102-CD2B-2AE1-3A67-B9FC9D46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76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BED66-2670-8733-B1E1-BF548FBE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SOLID code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61225-6503-3951-050C-524821BD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S: Single Responsibility  Principle (SRP)</a:t>
            </a:r>
          </a:p>
          <a:p>
            <a:r>
              <a:rPr lang="en-US" dirty="0"/>
              <a:t>O: Open-Closed Principle (OCP)</a:t>
            </a:r>
          </a:p>
          <a:p>
            <a:r>
              <a:rPr lang="en-US" dirty="0"/>
              <a:t>L: </a:t>
            </a:r>
            <a:r>
              <a:rPr lang="en-US" dirty="0" err="1"/>
              <a:t>Lishkov's</a:t>
            </a:r>
            <a:r>
              <a:rPr lang="en-US" dirty="0"/>
              <a:t> Substitution Principle (LSP)</a:t>
            </a:r>
          </a:p>
          <a:p>
            <a:r>
              <a:rPr lang="en-US" dirty="0"/>
              <a:t>I: Interface Segregation Principle (ISP)</a:t>
            </a:r>
          </a:p>
          <a:p>
            <a:r>
              <a:rPr lang="en-US" dirty="0"/>
              <a:t>D: Dependency Inversion Principle (DIP)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A7F5-BF6B-DDE4-170A-993A937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796EC-CA70-1487-EB97-FD445AB0CAE0}"/>
              </a:ext>
            </a:extLst>
          </p:cNvPr>
          <p:cNvSpPr txBox="1"/>
          <p:nvPr/>
        </p:nvSpPr>
        <p:spPr>
          <a:xfrm>
            <a:off x="499580" y="53346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8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D127-EAC1-0F68-68F1-6F33352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EE37-C334-21D6-F03C-A070AAB9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or function should have</a:t>
            </a:r>
          </a:p>
          <a:p>
            <a:pPr lvl="1"/>
            <a:r>
              <a:rPr lang="en-US" dirty="0"/>
              <a:t>only one reason to change</a:t>
            </a:r>
          </a:p>
          <a:p>
            <a:pPr lvl="1"/>
            <a:r>
              <a:rPr lang="en-US" dirty="0"/>
              <a:t>Single responsibility</a:t>
            </a:r>
          </a:p>
          <a:p>
            <a:pPr lvl="1"/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Improve maintainability</a:t>
            </a:r>
          </a:p>
          <a:p>
            <a:pPr lvl="1"/>
            <a:r>
              <a:rPr lang="en-US" dirty="0"/>
              <a:t>Improve clarity</a:t>
            </a:r>
          </a:p>
          <a:p>
            <a:pPr lvl="1"/>
            <a:r>
              <a:rPr lang="en-US" dirty="0"/>
              <a:t>Reduce coupling</a:t>
            </a:r>
          </a:p>
          <a:p>
            <a:pPr lvl="1"/>
            <a:r>
              <a:rPr lang="en-US" dirty="0"/>
              <a:t>Enable better testing</a:t>
            </a:r>
          </a:p>
          <a:p>
            <a:pPr lvl="1"/>
            <a:r>
              <a:rPr lang="en-US" dirty="0"/>
              <a:t>Support reusability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EF1E3-1C27-491E-9859-8D60233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786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8534-5314-ED8A-2D5C-BF53A759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 (OCP)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9F3-F6D3-5289-99BF-EDE72765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Classes, modules, functions should be</a:t>
            </a:r>
          </a:p>
          <a:p>
            <a:pPr lvl="1"/>
            <a:r>
              <a:rPr lang="en-US" dirty="0"/>
              <a:t>Open to extension</a:t>
            </a:r>
          </a:p>
          <a:p>
            <a:pPr lvl="1"/>
            <a:r>
              <a:rPr lang="en-US" dirty="0"/>
              <a:t>Closed to modification</a:t>
            </a:r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extensibility (Open)</a:t>
            </a:r>
          </a:p>
          <a:p>
            <a:pPr lvl="1"/>
            <a:r>
              <a:rPr lang="en-US" dirty="0"/>
              <a:t>Improve maintainability, existing code not affected by changes (Closed)</a:t>
            </a:r>
          </a:p>
          <a:p>
            <a:pPr lvl="1"/>
            <a:r>
              <a:rPr lang="en-US" dirty="0"/>
              <a:t>Support reusability and scaling (extension)</a:t>
            </a:r>
          </a:p>
          <a:p>
            <a:pPr lvl="1"/>
            <a:r>
              <a:rPr lang="en-US" dirty="0"/>
              <a:t>Encourage use of abstraction</a:t>
            </a:r>
          </a:p>
          <a:p>
            <a:pPr lvl="1"/>
            <a:r>
              <a:rPr lang="en-US" dirty="0"/>
              <a:t>Facilitate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7776-E2ED-1B29-8806-EDFBC428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5657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FEE-9305-DD43-9957-6FBC7E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Lishkov</a:t>
            </a:r>
            <a:r>
              <a:rPr lang="en-US" dirty="0"/>
              <a:t> Substitution Principle (LSP)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3E22-3234-FC76-BC35-1B453830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 can be used wherever base class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Properly model "is-a" relationships, behavioral consistency</a:t>
            </a:r>
          </a:p>
          <a:p>
            <a:pPr lvl="1"/>
            <a:r>
              <a:rPr lang="en-US" dirty="0"/>
              <a:t>Preserve code correctness</a:t>
            </a:r>
          </a:p>
          <a:p>
            <a:pPr lvl="1"/>
            <a:r>
              <a:rPr lang="en-US" dirty="0"/>
              <a:t>Enable safe polymorphism</a:t>
            </a:r>
          </a:p>
          <a:p>
            <a:pPr lvl="1"/>
            <a:r>
              <a:rPr lang="en-US" dirty="0"/>
              <a:t>Improve reusability and maintainability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4016-1C85-BD04-ED17-1AF61B8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DC1C-AF99-2AC5-15FF-C124F3A3AE1D}"/>
              </a:ext>
            </a:extLst>
          </p:cNvPr>
          <p:cNvSpPr txBox="1"/>
          <p:nvPr/>
        </p:nvSpPr>
        <p:spPr>
          <a:xfrm>
            <a:off x="1753688" y="2400842"/>
            <a:ext cx="733726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“If a piece of code works with the parent class,</a:t>
            </a:r>
          </a:p>
          <a:p>
            <a:pPr algn="ctr"/>
            <a:r>
              <a:rPr lang="en-US" sz="2800" i="1" dirty="0"/>
              <a:t>it should also work with any subclass, without</a:t>
            </a:r>
          </a:p>
          <a:p>
            <a:r>
              <a:rPr lang="en-US" sz="2800" i="1" dirty="0"/>
              <a:t>knowing the difference.”</a:t>
            </a:r>
            <a:endParaRPr lang="LID4096" sz="2800" i="1" dirty="0"/>
          </a:p>
        </p:txBody>
      </p:sp>
    </p:spTree>
    <p:extLst>
      <p:ext uri="{BB962C8B-B14F-4D97-AF65-F5344CB8AC3E}">
        <p14:creationId xmlns:p14="http://schemas.microsoft.com/office/powerpoint/2010/main" val="416344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84CA-DCC8-327D-4D6B-61C3C57B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6CFA-1CFD-FF58-57EE-451EA856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force to depend on irrelevant interfaces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Reduce coupling, unnecessary dependencies</a:t>
            </a:r>
          </a:p>
          <a:p>
            <a:pPr lvl="1"/>
            <a:r>
              <a:rPr lang="en-US" dirty="0"/>
              <a:t>Improve code maintainability</a:t>
            </a:r>
          </a:p>
          <a:p>
            <a:pPr lvl="1"/>
            <a:r>
              <a:rPr lang="en-US" dirty="0"/>
              <a:t>Improve flexibility and reusability</a:t>
            </a:r>
          </a:p>
          <a:p>
            <a:pPr lvl="1"/>
            <a:r>
              <a:rPr lang="en-US" dirty="0"/>
              <a:t>Minimize impact of changes</a:t>
            </a:r>
          </a:p>
          <a:p>
            <a:pPr lvl="1"/>
            <a:r>
              <a:rPr lang="en-US" dirty="0"/>
              <a:t>Encourage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CBB3-5E56-BE31-05B6-81EB8631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1BAA-7AC3-717D-7B8E-AF85D56B67AF}"/>
              </a:ext>
            </a:extLst>
          </p:cNvPr>
          <p:cNvSpPr txBox="1"/>
          <p:nvPr/>
        </p:nvSpPr>
        <p:spPr>
          <a:xfrm>
            <a:off x="2493916" y="2509700"/>
            <a:ext cx="52384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“Favor multiple small interfaces"</a:t>
            </a:r>
          </a:p>
        </p:txBody>
      </p:sp>
    </p:spTree>
    <p:extLst>
      <p:ext uri="{BB962C8B-B14F-4D97-AF65-F5344CB8AC3E}">
        <p14:creationId xmlns:p14="http://schemas.microsoft.com/office/powerpoint/2010/main" val="577345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918-C146-FB9A-9479-2C490D3B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750A-D6AC-54EC-6018-887FB8A7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code should not depend on low-level details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decoupling</a:t>
            </a:r>
          </a:p>
          <a:p>
            <a:pPr lvl="1"/>
            <a:r>
              <a:rPr lang="en-US" dirty="0"/>
              <a:t>Enhance flexibility and scalability (extensions)</a:t>
            </a:r>
          </a:p>
          <a:p>
            <a:pPr lvl="1"/>
            <a:r>
              <a:rPr lang="en-US" dirty="0"/>
              <a:t>Improve maintainability and testability</a:t>
            </a:r>
          </a:p>
          <a:p>
            <a:pPr lvl="1"/>
            <a:r>
              <a:rPr lang="en-US" dirty="0"/>
              <a:t>Encourage layered architecture</a:t>
            </a:r>
          </a:p>
          <a:p>
            <a:pPr lvl="1"/>
            <a:r>
              <a:rPr lang="en-US" dirty="0"/>
              <a:t>Facilitate reuse and "plug-and-play" components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79ED-3B0D-1478-D1D3-C000584B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AC838-3BED-8423-C706-9E2FB189B642}"/>
              </a:ext>
            </a:extLst>
          </p:cNvPr>
          <p:cNvSpPr txBox="1"/>
          <p:nvPr/>
        </p:nvSpPr>
        <p:spPr>
          <a:xfrm>
            <a:off x="2493916" y="2509700"/>
            <a:ext cx="67887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“Depend on abstractions, not concretions"</a:t>
            </a:r>
          </a:p>
        </p:txBody>
      </p:sp>
    </p:spTree>
    <p:extLst>
      <p:ext uri="{BB962C8B-B14F-4D97-AF65-F5344CB8AC3E}">
        <p14:creationId xmlns:p14="http://schemas.microsoft.com/office/powerpoint/2010/main" val="70713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046-03E8-3287-6100-CF100F57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7969-887A-4388-5B5F-3A24C772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not "know" about the internal details of the objects it interacts 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Law of Demeter helps enforce SOLID</a:t>
            </a:r>
          </a:p>
          <a:p>
            <a:pPr lvl="1"/>
            <a:r>
              <a:rPr lang="en-US" dirty="0"/>
              <a:t>Helps enforce Single Responsibility Principle</a:t>
            </a:r>
          </a:p>
          <a:p>
            <a:pPr lvl="1"/>
            <a:r>
              <a:rPr lang="en-US" dirty="0"/>
              <a:t>Reduces ripple effect of change (open-closed principle)</a:t>
            </a:r>
          </a:p>
          <a:p>
            <a:pPr lvl="1"/>
            <a:r>
              <a:rPr lang="en-US" dirty="0"/>
              <a:t>Encourages smaller </a:t>
            </a:r>
            <a:r>
              <a:rPr lang="en-US" dirty="0" err="1"/>
              <a:t>intervaces</a:t>
            </a:r>
            <a:r>
              <a:rPr lang="en-US" dirty="0"/>
              <a:t> (Interface segregation principle)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33C54-A2C7-38A8-32C4-37C006B5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FF76-E597-7C9F-3C3D-A7C83002931D}"/>
              </a:ext>
            </a:extLst>
          </p:cNvPr>
          <p:cNvSpPr txBox="1"/>
          <p:nvPr/>
        </p:nvSpPr>
        <p:spPr>
          <a:xfrm>
            <a:off x="2493916" y="2825387"/>
            <a:ext cx="58284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"Only talk to your immediate friends"</a:t>
            </a:r>
          </a:p>
        </p:txBody>
      </p:sp>
    </p:spTree>
    <p:extLst>
      <p:ext uri="{BB962C8B-B14F-4D97-AF65-F5344CB8AC3E}">
        <p14:creationId xmlns:p14="http://schemas.microsoft.com/office/powerpoint/2010/main" val="2179805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DB391-D499-52DC-3F95-F06A387F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4930-4215-9A9D-21A8-8197FF4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68FA-AC01-700A-B340-DE5CBBC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Craftsmanship</a:t>
            </a:r>
            <a:r>
              <a:rPr lang="en-US" dirty="0"/>
              <a:t>, Pearson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6CCD-B2FC-39AB-FE37-5F706B73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7627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119F-79EC-4E00-B9D9-0B25876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0D69E-6CD4-B5FE-C976-9D928F3B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47</a:t>
            </a:fld>
            <a:endParaRPr lang="LID4096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D7E34681-6E5E-22EF-801F-FCFC18F4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1085"/>
            <a:ext cx="10318750" cy="3537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C3959-50E2-6F04-7F37-FA6E07942ADC}"/>
              </a:ext>
            </a:extLst>
          </p:cNvPr>
          <p:cNvSpPr txBox="1"/>
          <p:nvPr/>
        </p:nvSpPr>
        <p:spPr>
          <a:xfrm>
            <a:off x="499580" y="5791830"/>
            <a:ext cx="9454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https://github.com/gjbex/Scientific-C-plus-plus/tree/master/source-code/DesignPatterns/BuilderPattern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7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591-8615-7E00-CFBB-3B18270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C0292-7B1E-9B21-4614-155BA8F2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BBE229AF-EE3A-58FD-5C44-F9FB3100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9" y="1690688"/>
            <a:ext cx="8821965" cy="423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E771F-B92C-A5F6-80B5-1C6B4577A404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https://github.com/gjbex/Scientific-C-plus-plus/tree/master/source-code/DesignPatterns/FactoryPattern</a:t>
            </a:r>
            <a:r>
              <a:rPr lang="en-US" sz="1600" dirty="0"/>
              <a:t> 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A7F5-2B05-C3D6-543A-A394B3B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F2698-8B5C-02E9-CF1F-D8F75C69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4" descr="A diagram of a strategy&#10;&#10;AI-generated content may be incorrect.">
            <a:extLst>
              <a:ext uri="{FF2B5EF4-FFF2-40B4-BE49-F238E27FC236}">
                <a16:creationId xmlns:a16="http://schemas.microsoft.com/office/drawing/2014/main" id="{D211B979-B94C-AE2D-9433-33FECD22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7" y="1690688"/>
            <a:ext cx="11301186" cy="4172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43FF5-1E32-01EF-A4BE-A3BD95E2D17C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https://github.com/gjbex/Scientific-C-plus-plus/tree/master/source-code/DesignPatterns/StrategyPattern</a:t>
            </a:r>
            <a:r>
              <a:rPr lang="en-US" sz="1600" dirty="0"/>
              <a:t> </a:t>
            </a:r>
            <a:endParaRPr lang="en-US" sz="2000" dirty="0"/>
          </a:p>
          <a:p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9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3902-4673-FD84-A438-AC235282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D1F06-39E4-F97D-EF30-466A89D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50</a:t>
            </a:fld>
            <a:endParaRPr lang="LID4096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6055-7602-0DE3-36B7-1F30D4A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915" y="1309007"/>
            <a:ext cx="54864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BC909-6E38-C6E1-B1D7-DFDEAACD242A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8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173-33AC-1DCA-ED63-D52D701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specific patterns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779-A74C-52C0-DAF9-FC542132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Curiously Repeating Template Pattern (CRTP)</a:t>
            </a:r>
          </a:p>
          <a:p>
            <a:r>
              <a:rPr lang="en-US" dirty="0"/>
              <a:t>Type erasure</a:t>
            </a:r>
          </a:p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(PIMPL)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82FC-4A8B-74E1-56FE-EFDCEEF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0427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829-0721-1480-5994-E855FF9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Curiously, Repeating Template Pattern (CRTP)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A49-5C18-EB0F-3E0D-D280F9E3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virtual function overhead</a:t>
            </a:r>
          </a:p>
          <a:p>
            <a:r>
              <a:rPr lang="en-US" dirty="0"/>
              <a:t>Enforce compile time interface constraints</a:t>
            </a:r>
          </a:p>
          <a:p>
            <a:r>
              <a:rPr lang="en-US" dirty="0"/>
              <a:t>Code reuse without dynamic polymorphism</a:t>
            </a:r>
          </a:p>
          <a:p>
            <a:r>
              <a:rPr lang="en-US" dirty="0"/>
              <a:t>Static 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7DD-4DFF-B3FC-6690-1408C5C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52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07A64-9623-A9A7-9103-8BC8C59D7960}"/>
              </a:ext>
            </a:extLst>
          </p:cNvPr>
          <p:cNvSpPr txBox="1"/>
          <p:nvPr/>
        </p:nvSpPr>
        <p:spPr>
          <a:xfrm>
            <a:off x="499580" y="5791830"/>
            <a:ext cx="8980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83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350-282A-80DC-C746-7955022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base class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DEA4-516B-75F2-1733-1B9E7DD2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A5259-8E34-23B7-D0B5-2A1B96CA029E}"/>
              </a:ext>
            </a:extLst>
          </p:cNvPr>
          <p:cNvGrpSpPr/>
          <p:nvPr/>
        </p:nvGrpSpPr>
        <p:grpSpPr>
          <a:xfrm>
            <a:off x="217714" y="1747890"/>
            <a:ext cx="11745686" cy="4524315"/>
            <a:chOff x="-217714" y="1268919"/>
            <a:chExt cx="11745686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A2B60-1900-8786-7856-DAE7BF3CF8C0}"/>
                </a:ext>
              </a:extLst>
            </p:cNvPr>
            <p:cNvSpPr txBox="1"/>
            <p:nvPr/>
          </p:nvSpPr>
          <p:spPr>
            <a:xfrm>
              <a:off x="-217714" y="1268919"/>
              <a:ext cx="11745686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template&lt;class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Simulation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step()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"start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*&gt;(this)-&gt;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"end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run(const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for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 ++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step();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FD06-A58F-2F37-FB8D-9092DB0ECFFD}"/>
                </a:ext>
              </a:extLst>
            </p:cNvPr>
            <p:cNvSpPr txBox="1"/>
            <p:nvPr/>
          </p:nvSpPr>
          <p:spPr>
            <a:xfrm>
              <a:off x="9851246" y="126891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57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120-BE31-DEBE-569A-7E4F169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first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A7589-2BE2-E21F-B60E-24CE644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54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D1CE94-2C5B-A331-8ED4-4E4C9DA169DE}"/>
              </a:ext>
            </a:extLst>
          </p:cNvPr>
          <p:cNvGrpSpPr/>
          <p:nvPr/>
        </p:nvGrpSpPr>
        <p:grpSpPr>
          <a:xfrm>
            <a:off x="435429" y="1569488"/>
            <a:ext cx="10918372" cy="3139321"/>
            <a:chOff x="435429" y="1569488"/>
            <a:chExt cx="10918372" cy="3139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D3781A-4AC6-5BD5-A245-BFB392168377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 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&lt;&lt; '\n';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C1ADF-6270-B7A5-7581-82AEB9353671}"/>
                </a:ext>
              </a:extLst>
            </p:cNvPr>
            <p:cNvSpPr txBox="1"/>
            <p:nvPr/>
          </p:nvSpPr>
          <p:spPr>
            <a:xfrm>
              <a:off x="9067475" y="1569488"/>
              <a:ext cx="22829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7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6BCD-B0C3-91E9-B309-4BC7DE2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second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4273-98E9-8C48-F760-D50BA92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9181F-FEBF-B5C7-2BD1-180AA4CF2F9C}"/>
              </a:ext>
            </a:extLst>
          </p:cNvPr>
          <p:cNvGrpSpPr/>
          <p:nvPr/>
        </p:nvGrpSpPr>
        <p:grpSpPr>
          <a:xfrm>
            <a:off x="435429" y="1438859"/>
            <a:ext cx="10918372" cy="4801314"/>
            <a:chOff x="435429" y="1569488"/>
            <a:chExt cx="10918372" cy="4801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F34E6-3A7F-E212-23B8-55AAF04035B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using Distribution = std::array&lt;std::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6&gt;;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Distribution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= {0};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- 1]++;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const Distribution&amp; distribution() const {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7B6B-E184-723B-1236-E1C0C51E9351}"/>
                </a:ext>
              </a:extLst>
            </p:cNvPr>
            <p:cNvSpPr txBox="1"/>
            <p:nvPr/>
          </p:nvSpPr>
          <p:spPr>
            <a:xfrm>
              <a:off x="8566729" y="1569488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dice_avg_simulation.h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78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603A-1F27-3EED-2E6A-C27A51F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usage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2256B-CB94-D51D-DB6F-45881B0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34744-3258-DB34-866B-761699A9A246}"/>
              </a:ext>
            </a:extLst>
          </p:cNvPr>
          <p:cNvGrpSpPr/>
          <p:nvPr/>
        </p:nvGrpSpPr>
        <p:grpSpPr>
          <a:xfrm>
            <a:off x="533400" y="1997839"/>
            <a:ext cx="10918372" cy="2585323"/>
            <a:chOff x="435429" y="1569488"/>
            <a:chExt cx="10918372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B38179-30D7-CD6C-1A2C-713D34181C1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dice_simulation.h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simulation;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(1234);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(10);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7F3CC-91D8-8B6B-F98C-5BAF30813DAB}"/>
                </a:ext>
              </a:extLst>
            </p:cNvPr>
            <p:cNvSpPr txBox="1"/>
            <p:nvPr/>
          </p:nvSpPr>
          <p:spPr>
            <a:xfrm>
              <a:off x="9557327" y="1569488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main_dice.cpp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1166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766953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https://github.com/gjbex/Scientific-C-plus-plus/tree/master/source-code/Functional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https://github.com/gjbex/Scientific-C-plus-plus/tree/master/source-code/Ranges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2955</Words>
  <Application>Microsoft Office PowerPoint</Application>
  <PresentationFormat>Widescreen</PresentationFormat>
  <Paragraphs>554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(modern)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principles</vt:lpstr>
      <vt:lpstr>Write SOLID code</vt:lpstr>
      <vt:lpstr>Single Responsibility Principle (SRP)</vt:lpstr>
      <vt:lpstr>Open-Closed Principle (OCP)</vt:lpstr>
      <vt:lpstr>Lishkov Substitution Principle (LSP)</vt:lpstr>
      <vt:lpstr>Interface Segregation Principle (ISP)</vt:lpstr>
      <vt:lpstr>Dependency Inversion Principle (DIP)</vt:lpstr>
      <vt:lpstr>Law of Demeter</vt:lpstr>
      <vt:lpstr>Further reading</vt:lpstr>
      <vt:lpstr>Design patterns</vt:lpstr>
      <vt:lpstr>Motivation</vt:lpstr>
      <vt:lpstr>Design patterns</vt:lpstr>
      <vt:lpstr>Builder design pattern</vt:lpstr>
      <vt:lpstr>Factory design pattern</vt:lpstr>
      <vt:lpstr>Strategy design pattern</vt:lpstr>
      <vt:lpstr>Decorator pattern</vt:lpstr>
      <vt:lpstr>C++ specific patterns</vt:lpstr>
      <vt:lpstr>Curiously, Repeating Template Pattern (CRTP)</vt:lpstr>
      <vt:lpstr>CRTP: base class</vt:lpstr>
      <vt:lpstr>CRTP: first derived class</vt:lpstr>
      <vt:lpstr>CRTP: second derived class</vt:lpstr>
      <vt:lpstr>CRTP: usage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22</cp:revision>
  <dcterms:created xsi:type="dcterms:W3CDTF">2024-05-16T10:26:07Z</dcterms:created>
  <dcterms:modified xsi:type="dcterms:W3CDTF">2025-05-09T16:44:59Z</dcterms:modified>
</cp:coreProperties>
</file>