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355" r:id="rId3"/>
    <p:sldId id="357" r:id="rId4"/>
    <p:sldId id="353" r:id="rId5"/>
    <p:sldId id="348" r:id="rId6"/>
    <p:sldId id="360" r:id="rId7"/>
    <p:sldId id="362" r:id="rId8"/>
    <p:sldId id="363" r:id="rId9"/>
    <p:sldId id="361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04" r:id="rId25"/>
    <p:sldId id="379" r:id="rId26"/>
    <p:sldId id="378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5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2" r:id="rId43"/>
    <p:sldId id="410" r:id="rId44"/>
    <p:sldId id="388" r:id="rId45"/>
    <p:sldId id="389" r:id="rId46"/>
    <p:sldId id="390" r:id="rId47"/>
    <p:sldId id="400" r:id="rId48"/>
    <p:sldId id="401" r:id="rId49"/>
    <p:sldId id="402" r:id="rId50"/>
    <p:sldId id="411" r:id="rId51"/>
    <p:sldId id="413" r:id="rId52"/>
    <p:sldId id="399" r:id="rId53"/>
    <p:sldId id="394" r:id="rId54"/>
    <p:sldId id="395" r:id="rId55"/>
    <p:sldId id="396" r:id="rId56"/>
    <p:sldId id="398" r:id="rId57"/>
    <p:sldId id="397" r:id="rId58"/>
    <p:sldId id="391" r:id="rId59"/>
    <p:sldId id="392" r:id="rId60"/>
    <p:sldId id="393" r:id="rId6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3718C-4FFE-415A-8982-0FA201B3184A}">
          <p14:sldIdLst>
            <p14:sldId id="257"/>
            <p14:sldId id="355"/>
            <p14:sldId id="357"/>
            <p14:sldId id="353"/>
            <p14:sldId id="348"/>
          </p14:sldIdLst>
        </p14:section>
        <p14:section name="Code style" id="{8034AF70-2FB5-4C21-8827-60C5A3469C93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Make" id="{BDAF3638-5864-4FE8-A7B1-69A92349174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tatic code analysis" id="{7E2168B1-3151-45FE-95B5-60C458E6EA14}">
          <p14:sldIdLst>
            <p14:sldId id="373"/>
            <p14:sldId id="374"/>
            <p14:sldId id="375"/>
          </p14:sldIdLst>
        </p14:section>
        <p14:section name="Testing" id="{7E5DC78A-CBFE-4668-B154-057392F09201}">
          <p14:sldIdLst>
            <p14:sldId id="376"/>
            <p14:sldId id="377"/>
            <p14:sldId id="304"/>
            <p14:sldId id="379"/>
            <p14:sldId id="378"/>
          </p14:sldIdLst>
        </p14:section>
        <p14:section name="Dependency maangement" id="{E98903FD-FEF5-43E0-9A24-6760A06D0647}">
          <p14:sldIdLst>
            <p14:sldId id="380"/>
            <p14:sldId id="381"/>
            <p14:sldId id="382"/>
            <p14:sldId id="383"/>
            <p14:sldId id="384"/>
            <p14:sldId id="386"/>
            <p14:sldId id="387"/>
            <p14:sldId id="385"/>
          </p14:sldIdLst>
        </p14:section>
        <p14:section name="Design principles" id="{2BD6366C-0A7D-4F00-969A-F41469A52EF4}">
          <p14:sldIdLst>
            <p14:sldId id="403"/>
            <p14:sldId id="404"/>
            <p14:sldId id="405"/>
            <p14:sldId id="406"/>
            <p14:sldId id="407"/>
            <p14:sldId id="408"/>
            <p14:sldId id="409"/>
            <p14:sldId id="412"/>
            <p14:sldId id="410"/>
          </p14:sldIdLst>
        </p14:section>
        <p14:section name="Design patterns" id="{0C77B766-F7F3-4118-BE76-9D5D9D4086B8}">
          <p14:sldIdLst>
            <p14:sldId id="388"/>
            <p14:sldId id="389"/>
            <p14:sldId id="390"/>
            <p14:sldId id="400"/>
            <p14:sldId id="401"/>
            <p14:sldId id="402"/>
            <p14:sldId id="411"/>
            <p14:sldId id="413"/>
            <p14:sldId id="399"/>
            <p14:sldId id="394"/>
            <p14:sldId id="395"/>
            <p14:sldId id="396"/>
            <p14:sldId id="398"/>
            <p14:sldId id="397"/>
            <p14:sldId id="391"/>
          </p14:sldIdLst>
        </p14:section>
        <p14:section name="Functional approach" id="{4B4382B9-CC1F-4A42-846B-93E1F1BC9BBB}">
          <p14:sldIdLst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316-3541-442E-8E76-B95A0AF605E0}" type="datetimeFigureOut">
              <a:rPr lang="LID4096" smtClean="0"/>
              <a:t>05/09/2025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18C1-7360-4F47-BE8A-095E5E15A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B0E-618E-45C7-A579-AD180C33220D}" type="datetime1">
              <a:rPr lang="LID4096" smtClean="0"/>
              <a:t>05/09/2025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D5F-347B-4B69-9FE7-43363B46D130}" type="datetime1">
              <a:rPr lang="LID4096" smtClean="0"/>
              <a:t>05/09/2025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6A9-07CF-4428-8F68-9DB53105CCBE}" type="datetime1">
              <a:rPr lang="LID4096" smtClean="0"/>
              <a:t>05/09/2025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0E8-8909-47C9-AECF-C7A110A9E262}" type="datetime1">
              <a:rPr lang="LID4096" smtClean="0"/>
              <a:t>05/09/2025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90D-7973-43C9-B207-04F7CE471508}" type="datetime1">
              <a:rPr lang="LID4096" smtClean="0"/>
              <a:t>05/09/2025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41D7-7EA6-423B-88A0-A217731AA946}" type="datetime1">
              <a:rPr lang="LID4096" smtClean="0"/>
              <a:t>05/09/2025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2A55-FD61-4AC5-A515-ED3F1E80F296}" type="datetime1">
              <a:rPr lang="LID4096" smtClean="0"/>
              <a:t>05/09/2025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7C0E-94F0-4D14-8F58-6D25D315F3DC}" type="datetime1">
              <a:rPr lang="LID4096" smtClean="0"/>
              <a:t>05/09/2025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B77-1B4E-4D00-8D86-8CBF03A7E13C}" type="datetime1">
              <a:rPr lang="LID4096" smtClean="0"/>
              <a:t>05/09/2025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7F-F788-458A-93D6-DCF4C7F29636}" type="datetime1">
              <a:rPr lang="LID4096" smtClean="0"/>
              <a:t>05/09/2025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CBC-154E-498D-B8FD-669CE3C64250}" type="datetime1">
              <a:rPr lang="LID4096" smtClean="0"/>
              <a:t>05/09/2025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14D2-6539-4609-80C5-044F9B782269}" type="datetime1">
              <a:rPr lang="LID4096" smtClean="0"/>
              <a:t>05/09/2025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cm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i3OhJb4FNV10aIZ8oF0AA46HgA2ed8g" TargetMode="External"/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rLopVhns4Zs?si=iu9i97KpIIldR41D" TargetMode="External"/><Relationship Id="rId4" Type="http://schemas.openxmlformats.org/officeDocument/2006/relationships/hyperlink" Target="https://pabloariasal.github.io/2018/02/19/its-time-to-do-cmake-righ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static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pcheck.sourceforge.io/#documentation" TargetMode="External"/><Relationship Id="rId2" Type="http://schemas.openxmlformats.org/officeDocument/2006/relationships/hyperlink" Target="https://clang.llvm.org/extra/clang-tid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atch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te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primer.html" TargetMode="External"/><Relationship Id="rId7" Type="http://schemas.openxmlformats.org/officeDocument/2006/relationships/hyperlink" Target="https://github.com/kward/shunit2" TargetMode="External"/><Relationship Id="rId2" Type="http://schemas.openxmlformats.org/officeDocument/2006/relationships/hyperlink" Target="https://github.com/catchorg/Catch2/blob/devel/docs/tutorial.md#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uzztest" TargetMode="External"/><Relationship Id="rId5" Type="http://schemas.openxmlformats.org/officeDocument/2006/relationships/hyperlink" Target="https://cmake.org/cmake/help/latest/module/CTest.html" TargetMode="External"/><Relationship Id="rId4" Type="http://schemas.openxmlformats.org/officeDocument/2006/relationships/hyperlink" Target="https://www.freedesktop.org/wiki/Software/cppuni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onan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p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cpkg/" TargetMode="External"/><Relationship Id="rId2" Type="http://schemas.openxmlformats.org/officeDocument/2006/relationships/hyperlink" Target="https://docs.conan.io/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m-cmake/CPM.cmak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DesignPatterns/CellularAutomat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DesignPatterns/CellularAutomat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BuilderPattern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FactoryPatter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jbex/Scientific-C-plus-plus/tree/master/source-code/DesignPatterns/CellularAutomata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StrategyPattern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jbex/Scientific-C-plus-plus/tree/master/source-code/DesignPatterns/CellularAutom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jbex/Scientific-C-plus-plus/tree/master/source-code/DesignPatterns/CellularAutomata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CellularAutomat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Algorithms" TargetMode="External"/><Relationship Id="rId2" Type="http://schemas.openxmlformats.org/officeDocument/2006/relationships/hyperlink" Target="https://github.com/gjbex/Scientific-C-plus-plus/tree/master/source-code/Functio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jbex/Scientific-C-plus-plus/tree/master/source-code/Rang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2C4-57A7-F374-8CFA-06D95B6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(modern)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77F-857D-D822-5622-4AD4E3D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</a:t>
            </a:r>
            <a:r>
              <a:rPr lang="en-US" dirty="0" err="1"/>
              <a:t>CMake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0957-E83A-0D6A-66FD-37AD637C6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2C5-EBF6-2744-C9C5-119479B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0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605-DA9E-9831-A130-E3E69C29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CMake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CE1-4AB2-D22D-52B2-2D6996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Generates build files for, e.g., make, ninja,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Basic steps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CMakeLists.txt</a:t>
            </a:r>
            <a:r>
              <a:rPr lang="en-US" dirty="0">
                <a:sym typeface="Symbol" panose="05050102010706020507" pitchFamily="18" charset="2"/>
              </a:rPr>
              <a:t>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Create build files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Build the project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Install the project</a:t>
            </a:r>
          </a:p>
          <a:p>
            <a:pPr lvl="1"/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BCEC-8B92-4D3B-A876-A8C53EC05F04}"/>
              </a:ext>
            </a:extLst>
          </p:cNvPr>
          <p:cNvSpPr txBox="1"/>
          <p:nvPr/>
        </p:nvSpPr>
        <p:spPr>
          <a:xfrm>
            <a:off x="2071869" y="4345984"/>
            <a:ext cx="402412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33F6-C255-0ABE-EDFA-9F1681B547BA}"/>
              </a:ext>
            </a:extLst>
          </p:cNvPr>
          <p:cNvSpPr txBox="1"/>
          <p:nvPr/>
        </p:nvSpPr>
        <p:spPr>
          <a:xfrm>
            <a:off x="2071870" y="5191382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BC2F-2AA0-1271-89BE-B8FFC780904A}"/>
              </a:ext>
            </a:extLst>
          </p:cNvPr>
          <p:cNvSpPr txBox="1"/>
          <p:nvPr/>
        </p:nvSpPr>
        <p:spPr>
          <a:xfrm>
            <a:off x="2071870" y="5931088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E87C-596F-33CB-2255-1687362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CE2-B784-4767-1D3B-8E38D63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en-US" dirty="0"/>
              <a:t> file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F210-8614-9BAA-8F26-2B00212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51F6-FA02-48EC-C0D9-52CD50D3C336}"/>
              </a:ext>
            </a:extLst>
          </p:cNvPr>
          <p:cNvSpPr txBox="1"/>
          <p:nvPr/>
        </p:nvSpPr>
        <p:spPr>
          <a:xfrm>
            <a:off x="961527" y="2261499"/>
            <a:ext cx="59726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cmake_minimum_required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(VERSION 3.20)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project (hello LANGUAGES CXX)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 17)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set(CMAKE_CXX_STANDARD_REQUIRED ON)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set(CMAKE_CXX_EXTENSIONS OFF)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add_executable(hello.exe hello_world.cpp)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2B626-B940-61B1-5CC2-81A6DCFA5A35}"/>
              </a:ext>
            </a:extLst>
          </p:cNvPr>
          <p:cNvGrpSpPr/>
          <p:nvPr/>
        </p:nvGrpSpPr>
        <p:grpSpPr>
          <a:xfrm>
            <a:off x="6226629" y="2076833"/>
            <a:ext cx="5547908" cy="523220"/>
            <a:chOff x="6226629" y="2076833"/>
            <a:chExt cx="554790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03DF9-FC3F-E20D-9364-076F87802D72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CMake</a:t>
              </a:r>
              <a:r>
                <a:rPr lang="en-US" sz="2800" dirty="0"/>
                <a:t> version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BBC6F-7D5D-38EB-CEEA-530E5C620F2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4D9ED-9D9B-98D9-C780-ADEDBFB5E517}"/>
              </a:ext>
            </a:extLst>
          </p:cNvPr>
          <p:cNvGrpSpPr/>
          <p:nvPr/>
        </p:nvGrpSpPr>
        <p:grpSpPr>
          <a:xfrm>
            <a:off x="5529943" y="2824545"/>
            <a:ext cx="6244594" cy="954107"/>
            <a:chOff x="5529943" y="2076833"/>
            <a:chExt cx="624459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04A9BC-4866-3167-BBCD-3DFA15D9390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Project name &amp;</a:t>
              </a:r>
              <a:br>
                <a:rPr lang="en-US" sz="2800" dirty="0"/>
              </a:br>
              <a:r>
                <a:rPr lang="en-US" sz="2800" dirty="0"/>
                <a:t>language(s)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9F81D-A3CE-1F1C-9E12-B430CB7F7BB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529943" y="2338443"/>
              <a:ext cx="2895600" cy="2154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6B58CA-534F-8E53-714B-441FB2C43141}"/>
              </a:ext>
            </a:extLst>
          </p:cNvPr>
          <p:cNvGrpSpPr/>
          <p:nvPr/>
        </p:nvGrpSpPr>
        <p:grpSpPr>
          <a:xfrm>
            <a:off x="6934200" y="4762361"/>
            <a:ext cx="4840337" cy="523220"/>
            <a:chOff x="6934200" y="2076833"/>
            <a:chExt cx="4840337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01B866-9BE6-DCA5-0F3D-BC6B5EC1A177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artifact</a:t>
              </a:r>
              <a:endParaRPr lang="LID4096" sz="2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816A4B-D4E1-361E-1BB8-8DCB954825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934200" y="2076833"/>
              <a:ext cx="1491343" cy="26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0C2107-C4B9-A74A-78FE-6E201778EF5A}"/>
              </a:ext>
            </a:extLst>
          </p:cNvPr>
          <p:cNvGrpSpPr/>
          <p:nvPr/>
        </p:nvGrpSpPr>
        <p:grpSpPr>
          <a:xfrm>
            <a:off x="6096000" y="3429000"/>
            <a:ext cx="5678537" cy="995395"/>
            <a:chOff x="6096000" y="3429000"/>
            <a:chExt cx="5678537" cy="995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80894A-BCAA-D2E9-F612-4A6F4D221FF2}"/>
                </a:ext>
              </a:extLst>
            </p:cNvPr>
            <p:cNvGrpSpPr/>
            <p:nvPr/>
          </p:nvGrpSpPr>
          <p:grpSpPr>
            <a:xfrm>
              <a:off x="6226629" y="3853543"/>
              <a:ext cx="5547908" cy="570852"/>
              <a:chOff x="6226629" y="2029201"/>
              <a:chExt cx="5547908" cy="57085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153BDD-A8D8-DA4E-C2EE-44F0CBEB5C38}"/>
                  </a:ext>
                </a:extLst>
              </p:cNvPr>
              <p:cNvSpPr txBox="1"/>
              <p:nvPr/>
            </p:nvSpPr>
            <p:spPr>
              <a:xfrm>
                <a:off x="8425543" y="2076833"/>
                <a:ext cx="334899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Language properties</a:t>
                </a:r>
                <a:endParaRPr lang="LID4096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C90506-8C84-3F2A-BA12-151DA6480D40}"/>
                  </a:ext>
                </a:extLst>
              </p:cNvPr>
              <p:cNvCxnSpPr>
                <a:cxnSpLocks/>
                <a:stCxn id="20" idx="1"/>
                <a:endCxn id="31" idx="1"/>
              </p:cNvCxnSpPr>
              <p:nvPr/>
            </p:nvCxnSpPr>
            <p:spPr>
              <a:xfrm flipH="1" flipV="1">
                <a:off x="6226629" y="2029201"/>
                <a:ext cx="2198914" cy="3092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853D7A9-AA73-343F-4B59-0DB0345B2798}"/>
                </a:ext>
              </a:extLst>
            </p:cNvPr>
            <p:cNvSpPr/>
            <p:nvPr/>
          </p:nvSpPr>
          <p:spPr>
            <a:xfrm>
              <a:off x="6096000" y="3429000"/>
              <a:ext cx="130629" cy="8490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592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build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installation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build 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 compiler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44098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-DCMAKE_INSTALL_PREFIX=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some_directory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400129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5" y="556160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CXX=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ipcx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installing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endParaRPr lang="en-US" dirty="0"/>
          </a:p>
          <a:p>
            <a:r>
              <a:rPr lang="en-US" dirty="0"/>
              <a:t>Build, but clean 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dirty="0"/>
              <a:t>Clean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375668"/>
            <a:ext cx="5744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3324283"/>
            <a:ext cx="57440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  --clean-first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4" y="4391181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9CA8-B854-0CE6-A8C2-3080D3BCA8D0}"/>
              </a:ext>
            </a:extLst>
          </p:cNvPr>
          <p:cNvSpPr txBox="1"/>
          <p:nvPr/>
        </p:nvSpPr>
        <p:spPr>
          <a:xfrm>
            <a:off x="1320753" y="5458079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  --target clean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C9C-7D76-745A-A2D7-73BF7C3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25A-E0DF-F20E-F522-0FC3336A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a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en-US" dirty="0"/>
              <a:t>Using GNU GSL: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external-library</a:t>
            </a:r>
          </a:p>
          <a:p>
            <a:r>
              <a:rPr lang="en-US" dirty="0"/>
              <a:t>Using Boost: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</a:p>
          <a:p>
            <a:r>
              <a:rPr lang="en-US" dirty="0"/>
              <a:t>Using BLAS/</a:t>
            </a:r>
            <a:r>
              <a:rPr lang="en-US" dirty="0" err="1"/>
              <a:t>Lapack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blas-lapack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executables and scripts: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mixed-code-and-scripts-install</a:t>
            </a:r>
          </a:p>
          <a:p>
            <a:r>
              <a:rPr lang="en-US" dirty="0"/>
              <a:t>Doing a static build: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static-build</a:t>
            </a:r>
          </a:p>
          <a:p>
            <a:r>
              <a:rPr lang="en-US" dirty="0"/>
              <a:t>Compiling OpenMP: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TBB: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E23-543D-A09F-6DAD-0D96FC7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5AC6-BCD4-5950-15BE-9C1D80357BFE}"/>
              </a:ext>
            </a:extLst>
          </p:cNvPr>
          <p:cNvSpPr txBox="1"/>
          <p:nvPr/>
        </p:nvSpPr>
        <p:spPr>
          <a:xfrm>
            <a:off x="310281" y="5573682"/>
            <a:ext cx="106845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https://github.com/gjbex/C-plus-plus-software-engineering/tree/main/source-code/cmake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329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6A9-87E8-33A2-208E-6429149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AC0-9FAB-6CB2-6551-6461EA5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CMake</a:t>
            </a:r>
            <a:r>
              <a:rPr lang="en-US" dirty="0"/>
              <a:t> documentation &amp; community</a:t>
            </a:r>
            <a:br>
              <a:rPr lang="en-US" dirty="0"/>
            </a:br>
            <a:r>
              <a:rPr lang="en-US" dirty="0">
                <a:hlinkClick r:id="rId2"/>
              </a:rPr>
              <a:t>https://cmake.org/documentation/</a:t>
            </a:r>
            <a:r>
              <a:rPr lang="en-US" dirty="0"/>
              <a:t> </a:t>
            </a:r>
          </a:p>
          <a:p>
            <a:r>
              <a:rPr lang="en-US" dirty="0"/>
              <a:t> Dominik Berner and Mustafa Kemal </a:t>
            </a:r>
            <a:r>
              <a:rPr lang="en-US" dirty="0" err="1"/>
              <a:t>Gilor</a:t>
            </a:r>
            <a:r>
              <a:rPr lang="en-US" dirty="0"/>
              <a:t> (2022) </a:t>
            </a:r>
            <a:r>
              <a:rPr lang="en-US" i="1" dirty="0" err="1"/>
              <a:t>CMake</a:t>
            </a:r>
            <a:r>
              <a:rPr lang="en-US" i="1" dirty="0"/>
              <a:t> Best Practices: Discover proven techniques for creating and maintaining programming projects with </a:t>
            </a:r>
            <a:r>
              <a:rPr lang="en-US" i="1" dirty="0" err="1"/>
              <a:t>Cmake</a:t>
            </a:r>
            <a:r>
              <a:rPr lang="en-US" dirty="0"/>
              <a:t>, </a:t>
            </a:r>
            <a:r>
              <a:rPr lang="en-US" dirty="0" err="1"/>
              <a:t>Packt</a:t>
            </a:r>
            <a:endParaRPr lang="en-US" dirty="0"/>
          </a:p>
          <a:p>
            <a:r>
              <a:rPr lang="en-US" dirty="0"/>
              <a:t>Better </a:t>
            </a:r>
            <a:r>
              <a:rPr lang="en-US" dirty="0" err="1"/>
              <a:t>CMake</a:t>
            </a:r>
            <a:br>
              <a:rPr lang="en-US" dirty="0"/>
            </a:br>
            <a:r>
              <a:rPr lang="en-US" sz="2000" dirty="0">
                <a:hlinkClick r:id="rId3"/>
              </a:rPr>
              <a:t>https://www.youtube.com/playlist?list=PL8i3OhJb4FNV10aIZ8oF0AA46HgA2ed8g</a:t>
            </a:r>
            <a:r>
              <a:rPr lang="en-US" sz="2000" dirty="0"/>
              <a:t> </a:t>
            </a:r>
          </a:p>
          <a:p>
            <a:r>
              <a:rPr lang="en-US" dirty="0"/>
              <a:t>Pablo Arias (2018) </a:t>
            </a:r>
            <a:r>
              <a:rPr lang="en-US" i="1" dirty="0"/>
              <a:t>It's time to do </a:t>
            </a:r>
            <a:r>
              <a:rPr lang="en-US" i="1" dirty="0" err="1"/>
              <a:t>CMake</a:t>
            </a:r>
            <a:r>
              <a:rPr lang="en-US" i="1" dirty="0"/>
              <a:t> right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https://pabloariasal.github.io/2018/02/19/its-time-to-do-cmake-right/</a:t>
            </a:r>
            <a:r>
              <a:rPr lang="en-US" sz="2000" dirty="0"/>
              <a:t> </a:t>
            </a:r>
          </a:p>
          <a:p>
            <a:r>
              <a:rPr lang="en-US" dirty="0"/>
              <a:t>Daniel Pfeifer's </a:t>
            </a:r>
            <a:r>
              <a:rPr lang="en-US" i="1" dirty="0"/>
              <a:t>Effective </a:t>
            </a:r>
            <a:r>
              <a:rPr lang="en-US" i="1" dirty="0" err="1"/>
              <a:t>CMake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https://youtu.be/rLopVhns4Zs?si=iu9i97KpIIldR41D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4F51-69AC-BC2B-B3BC-F1C027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10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F0A-2A84-7AF9-7709-87E9D11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A529-FC28-9BA3-DB34-576128C2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80E7-7B5E-E5E8-E17C-8EEEC1B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6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6BC-E71F-1929-301C-C215D04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1F70-59FE-A16C-E6C8-51F668BD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known</a:t>
            </a:r>
          </a:p>
          <a:p>
            <a:pPr lvl="1"/>
            <a:r>
              <a:rPr lang="en-US" dirty="0"/>
              <a:t>buggy code patterns</a:t>
            </a:r>
          </a:p>
          <a:p>
            <a:pPr lvl="1"/>
            <a:r>
              <a:rPr lang="en-US" dirty="0"/>
              <a:t>performance issues</a:t>
            </a:r>
          </a:p>
          <a:p>
            <a:pPr lvl="1"/>
            <a:r>
              <a:rPr lang="en-US" dirty="0"/>
              <a:t>deprecated coding style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Various implementations</a:t>
            </a:r>
          </a:p>
          <a:p>
            <a:pPr lvl="1"/>
            <a:r>
              <a:rPr lang="en-US" dirty="0"/>
              <a:t>clang-tidy</a:t>
            </a:r>
          </a:p>
          <a:p>
            <a:pPr lvl="1"/>
            <a:r>
              <a:rPr lang="en-US" dirty="0" err="1"/>
              <a:t>cppcheck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8307-A730-BDEC-3EC9-01FC74C4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B1101-4F8B-017C-6A05-A10FD69F6145}"/>
              </a:ext>
            </a:extLst>
          </p:cNvPr>
          <p:cNvSpPr txBox="1"/>
          <p:nvPr/>
        </p:nvSpPr>
        <p:spPr>
          <a:xfrm>
            <a:off x="92564" y="5486594"/>
            <a:ext cx="110897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https://github.com/gjbex/C-plus-plus-software-engineering/tree/main/source-code/static-analysis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6915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9CA-6E36-F65E-1A27-A74B160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1343-A9C5-D765-4E2E-E3736731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clang-tidy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https://clang.llvm.org/extra/clang-tidy/</a:t>
            </a:r>
            <a:r>
              <a:rPr lang="en-US" dirty="0"/>
              <a:t> </a:t>
            </a:r>
          </a:p>
          <a:p>
            <a:r>
              <a:rPr lang="en-US" dirty="0" err="1"/>
              <a:t>cppcheck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https://cppcheck.sourceforge.io/#documentation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BED7-5D3F-391D-1E2C-0B002A97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CB-2434-132E-8DCF-BA439F00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DC32-9D2C-63F2-E64F-DEC55584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4A69-BEA7-FBFA-9E48-F2BC9913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013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2F-F6C6-95B0-3A39-A6919D0F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267F-7BE9-8A04-BDF4-689EF36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API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/>
              <a:t>Catch2</a:t>
            </a:r>
          </a:p>
          <a:p>
            <a:pPr lvl="2"/>
            <a:r>
              <a:rPr lang="en-US" dirty="0"/>
              <a:t>Google Test</a:t>
            </a:r>
          </a:p>
          <a:p>
            <a:pPr lvl="2"/>
            <a:r>
              <a:rPr lang="en-US" dirty="0" err="1"/>
              <a:t>cppunit</a:t>
            </a:r>
            <a:endParaRPr lang="en-US" dirty="0"/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Application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 err="1"/>
              <a:t>CTest</a:t>
            </a:r>
            <a:endParaRPr lang="en-US" dirty="0"/>
          </a:p>
          <a:p>
            <a:pPr lvl="2"/>
            <a:r>
              <a:rPr lang="en-US" dirty="0"/>
              <a:t>Shunit2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2D11-C8B1-FCCE-45DC-355EB54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8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Catch2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59B0-A5E0-E823-3BE8-2CAE1318BB5B}"/>
              </a:ext>
            </a:extLst>
          </p:cNvPr>
          <p:cNvSpPr txBox="1"/>
          <p:nvPr/>
        </p:nvSpPr>
        <p:spPr>
          <a:xfrm>
            <a:off x="92564" y="5628104"/>
            <a:ext cx="11068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https://github.com/gjbex/C-plus-plus-software-engineering/tree/main/source-code/testing/catch2</a:t>
            </a:r>
            <a:r>
              <a:rPr lang="en-US" sz="2000" dirty="0"/>
              <a:t> </a:t>
            </a:r>
            <a:endParaRPr lang="LID4096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15017-2C3F-178B-ED98-26815A8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305-1691-253D-899F-2529DA2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1548-00CD-56AC-8AE0-2F71AB04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and 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B5F1-BECE-8C34-3175-DE4394D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44E7-5D9C-4329-6ACC-7C98642694A0}"/>
              </a:ext>
            </a:extLst>
          </p:cNvPr>
          <p:cNvSpPr txBox="1"/>
          <p:nvPr/>
        </p:nvSpPr>
        <p:spPr>
          <a:xfrm>
            <a:off x="107694" y="2547447"/>
            <a:ext cx="109179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https://github.com/gjbex/C-plus-plus-software-engineering/tree/main/source-code/testing/ctest</a:t>
            </a:r>
            <a:r>
              <a:rPr lang="en-US" sz="2000" dirty="0"/>
              <a:t> 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884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FB0-A4A9-60C0-B838-D761793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84A-7F6B-CC16-C0F2-B288CC15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Catch2 tutorial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https://github.com/catchorg/Catch2/blob/devel/docs/tutorial.md#top</a:t>
            </a:r>
            <a:r>
              <a:rPr lang="en-US" dirty="0"/>
              <a:t> </a:t>
            </a:r>
          </a:p>
          <a:p>
            <a:r>
              <a:rPr lang="en-US" dirty="0"/>
              <a:t>Google Test primer</a:t>
            </a:r>
            <a:br>
              <a:rPr lang="en-US" dirty="0"/>
            </a:br>
            <a:r>
              <a:rPr lang="en-US" dirty="0">
                <a:hlinkClick r:id="rId3"/>
              </a:rPr>
              <a:t>https://google.github.io/googletest/primer.html</a:t>
            </a:r>
            <a:r>
              <a:rPr lang="en-US" dirty="0"/>
              <a:t> </a:t>
            </a:r>
          </a:p>
          <a:p>
            <a:r>
              <a:rPr lang="en-US" dirty="0" err="1"/>
              <a:t>cppunit</a:t>
            </a:r>
            <a:br>
              <a:rPr lang="en-US" dirty="0"/>
            </a:br>
            <a:r>
              <a:rPr lang="en-US" dirty="0">
                <a:hlinkClick r:id="rId4"/>
              </a:rPr>
              <a:t>https://www.freedesktop.org/wiki/Software/cppunit/</a:t>
            </a:r>
            <a:r>
              <a:rPr lang="en-US" dirty="0"/>
              <a:t> </a:t>
            </a:r>
          </a:p>
          <a:p>
            <a:r>
              <a:rPr lang="en-US" dirty="0" err="1"/>
              <a:t>CTest</a:t>
            </a:r>
            <a:br>
              <a:rPr lang="en-US" dirty="0"/>
            </a:br>
            <a:r>
              <a:rPr lang="en-US" dirty="0">
                <a:hlinkClick r:id="rId5"/>
              </a:rPr>
              <a:t>https://cmake.org/cmake/help/latest/module/CTest.html</a:t>
            </a:r>
            <a:r>
              <a:rPr lang="en-US" dirty="0"/>
              <a:t> </a:t>
            </a:r>
          </a:p>
          <a:p>
            <a:r>
              <a:rPr lang="en-US" dirty="0"/>
              <a:t>Google </a:t>
            </a:r>
            <a:r>
              <a:rPr lang="en-US" dirty="0" err="1"/>
              <a:t>FuzzTest</a:t>
            </a:r>
            <a:br>
              <a:rPr lang="en-US" dirty="0"/>
            </a:br>
            <a:r>
              <a:rPr lang="en-US" dirty="0">
                <a:hlinkClick r:id="rId6"/>
              </a:rPr>
              <a:t>https://github.com/google/fuzztest</a:t>
            </a:r>
            <a:r>
              <a:rPr lang="en-US" dirty="0"/>
              <a:t> </a:t>
            </a:r>
          </a:p>
          <a:p>
            <a:r>
              <a:rPr lang="en-US" dirty="0"/>
              <a:t>shunit2</a:t>
            </a:r>
            <a:br>
              <a:rPr lang="en-US" dirty="0"/>
            </a:br>
            <a:r>
              <a:rPr lang="en-US" dirty="0">
                <a:hlinkClick r:id="rId7"/>
              </a:rPr>
              <a:t>https://github.com/kward/shunit2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9615-03AB-3F06-69F5-EC793295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0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EDD-AAA1-86E7-6663-1799EEA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B348-AA22-783F-4CC3-747D6B71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DCA-806A-FB0B-1F52-91BD630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67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51D-EE93-90D9-EB18-32064A3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01B4-11F1-BA22-7463-50F7F904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Conan</a:t>
            </a:r>
          </a:p>
          <a:p>
            <a:pPr lvl="1"/>
            <a:r>
              <a:rPr lang="en-US" dirty="0"/>
              <a:t>Wide range of software packages</a:t>
            </a:r>
          </a:p>
          <a:p>
            <a:pPr lvl="1"/>
            <a:r>
              <a:rPr lang="en-US" dirty="0"/>
              <a:t>Mature</a:t>
            </a:r>
          </a:p>
          <a:p>
            <a:r>
              <a:rPr lang="en-US" dirty="0" err="1"/>
              <a:t>vcpkg</a:t>
            </a:r>
            <a:endParaRPr lang="en-US" dirty="0"/>
          </a:p>
          <a:p>
            <a:pPr lvl="1"/>
            <a:r>
              <a:rPr lang="en-US" dirty="0"/>
              <a:t>Microsoft-backed</a:t>
            </a:r>
          </a:p>
          <a:p>
            <a:pPr lvl="1"/>
            <a:r>
              <a:rPr lang="en-US" dirty="0"/>
              <a:t>Wide range of software packages</a:t>
            </a:r>
          </a:p>
          <a:p>
            <a:r>
              <a:rPr lang="en-US" dirty="0"/>
              <a:t>CPM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centric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Cmake</a:t>
            </a:r>
            <a:r>
              <a:rPr lang="en-US" dirty="0"/>
              <a:t>, (almost) zero install</a:t>
            </a:r>
          </a:p>
          <a:p>
            <a:pPr lvl="1"/>
            <a:r>
              <a:rPr lang="en-US" dirty="0"/>
              <a:t>Relies on CMakeLists.txt of software packages</a:t>
            </a:r>
          </a:p>
          <a:p>
            <a:pPr lvl="1"/>
            <a:r>
              <a:rPr lang="en-US" dirty="0"/>
              <a:t>Can pull GitHub repositories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0D5F-6FF4-E9A6-B9F1-99B8650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2BB8-489C-2322-537A-7D10CD60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basic usage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EA31-C42C-5434-AB56-1E275880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up</a:t>
            </a:r>
          </a:p>
          <a:p>
            <a:endParaRPr lang="en-US" dirty="0"/>
          </a:p>
          <a:p>
            <a:r>
              <a:rPr lang="en-US" dirty="0"/>
              <a:t>Write project requirement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</a:p>
          <a:p>
            <a:r>
              <a:rPr lang="en-US" dirty="0"/>
              <a:t>Install dependencies</a:t>
            </a:r>
          </a:p>
          <a:p>
            <a:endParaRPr lang="en-US" dirty="0"/>
          </a:p>
          <a:p>
            <a:r>
              <a:rPr lang="en-US" dirty="0"/>
              <a:t>Change to build directory</a:t>
            </a:r>
          </a:p>
          <a:p>
            <a:endParaRPr lang="en-US" dirty="0"/>
          </a:p>
          <a:p>
            <a:r>
              <a:rPr lang="en-US" dirty="0"/>
              <a:t>Generate build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project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3C9C-C2DF-9153-4AC9-6C00AF6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810F3-8FBD-0FB5-304B-AE7E19556B08}"/>
              </a:ext>
            </a:extLst>
          </p:cNvPr>
          <p:cNvSpPr txBox="1"/>
          <p:nvPr/>
        </p:nvSpPr>
        <p:spPr>
          <a:xfrm>
            <a:off x="1320756" y="2190610"/>
            <a:ext cx="8519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pip install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profile detect  --force 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7ED03-37FB-D1F6-E11E-87F957D13740}"/>
              </a:ext>
            </a:extLst>
          </p:cNvPr>
          <p:cNvSpPr txBox="1"/>
          <p:nvPr/>
        </p:nvSpPr>
        <p:spPr>
          <a:xfrm>
            <a:off x="1244556" y="3315885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. --output-folder=build/  --build=missing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A2343-8684-816B-C4E4-32B1A369AB46}"/>
              </a:ext>
            </a:extLst>
          </p:cNvPr>
          <p:cNvSpPr txBox="1"/>
          <p:nvPr/>
        </p:nvSpPr>
        <p:spPr>
          <a:xfrm>
            <a:off x="1244556" y="4093598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00B7-D9CD-26C6-E7F5-C225C0026105}"/>
              </a:ext>
            </a:extLst>
          </p:cNvPr>
          <p:cNvSpPr txBox="1"/>
          <p:nvPr/>
        </p:nvSpPr>
        <p:spPr>
          <a:xfrm>
            <a:off x="1244556" y="4843113"/>
            <a:ext cx="859613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 -DCMAKE_TOOLCHAIN_FILE=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conan_toolchain.cmake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F2D7-BBEF-BF21-3B57-3989D45D8C00}"/>
              </a:ext>
            </a:extLst>
          </p:cNvPr>
          <p:cNvSpPr txBox="1"/>
          <p:nvPr/>
        </p:nvSpPr>
        <p:spPr>
          <a:xfrm>
            <a:off x="1244556" y="6010793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F323-D508-052E-81AA-3967DF5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48D6F-B812-A6FE-48AE-8C1C6D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85617-2387-7D06-419B-33D3DD032E99}"/>
              </a:ext>
            </a:extLst>
          </p:cNvPr>
          <p:cNvSpPr txBox="1"/>
          <p:nvPr/>
        </p:nvSpPr>
        <p:spPr>
          <a:xfrm>
            <a:off x="961528" y="2261499"/>
            <a:ext cx="388261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[requires]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blaze/3.8.2@</a:t>
            </a:r>
          </a:p>
          <a:p>
            <a:pPr lvl="0">
              <a:defRPr/>
            </a:pP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[generators]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CMakeDeps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CMakeToolchain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1DBEB0-B557-06A2-DEA1-A7F8BE805909}"/>
              </a:ext>
            </a:extLst>
          </p:cNvPr>
          <p:cNvGrpSpPr/>
          <p:nvPr/>
        </p:nvGrpSpPr>
        <p:grpSpPr>
          <a:xfrm>
            <a:off x="2775858" y="2359861"/>
            <a:ext cx="5547908" cy="523220"/>
            <a:chOff x="6226629" y="2076833"/>
            <a:chExt cx="5547908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71371F-2DC9-3A08-DFDE-0F24C0B7576C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Dependencies</a:t>
              </a:r>
              <a:endParaRPr lang="LID4096" sz="28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CA3A64-A19E-614C-9D2E-8EC0B253E32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2148E-D168-66D4-0394-2B03932499A8}"/>
              </a:ext>
            </a:extLst>
          </p:cNvPr>
          <p:cNvGrpSpPr/>
          <p:nvPr/>
        </p:nvGrpSpPr>
        <p:grpSpPr>
          <a:xfrm>
            <a:off x="3200400" y="3311822"/>
            <a:ext cx="5123366" cy="523220"/>
            <a:chOff x="6651171" y="2076833"/>
            <a:chExt cx="5123366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9A261-C482-DD5C-5981-86DCB3D9621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generator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EBFB8-4B1A-B948-4738-A820942FCF2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651171" y="2338443"/>
              <a:ext cx="1774372" cy="787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3776B5-EDE2-7785-DB56-371FC5AE1F99}"/>
              </a:ext>
            </a:extLst>
          </p:cNvPr>
          <p:cNvSpPr txBox="1"/>
          <p:nvPr/>
        </p:nvSpPr>
        <p:spPr>
          <a:xfrm>
            <a:off x="466923" y="4735915"/>
            <a:ext cx="10578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https://github.com/gjbex/C-plus-plus-software-engineering/tree/main/source-code/dependency-management/conan</a:t>
            </a:r>
            <a:r>
              <a:rPr lang="en-US" sz="1600" dirty="0"/>
              <a:t> 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29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2BC6-BD02-92B3-6DF5-32826DD9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vcpkg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3A33-90AE-45DE-95DE-9952DA2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vcpkg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packages, e.g., blaze</a:t>
            </a:r>
          </a:p>
          <a:p>
            <a:endParaRPr lang="en-US" dirty="0"/>
          </a:p>
          <a:p>
            <a:r>
              <a:rPr lang="en-US" dirty="0"/>
              <a:t>Build your software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AA61E-C7B7-2C01-844D-B47CFE01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31</a:t>
            </a:fld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911E9-B258-F3C0-F651-E01F9EEDC7BF}"/>
              </a:ext>
            </a:extLst>
          </p:cNvPr>
          <p:cNvSpPr txBox="1"/>
          <p:nvPr/>
        </p:nvSpPr>
        <p:spPr>
          <a:xfrm>
            <a:off x="1320756" y="2321241"/>
            <a:ext cx="103487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git clone https://github.com/microsoft/vcpkg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./vcpkg/bootstrap-vcpkg.sh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export VCPKG_DIR=$(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pwdd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FBE6D-9550-7036-54D5-55707E6A573F}"/>
              </a:ext>
            </a:extLst>
          </p:cNvPr>
          <p:cNvSpPr txBox="1"/>
          <p:nvPr/>
        </p:nvSpPr>
        <p:spPr>
          <a:xfrm>
            <a:off x="1320755" y="3890428"/>
            <a:ext cx="10348729" cy="374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$VCPKG_DIR/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blaze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BD776-B10E-52CA-3FAF-DA4973E7C030}"/>
              </a:ext>
            </a:extLst>
          </p:cNvPr>
          <p:cNvSpPr txBox="1"/>
          <p:nvPr/>
        </p:nvSpPr>
        <p:spPr>
          <a:xfrm>
            <a:off x="1320756" y="4849029"/>
            <a:ext cx="1034873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 .  -B build/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-DCMAKE_TOOLCHAIN_FILE=$VCPKG_DIR/scripts/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buildsystems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406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set(CPM_DOWNLOAD_VERSION 0.38.1)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if(CPM_SOURCE_CACHE)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elseif(DEFINED ENV{CPM_SOURCE_CACHE})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"$ENV{CPM_SOURCE_CACHE}/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else()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"${CMAKE_BINARY_DIR}/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if(NOT (EXISTS ${CPM_DOWNLOAD_LOCATION}))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message(STATUS "Downloading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CPM.cmake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${CPM_DOWNLOAD_LOCATION}")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file(DOWNLOAD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https://github.com/TheLartians/CPM.cmake/releases/download/v${CPM_DOWNLOAD_VERSION}/CPM.cmake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${CPM_DOWNLOAD_LOCATION}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include(${CPM_DOWNLOAD_LOCATION})</a:t>
            </a:r>
          </a:p>
          <a:p>
            <a:pPr lvl="0">
              <a:defRPr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packages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Download and build of dependencies done by </a:t>
            </a:r>
            <a:r>
              <a:rPr lang="en-US" dirty="0" err="1">
                <a:cs typeface="Courier New" panose="02070309020205020404" pitchFamily="49" charset="0"/>
              </a:rPr>
              <a:t>CMake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CPMAddPackage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("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gh:fmtlib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/fmt#9.1.0")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CD040-C2F1-2804-6DCE-6946592E60D7}"/>
              </a:ext>
            </a:extLst>
          </p:cNvPr>
          <p:cNvSpPr txBox="1"/>
          <p:nvPr/>
        </p:nvSpPr>
        <p:spPr>
          <a:xfrm>
            <a:off x="499580" y="4735915"/>
            <a:ext cx="103768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https://github.com/gjbex/C-plus-plus-software-engineering/tree/main/source-code/dependency-management/cpm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9597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52C-C68B-48ED-C2F6-90624F3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A2C6-A3DC-11B2-63F1-FAC2EF93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Conan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https://docs.conan.io/2/</a:t>
            </a:r>
            <a:r>
              <a:rPr lang="en-US" dirty="0"/>
              <a:t> </a:t>
            </a:r>
          </a:p>
          <a:p>
            <a:r>
              <a:rPr lang="en-US" dirty="0" err="1"/>
              <a:t>vcpkg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https://learn.microsoft.com/en-us/vcpkg/</a:t>
            </a:r>
            <a:endParaRPr lang="en-US" dirty="0"/>
          </a:p>
          <a:p>
            <a:r>
              <a:rPr lang="en-US" dirty="0"/>
              <a:t>CPM site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https://github.com/cpm-cmake/CPM.cmake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A5D4-ECE8-DEEA-8D8A-F2334672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83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76C8-EEE5-BD10-D020-7903EAD9C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A3E6-8044-0B38-CF28-AD544A8D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0BBA6-EB3B-C63C-B297-F52243487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92102-CD2B-2AE1-3A67-B9FC9D46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776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BED66-2670-8733-B1E1-BF548FBE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SOLID code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61225-6503-3951-050C-524821BD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S: Single Responsibility  Principle (SRP)</a:t>
            </a:r>
          </a:p>
          <a:p>
            <a:r>
              <a:rPr lang="en-US" dirty="0"/>
              <a:t>O: Open-Closed Principle (OCP)</a:t>
            </a:r>
          </a:p>
          <a:p>
            <a:r>
              <a:rPr lang="en-US" dirty="0"/>
              <a:t>L: </a:t>
            </a:r>
            <a:r>
              <a:rPr lang="en-US" dirty="0" err="1"/>
              <a:t>Lishkov's</a:t>
            </a:r>
            <a:r>
              <a:rPr lang="en-US" dirty="0"/>
              <a:t> Substitution Principle (LSP)</a:t>
            </a:r>
          </a:p>
          <a:p>
            <a:r>
              <a:rPr lang="en-US" dirty="0"/>
              <a:t>I: Interface Segregation Principle (ISP)</a:t>
            </a:r>
          </a:p>
          <a:p>
            <a:r>
              <a:rPr lang="en-US" dirty="0"/>
              <a:t>D: Dependency Inversion Principle (DIP)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8A7F5-BF6B-DDE4-170A-993A9370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B796EC-CA70-1487-EB97-FD445AB0CAE0}"/>
              </a:ext>
            </a:extLst>
          </p:cNvPr>
          <p:cNvSpPr txBox="1"/>
          <p:nvPr/>
        </p:nvSpPr>
        <p:spPr>
          <a:xfrm>
            <a:off x="499580" y="5334634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8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D127-EAC1-0F68-68F1-6F333528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EE37-C334-21D6-F03C-A070AAB9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or function should have</a:t>
            </a:r>
          </a:p>
          <a:p>
            <a:pPr lvl="1"/>
            <a:r>
              <a:rPr lang="en-US" dirty="0"/>
              <a:t>only one reason to change</a:t>
            </a:r>
          </a:p>
          <a:p>
            <a:pPr lvl="1"/>
            <a:r>
              <a:rPr lang="en-US" dirty="0"/>
              <a:t>Single responsibility</a:t>
            </a:r>
          </a:p>
          <a:p>
            <a:pPr lvl="1"/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Improve maintainability</a:t>
            </a:r>
          </a:p>
          <a:p>
            <a:pPr lvl="1"/>
            <a:r>
              <a:rPr lang="en-US" dirty="0"/>
              <a:t>Improve clarity</a:t>
            </a:r>
          </a:p>
          <a:p>
            <a:pPr lvl="1"/>
            <a:r>
              <a:rPr lang="en-US" dirty="0"/>
              <a:t>Reduce coupling</a:t>
            </a:r>
          </a:p>
          <a:p>
            <a:pPr lvl="1"/>
            <a:r>
              <a:rPr lang="en-US" dirty="0"/>
              <a:t>Enable better testing</a:t>
            </a:r>
          </a:p>
          <a:p>
            <a:pPr lvl="1"/>
            <a:r>
              <a:rPr lang="en-US" dirty="0"/>
              <a:t>Support reusability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EF1E3-1C27-491E-9859-8D60233D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0786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8534-5314-ED8A-2D5C-BF53A759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 (OCP)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C9F3-F6D3-5289-99BF-EDE72765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Classes, modules, functions should be</a:t>
            </a:r>
          </a:p>
          <a:p>
            <a:pPr lvl="1"/>
            <a:r>
              <a:rPr lang="en-US" dirty="0"/>
              <a:t>Open to extension</a:t>
            </a:r>
          </a:p>
          <a:p>
            <a:pPr lvl="1"/>
            <a:r>
              <a:rPr lang="en-US" dirty="0"/>
              <a:t>Closed to modification</a:t>
            </a:r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Promote extensibility (Open)</a:t>
            </a:r>
          </a:p>
          <a:p>
            <a:pPr lvl="1"/>
            <a:r>
              <a:rPr lang="en-US" dirty="0"/>
              <a:t>Improve maintainability, existing code not affected by changes (Closed)</a:t>
            </a:r>
          </a:p>
          <a:p>
            <a:pPr lvl="1"/>
            <a:r>
              <a:rPr lang="en-US" dirty="0"/>
              <a:t>Support reusability and scaling (extension)</a:t>
            </a:r>
          </a:p>
          <a:p>
            <a:pPr lvl="1"/>
            <a:r>
              <a:rPr lang="en-US" dirty="0"/>
              <a:t>Encourage use of abstraction</a:t>
            </a:r>
          </a:p>
          <a:p>
            <a:pPr lvl="1"/>
            <a:r>
              <a:rPr lang="en-US" dirty="0"/>
              <a:t>Facilitate cleaner architecture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7776-E2ED-1B29-8806-EDFBC428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5657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CFEE-9305-DD43-9957-6FBC7EC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Lishkov</a:t>
            </a:r>
            <a:r>
              <a:rPr lang="en-US" dirty="0"/>
              <a:t> Substitution Principle (LSP)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3E22-3234-FC76-BC35-1B453830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class can be used wherever base class is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Properly model "is-a" relationships, behavioral consistency</a:t>
            </a:r>
          </a:p>
          <a:p>
            <a:pPr lvl="1"/>
            <a:r>
              <a:rPr lang="en-US" dirty="0"/>
              <a:t>Preserve code correctness</a:t>
            </a:r>
          </a:p>
          <a:p>
            <a:pPr lvl="1"/>
            <a:r>
              <a:rPr lang="en-US" dirty="0"/>
              <a:t>Enable safe polymorphism</a:t>
            </a:r>
          </a:p>
          <a:p>
            <a:pPr lvl="1"/>
            <a:r>
              <a:rPr lang="en-US" dirty="0"/>
              <a:t>Improve reusability and maintainability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C4016-1C85-BD04-ED17-1AF61B8D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0DC1C-AF99-2AC5-15FF-C124F3A3AE1D}"/>
              </a:ext>
            </a:extLst>
          </p:cNvPr>
          <p:cNvSpPr txBox="1"/>
          <p:nvPr/>
        </p:nvSpPr>
        <p:spPr>
          <a:xfrm>
            <a:off x="1753688" y="2400842"/>
            <a:ext cx="733726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“If a piece of code works with the parent class,</a:t>
            </a:r>
          </a:p>
          <a:p>
            <a:pPr algn="ctr"/>
            <a:r>
              <a:rPr lang="en-US" sz="2800" i="1" dirty="0"/>
              <a:t>it should also work with any subclass, without</a:t>
            </a:r>
          </a:p>
          <a:p>
            <a:r>
              <a:rPr lang="en-US" sz="2800" i="1" dirty="0"/>
              <a:t>knowing the difference.”</a:t>
            </a:r>
            <a:endParaRPr lang="LID4096" sz="2800" i="1" dirty="0"/>
          </a:p>
        </p:txBody>
      </p:sp>
    </p:spTree>
    <p:extLst>
      <p:ext uri="{BB962C8B-B14F-4D97-AF65-F5344CB8AC3E}">
        <p14:creationId xmlns:p14="http://schemas.microsoft.com/office/powerpoint/2010/main" val="416344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84CA-DCC8-327D-4D6B-61C3C57B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 (ISP)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6CFA-1CFD-FF58-57EE-451EA8560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force to depend on irrelevant interfaces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Reduce coupling, unnecessary dependencies</a:t>
            </a:r>
          </a:p>
          <a:p>
            <a:pPr lvl="1"/>
            <a:r>
              <a:rPr lang="en-US" dirty="0"/>
              <a:t>Improve code maintainability</a:t>
            </a:r>
          </a:p>
          <a:p>
            <a:pPr lvl="1"/>
            <a:r>
              <a:rPr lang="en-US" dirty="0"/>
              <a:t>Improve flexibility and reusability</a:t>
            </a:r>
          </a:p>
          <a:p>
            <a:pPr lvl="1"/>
            <a:r>
              <a:rPr lang="en-US" dirty="0"/>
              <a:t>Minimize impact of changes</a:t>
            </a:r>
          </a:p>
          <a:p>
            <a:pPr lvl="1"/>
            <a:r>
              <a:rPr lang="en-US" dirty="0"/>
              <a:t>Encourage cleaner architecture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1CBB3-5E56-BE31-05B6-81EB8631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11BAA-7AC3-717D-7B8E-AF85D56B67AF}"/>
              </a:ext>
            </a:extLst>
          </p:cNvPr>
          <p:cNvSpPr txBox="1"/>
          <p:nvPr/>
        </p:nvSpPr>
        <p:spPr>
          <a:xfrm>
            <a:off x="2493916" y="2509700"/>
            <a:ext cx="52384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“Favor multiple small interfaces"</a:t>
            </a:r>
          </a:p>
        </p:txBody>
      </p:sp>
    </p:spTree>
    <p:extLst>
      <p:ext uri="{BB962C8B-B14F-4D97-AF65-F5344CB8AC3E}">
        <p14:creationId xmlns:p14="http://schemas.microsoft.com/office/powerpoint/2010/main" val="577345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918-C146-FB9A-9479-2C490D3B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750A-D6AC-54EC-6018-887FB8A7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code should not depend on low-level details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Promote decoupling</a:t>
            </a:r>
          </a:p>
          <a:p>
            <a:pPr lvl="1"/>
            <a:r>
              <a:rPr lang="en-US" dirty="0"/>
              <a:t>Enhance flexibility and scalability (extensions)</a:t>
            </a:r>
          </a:p>
          <a:p>
            <a:pPr lvl="1"/>
            <a:r>
              <a:rPr lang="en-US" dirty="0"/>
              <a:t>Improve maintainability and testability</a:t>
            </a:r>
          </a:p>
          <a:p>
            <a:pPr lvl="1"/>
            <a:r>
              <a:rPr lang="en-US" dirty="0"/>
              <a:t>Encourage layered architecture</a:t>
            </a:r>
          </a:p>
          <a:p>
            <a:pPr lvl="1"/>
            <a:r>
              <a:rPr lang="en-US" dirty="0"/>
              <a:t>Facilitate reuse and "plug-and-play" components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E79ED-3B0D-1478-D1D3-C000584B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AC838-3BED-8423-C706-9E2FB189B642}"/>
              </a:ext>
            </a:extLst>
          </p:cNvPr>
          <p:cNvSpPr txBox="1"/>
          <p:nvPr/>
        </p:nvSpPr>
        <p:spPr>
          <a:xfrm>
            <a:off x="2493916" y="2509700"/>
            <a:ext cx="67887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“Depend on abstractions, not concretions"</a:t>
            </a:r>
          </a:p>
        </p:txBody>
      </p:sp>
    </p:spTree>
    <p:extLst>
      <p:ext uri="{BB962C8B-B14F-4D97-AF65-F5344CB8AC3E}">
        <p14:creationId xmlns:p14="http://schemas.microsoft.com/office/powerpoint/2010/main" val="707137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F046-03E8-3287-6100-CF100F57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Demeter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7969-887A-4388-5B5F-3A24C772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should not "know" about the internal details of the objects it interacts with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Law of Demeter helps enforce SOLID</a:t>
            </a:r>
          </a:p>
          <a:p>
            <a:pPr lvl="1"/>
            <a:r>
              <a:rPr lang="en-US" dirty="0"/>
              <a:t>Helps enforce Single Responsibility Principle</a:t>
            </a:r>
          </a:p>
          <a:p>
            <a:pPr lvl="1"/>
            <a:r>
              <a:rPr lang="en-US" dirty="0"/>
              <a:t>Reduces ripple effect of change (open-closed principle)</a:t>
            </a:r>
          </a:p>
          <a:p>
            <a:pPr lvl="1"/>
            <a:r>
              <a:rPr lang="en-US" dirty="0"/>
              <a:t>Encourages smaller </a:t>
            </a:r>
            <a:r>
              <a:rPr lang="en-US" dirty="0" err="1"/>
              <a:t>intervaces</a:t>
            </a:r>
            <a:r>
              <a:rPr lang="en-US" dirty="0"/>
              <a:t> (Interface segregation principle)</a:t>
            </a:r>
          </a:p>
          <a:p>
            <a:pPr lvl="1"/>
            <a:r>
              <a:rPr lang="en-US" dirty="0"/>
              <a:t>Encourages to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33C54-A2C7-38A8-32C4-37C006B5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EFF76-E597-7C9F-3C3D-A7C83002931D}"/>
              </a:ext>
            </a:extLst>
          </p:cNvPr>
          <p:cNvSpPr txBox="1"/>
          <p:nvPr/>
        </p:nvSpPr>
        <p:spPr>
          <a:xfrm>
            <a:off x="2493916" y="2825387"/>
            <a:ext cx="58284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"Only talk to your immediate friends"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72816-B7CB-C7BC-4D3A-251BBE8E5A92}"/>
              </a:ext>
            </a:extLst>
          </p:cNvPr>
          <p:cNvSpPr txBox="1"/>
          <p:nvPr/>
        </p:nvSpPr>
        <p:spPr>
          <a:xfrm>
            <a:off x="499580" y="5944234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8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DB391-D499-52DC-3F95-F06A387F4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4930-4215-9A9D-21A8-8197FF4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68FA-AC01-700A-B340-DE5CBBC9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Craftsmanship</a:t>
            </a:r>
            <a:r>
              <a:rPr lang="en-US" dirty="0"/>
              <a:t>, Pearson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46CCD-B2FC-39AB-FE37-5F706B73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7627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9DDC-00AC-C65F-BAB9-D666A49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C304-7A54-167F-627F-941E46AB2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89D4-CBB4-A356-9FBF-17C5A6A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671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state, strategy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D2CC-8781-2378-7EC4-F6B367CC3018}"/>
              </a:ext>
            </a:extLst>
          </p:cNvPr>
          <p:cNvSpPr txBox="1"/>
          <p:nvPr/>
        </p:nvSpPr>
        <p:spPr>
          <a:xfrm>
            <a:off x="608437" y="5084258"/>
            <a:ext cx="90225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119F-79EC-4E00-B9D9-0B258760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design pattern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0D69E-6CD4-B5FE-C976-9D928F3B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47</a:t>
            </a:fld>
            <a:endParaRPr lang="LID4096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D7E34681-6E5E-22EF-801F-FCFC18F40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1085"/>
            <a:ext cx="10318750" cy="3537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C3959-50E2-6F04-7F37-FA6E07942ADC}"/>
              </a:ext>
            </a:extLst>
          </p:cNvPr>
          <p:cNvSpPr txBox="1"/>
          <p:nvPr/>
        </p:nvSpPr>
        <p:spPr>
          <a:xfrm>
            <a:off x="499580" y="5791830"/>
            <a:ext cx="94544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https://github.com/gjbex/Scientific-C-plus-plus/tree/master/source-code/DesignPatterns/BuilderPattern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7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5591-8615-7E00-CFBB-3B182709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design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C0292-7B1E-9B21-4614-155BA8F2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4" descr="A diagram of a product&#10;&#10;AI-generated content may be incorrect.">
            <a:extLst>
              <a:ext uri="{FF2B5EF4-FFF2-40B4-BE49-F238E27FC236}">
                <a16:creationId xmlns:a16="http://schemas.microsoft.com/office/drawing/2014/main" id="{BBE229AF-EE3A-58FD-5C44-F9FB3100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49" y="1690688"/>
            <a:ext cx="8821965" cy="4234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AE771F-B92C-A5F6-80B5-1C6B4577A404}"/>
              </a:ext>
            </a:extLst>
          </p:cNvPr>
          <p:cNvSpPr txBox="1"/>
          <p:nvPr/>
        </p:nvSpPr>
        <p:spPr>
          <a:xfrm>
            <a:off x="499580" y="5791830"/>
            <a:ext cx="9752413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https://github.com/gjbex/Scientific-C-plus-plus/tree/master/source-code/DesignPatterns/FactoryPattern</a:t>
            </a:r>
            <a:r>
              <a:rPr lang="en-US" sz="1600" dirty="0"/>
              <a:t> </a:t>
            </a:r>
            <a:br>
              <a:rPr lang="en-US" sz="2000" dirty="0"/>
            </a:br>
            <a:r>
              <a:rPr lang="en-US" sz="1600" dirty="0">
                <a:hlinkClick r:id="rId4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A7F5-2B05-C3D6-543A-A394B3B4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F2698-8B5C-02E9-CF1F-D8F75C69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4" descr="A diagram of a strategy&#10;&#10;AI-generated content may be incorrect.">
            <a:extLst>
              <a:ext uri="{FF2B5EF4-FFF2-40B4-BE49-F238E27FC236}">
                <a16:creationId xmlns:a16="http://schemas.microsoft.com/office/drawing/2014/main" id="{D211B979-B94C-AE2D-9433-33FECD226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7" y="1690688"/>
            <a:ext cx="11301186" cy="4172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043FF5-1E32-01EF-A4BE-A3BD95E2D17C}"/>
              </a:ext>
            </a:extLst>
          </p:cNvPr>
          <p:cNvSpPr txBox="1"/>
          <p:nvPr/>
        </p:nvSpPr>
        <p:spPr>
          <a:xfrm>
            <a:off x="499580" y="5791830"/>
            <a:ext cx="9752413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3"/>
              </a:rPr>
              <a:t>https://github.com/gjbex/Scientific-C-plus-plus/tree/master/source-code/DesignPatterns/StrategyPattern</a:t>
            </a:r>
            <a:r>
              <a:rPr lang="en-US" sz="1600" dirty="0"/>
              <a:t> </a:t>
            </a:r>
            <a:endParaRPr lang="en-US" sz="2000" dirty="0"/>
          </a:p>
          <a:p>
            <a:r>
              <a:rPr lang="en-US" sz="1600" dirty="0">
                <a:hlinkClick r:id="rId4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197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3902-4673-FD84-A438-AC235282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D1F06-39E4-F97D-EF30-466A89D6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50</a:t>
            </a:fld>
            <a:endParaRPr lang="LID4096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786055-7602-0DE3-36B7-1F30D4A6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4915" y="1309007"/>
            <a:ext cx="5486400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BC909-6E38-C6E1-B1D7-DFDEAACD242A}"/>
              </a:ext>
            </a:extLst>
          </p:cNvPr>
          <p:cNvSpPr txBox="1"/>
          <p:nvPr/>
        </p:nvSpPr>
        <p:spPr>
          <a:xfrm>
            <a:off x="499580" y="5791830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4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888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6F76-E2A6-A963-7759-6045B7CA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703F9-488C-5BEB-BB24-2CBEB1CD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51</a:t>
            </a:fld>
            <a:endParaRPr lang="LID4096"/>
          </a:p>
        </p:txBody>
      </p:sp>
      <p:pic>
        <p:nvPicPr>
          <p:cNvPr id="1026" name="Picture 2" descr="UML diagram">
            <a:extLst>
              <a:ext uri="{FF2B5EF4-FFF2-40B4-BE49-F238E27FC236}">
                <a16:creationId xmlns:a16="http://schemas.microsoft.com/office/drawing/2014/main" id="{7209C035-6C34-F821-291F-B226965F1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11" y="1450521"/>
            <a:ext cx="56197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085CCE-3CDA-B126-B537-C43EF80DCE3D}"/>
              </a:ext>
            </a:extLst>
          </p:cNvPr>
          <p:cNvSpPr txBox="1"/>
          <p:nvPr/>
        </p:nvSpPr>
        <p:spPr>
          <a:xfrm>
            <a:off x="499580" y="5791830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3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7242C-17F9-57AC-1F6B-A363CDB72E48}"/>
              </a:ext>
            </a:extLst>
          </p:cNvPr>
          <p:cNvSpPr txBox="1"/>
          <p:nvPr/>
        </p:nvSpPr>
        <p:spPr>
          <a:xfrm>
            <a:off x="1208315" y="4097486"/>
            <a:ext cx="43281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Supports</a:t>
            </a:r>
            <a:br>
              <a:rPr lang="en-US" sz="2400" dirty="0"/>
            </a:br>
            <a:r>
              <a:rPr lang="en-US" sz="2400" dirty="0"/>
              <a:t>dependency inversion principle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03115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C173-33AC-1DCA-ED63-D52D701F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specific patterns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5779-A74C-52C0-DAF9-FC542132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Curiously Repeating Template Pattern (CRTP)</a:t>
            </a:r>
          </a:p>
          <a:p>
            <a:r>
              <a:rPr lang="en-US" dirty="0"/>
              <a:t>Type erasure</a:t>
            </a:r>
          </a:p>
          <a:p>
            <a:r>
              <a:rPr lang="en-US" dirty="0"/>
              <a:t>Pointer to </a:t>
            </a:r>
            <a:r>
              <a:rPr lang="en-US" dirty="0" err="1"/>
              <a:t>IMPLementation</a:t>
            </a:r>
            <a:r>
              <a:rPr lang="en-US" dirty="0"/>
              <a:t> (PIMPL)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482FC-4A8B-74E1-56FE-EFDCEEF1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0427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8829-0721-1480-5994-E855FF93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Curiously, Repeating Template Pattern (CRTP)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1A49-5C18-EB0F-3E0D-D280F9E3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virtual function overhead</a:t>
            </a:r>
          </a:p>
          <a:p>
            <a:r>
              <a:rPr lang="en-US" dirty="0"/>
              <a:t>Enforce compile time interface constraints</a:t>
            </a:r>
          </a:p>
          <a:p>
            <a:r>
              <a:rPr lang="en-US" dirty="0"/>
              <a:t>Code reuse without dynamic polymorphism</a:t>
            </a:r>
          </a:p>
          <a:p>
            <a:r>
              <a:rPr lang="en-US" dirty="0"/>
              <a:t>Static  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837DD-4DFF-B3FC-6690-1408C5CB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53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07A64-9623-A9A7-9103-8BC8C59D7960}"/>
              </a:ext>
            </a:extLst>
          </p:cNvPr>
          <p:cNvSpPr txBox="1"/>
          <p:nvPr/>
        </p:nvSpPr>
        <p:spPr>
          <a:xfrm>
            <a:off x="499580" y="5791830"/>
            <a:ext cx="89808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83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A350-282A-80DC-C746-79550225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base class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DEA4-516B-75F2-1733-1B9E7DD2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54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2A5259-8E34-23B7-D0B5-2A1B96CA029E}"/>
              </a:ext>
            </a:extLst>
          </p:cNvPr>
          <p:cNvGrpSpPr/>
          <p:nvPr/>
        </p:nvGrpSpPr>
        <p:grpSpPr>
          <a:xfrm>
            <a:off x="217714" y="1747890"/>
            <a:ext cx="11745686" cy="4524315"/>
            <a:chOff x="-217714" y="1268919"/>
            <a:chExt cx="11745686" cy="45243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DA2B60-1900-8786-7856-DAE7BF3CF8C0}"/>
                </a:ext>
              </a:extLst>
            </p:cNvPr>
            <p:cNvSpPr txBox="1"/>
            <p:nvPr/>
          </p:nvSpPr>
          <p:spPr>
            <a:xfrm>
              <a:off x="-217714" y="1268919"/>
              <a:ext cx="11745686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template&lt;class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Derived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Simulation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step()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is_verbose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_)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"start step "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&lt;&lt; '\n';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Derived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*&gt;(this)-&gt;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is_verbose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_)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"end step "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&lt;&lt; '\n';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_++;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run(const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max_nr_steps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for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max_nr_steps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; ++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step();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AEFD06-A58F-2F37-FB8D-9092DB0ECFFD}"/>
                </a:ext>
              </a:extLst>
            </p:cNvPr>
            <p:cNvSpPr txBox="1"/>
            <p:nvPr/>
          </p:nvSpPr>
          <p:spPr>
            <a:xfrm>
              <a:off x="9851246" y="1268919"/>
              <a:ext cx="166584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7570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F120-BE31-DEBE-569A-7E4F169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first derived class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A7589-2BE2-E21F-B60E-24CE6443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D1CE94-2C5B-A331-8ED4-4E4C9DA169DE}"/>
              </a:ext>
            </a:extLst>
          </p:cNvPr>
          <p:cNvGrpSpPr/>
          <p:nvPr/>
        </p:nvGrpSpPr>
        <p:grpSpPr>
          <a:xfrm>
            <a:off x="435429" y="1569488"/>
            <a:ext cx="10918372" cy="3139321"/>
            <a:chOff x="435429" y="1569488"/>
            <a:chExt cx="10918372" cy="31393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D3781A-4AC6-5BD5-A245-BFB392168377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31393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 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: public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Simulation&lt;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std::mt19937_64 engine_;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uniform_int_distribution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&lt;int&gt;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{1, 6};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seed(const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engine_.seed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 {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_(engine_) &lt;&lt; '\n';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1C1ADF-6270-B7A5-7581-82AEB9353671}"/>
                </a:ext>
              </a:extLst>
            </p:cNvPr>
            <p:cNvSpPr txBox="1"/>
            <p:nvPr/>
          </p:nvSpPr>
          <p:spPr>
            <a:xfrm>
              <a:off x="9067475" y="1569488"/>
              <a:ext cx="22829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dice_simulation.h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77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6BCD-B0C3-91E9-B309-4BC7DE21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second derived class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B4273-98E9-8C48-F760-D50BA924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29181F-FEBF-B5C7-2BD1-180AA4CF2F9C}"/>
              </a:ext>
            </a:extLst>
          </p:cNvPr>
          <p:cNvGrpSpPr/>
          <p:nvPr/>
        </p:nvGrpSpPr>
        <p:grpSpPr>
          <a:xfrm>
            <a:off x="435429" y="1438859"/>
            <a:ext cx="10918372" cy="4801314"/>
            <a:chOff x="435429" y="1569488"/>
            <a:chExt cx="10918372" cy="48013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4F34E6-3A7F-E212-23B8-55AAF04035B4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4801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using Distribution = std::array&lt;std::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6&gt;;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DiceAvgSimulation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: public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Simulation&lt;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DiceAvgSimulation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std::mt19937_64 engine_;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uniform_int_distribution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&lt;int&gt;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{1, 6};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Distribution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= {0};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seed(const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engine_.seed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_(engine_) - 1]++;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const Distribution&amp; distribution() const {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007B6B-E184-723B-1236-E1C0C51E9351}"/>
                </a:ext>
              </a:extLst>
            </p:cNvPr>
            <p:cNvSpPr txBox="1"/>
            <p:nvPr/>
          </p:nvSpPr>
          <p:spPr>
            <a:xfrm>
              <a:off x="8566729" y="1569488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dice_avg_simulation.h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3783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603A-1F27-3EED-2E6A-C27A51F7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usage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2256B-CB94-D51D-DB6F-45881B04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534744-3258-DB34-866B-761699A9A246}"/>
              </a:ext>
            </a:extLst>
          </p:cNvPr>
          <p:cNvGrpSpPr/>
          <p:nvPr/>
        </p:nvGrpSpPr>
        <p:grpSpPr>
          <a:xfrm>
            <a:off x="533400" y="1997839"/>
            <a:ext cx="10918372" cy="2585323"/>
            <a:chOff x="435429" y="1569488"/>
            <a:chExt cx="10918372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B38179-30D7-CD6C-1A2C-713D34181C14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dice_simulation.h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simulation;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(1234);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(10);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07F3CC-91D8-8B6B-F98C-5BAF30813DAB}"/>
                </a:ext>
              </a:extLst>
            </p:cNvPr>
            <p:cNvSpPr txBox="1"/>
            <p:nvPr/>
          </p:nvSpPr>
          <p:spPr>
            <a:xfrm>
              <a:off x="9557327" y="1569488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main_dice.cpp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1166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7AC09-4137-6264-6757-2F13914A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approach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D214C-4E56-C7D6-335F-9FBD13AF2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B75E1-EA21-65CD-B316-C1D42148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092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986E-3696-7561-EFEC-42A24748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 in C++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4156-11FC-1770-3D00-44985A46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  <a:p>
            <a:r>
              <a:rPr lang="en-US" dirty="0"/>
              <a:t>STL algorithms</a:t>
            </a:r>
          </a:p>
          <a:p>
            <a:r>
              <a:rPr lang="en-US" dirty="0"/>
              <a:t>STL ranges/views</a:t>
            </a:r>
          </a:p>
          <a:p>
            <a:r>
              <a:rPr lang="en-US" dirty="0"/>
              <a:t>STL generators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D79C-C1CA-A2C6-29B6-1118C620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60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6E66E-0B41-F167-E211-1131037E0EC2}"/>
              </a:ext>
            </a:extLst>
          </p:cNvPr>
          <p:cNvSpPr txBox="1"/>
          <p:nvPr/>
        </p:nvSpPr>
        <p:spPr>
          <a:xfrm>
            <a:off x="838200" y="4561744"/>
            <a:ext cx="7669535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https://github.com/gjbex/Scientific-C-plus-plus/tree/master/source-code/Functional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https://github.com/gjbex/Scientific-C-plus-plus/tree/master/source-code/Ranges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8486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3006</Words>
  <Application>Microsoft Office PowerPoint</Application>
  <PresentationFormat>Widescreen</PresentationFormat>
  <Paragraphs>561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Aptos</vt:lpstr>
      <vt:lpstr>Aptos Display</vt:lpstr>
      <vt:lpstr>Arial</vt:lpstr>
      <vt:lpstr>Calibri</vt:lpstr>
      <vt:lpstr>Courier New</vt:lpstr>
      <vt:lpstr>Informal Roman</vt:lpstr>
      <vt:lpstr>Symbol</vt:lpstr>
      <vt:lpstr>Office Theme</vt:lpstr>
      <vt:lpstr>C++ software engineering</vt:lpstr>
      <vt:lpstr>PowerPoint Presentation</vt:lpstr>
      <vt:lpstr>PowerPoint Presentation</vt:lpstr>
      <vt:lpstr>Typographical conventions: code</vt:lpstr>
      <vt:lpstr>Typographical conventions: shell</vt:lpstr>
      <vt:lpstr>Best practices</vt:lpstr>
      <vt:lpstr>Code style matters</vt:lpstr>
      <vt:lpstr>Coding == story telling</vt:lpstr>
      <vt:lpstr>Coding conventions</vt:lpstr>
      <vt:lpstr>Use (modern) language idioms</vt:lpstr>
      <vt:lpstr>Further reading</vt:lpstr>
      <vt:lpstr>Building with CMake</vt:lpstr>
      <vt:lpstr>What is CMake?</vt:lpstr>
      <vt:lpstr>Basic CMakeLists.txt file</vt:lpstr>
      <vt:lpstr>Generate build files</vt:lpstr>
      <vt:lpstr>Building &amp; installing</vt:lpstr>
      <vt:lpstr>More complex examples</vt:lpstr>
      <vt:lpstr>Further reading</vt:lpstr>
      <vt:lpstr>Static code analysis</vt:lpstr>
      <vt:lpstr>What is it?</vt:lpstr>
      <vt:lpstr>Further reading</vt:lpstr>
      <vt:lpstr>Testing</vt:lpstr>
      <vt:lpstr>Types of testing</vt:lpstr>
      <vt:lpstr>Unit testing</vt:lpstr>
      <vt:lpstr>Functional testing</vt:lpstr>
      <vt:lpstr>Further reading</vt:lpstr>
      <vt:lpstr>Dependency management</vt:lpstr>
      <vt:lpstr>Package managers</vt:lpstr>
      <vt:lpstr>Conan basic usage</vt:lpstr>
      <vt:lpstr>Conan conanfile.txt</vt:lpstr>
      <vt:lpstr>vcpkg</vt:lpstr>
      <vt:lpstr>CPM</vt:lpstr>
      <vt:lpstr>CPM</vt:lpstr>
      <vt:lpstr>Further reading</vt:lpstr>
      <vt:lpstr>Design principles</vt:lpstr>
      <vt:lpstr>Write SOLID code</vt:lpstr>
      <vt:lpstr>Single Responsibility Principle (SRP)</vt:lpstr>
      <vt:lpstr>Open-Closed Principle (OCP)</vt:lpstr>
      <vt:lpstr>Lishkov Substitution Principle (LSP)</vt:lpstr>
      <vt:lpstr>Interface Segregation Principle (ISP)</vt:lpstr>
      <vt:lpstr>Dependency Inversion Principle (DIP)</vt:lpstr>
      <vt:lpstr>Law of Demeter</vt:lpstr>
      <vt:lpstr>Further reading</vt:lpstr>
      <vt:lpstr>Design patterns</vt:lpstr>
      <vt:lpstr>Motivation</vt:lpstr>
      <vt:lpstr>Design patterns</vt:lpstr>
      <vt:lpstr>Builder design pattern</vt:lpstr>
      <vt:lpstr>Factory design pattern</vt:lpstr>
      <vt:lpstr>Strategy design pattern</vt:lpstr>
      <vt:lpstr>Decorator pattern</vt:lpstr>
      <vt:lpstr>Dependency injection</vt:lpstr>
      <vt:lpstr>C++ specific patterns</vt:lpstr>
      <vt:lpstr>Curiously, Repeating Template Pattern (CRTP)</vt:lpstr>
      <vt:lpstr>CRTP: base class</vt:lpstr>
      <vt:lpstr>CRTP: first derived class</vt:lpstr>
      <vt:lpstr>CRTP: second derived class</vt:lpstr>
      <vt:lpstr>CRTP: usage</vt:lpstr>
      <vt:lpstr>Further reading</vt:lpstr>
      <vt:lpstr>Functional approach</vt:lpstr>
      <vt:lpstr>Functional features in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24</cp:revision>
  <dcterms:created xsi:type="dcterms:W3CDTF">2024-05-16T10:26:07Z</dcterms:created>
  <dcterms:modified xsi:type="dcterms:W3CDTF">2025-05-09T17:25:29Z</dcterms:modified>
</cp:coreProperties>
</file>