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5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8" r:id="rId45"/>
    <p:sldId id="397" r:id="rId4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  <p14:sldId id="382"/>
            <p14:sldId id="383"/>
            <p14:sldId id="384"/>
            <p14:sldId id="386"/>
            <p14:sldId id="387"/>
            <p14:sldId id="385"/>
          </p14:sldIdLst>
        </p14:section>
        <p14:section name="Design patterns" id="{0C77B766-F7F3-4118-BE76-9D5D9D4086B8}">
          <p14:sldIdLst>
            <p14:sldId id="388"/>
            <p14:sldId id="389"/>
            <p14:sldId id="390"/>
            <p14:sldId id="391"/>
          </p14:sldIdLst>
        </p14:section>
        <p14:section name="Functional approach" id="{4B4382B9-CC1F-4A42-846B-93E1F1BC9BBB}">
          <p14:sldIdLst>
            <p14:sldId id="392"/>
            <p14:sldId id="393"/>
            <p14:sldId id="394"/>
            <p14:sldId id="395"/>
            <p14:sldId id="396"/>
            <p14:sldId id="398"/>
            <p14:sldId id="3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04/08/2025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04/08/2025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04/08/2025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04/08/2025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04/08/2025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04/08/2025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04/08/2025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i3OhJb4FNV10aIZ8oF0AA46HgA2ed8g" TargetMode="External"/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rLopVhns4Zs?si=iu9i97KpIIldR41D" TargetMode="External"/><Relationship Id="rId4" Type="http://schemas.openxmlformats.org/officeDocument/2006/relationships/hyperlink" Target="https://pabloariasal.github.io/2018/02/19/its-time-to-do-cmake-righ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ona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p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cpkg/" TargetMode="External"/><Relationship Id="rId2" Type="http://schemas.openxmlformats.org/officeDocument/2006/relationships/hyperlink" Target="https://docs.conan.io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m-cmake/CPM.cmak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(modern)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06845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https://github.com/gjbex/C-plus-plus-software-engineering/tree/main/source-code/cmake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</a:p>
          <a:p>
            <a:r>
              <a:rPr lang="en-US" dirty="0"/>
              <a:t> Dominik Berner and Mustafa Kemal </a:t>
            </a:r>
            <a:r>
              <a:rPr lang="en-US" dirty="0" err="1"/>
              <a:t>Gilor</a:t>
            </a:r>
            <a:r>
              <a:rPr lang="en-US" dirty="0"/>
              <a:t> (2022) </a:t>
            </a:r>
            <a:r>
              <a:rPr lang="en-US" i="1" dirty="0" err="1"/>
              <a:t>CMake</a:t>
            </a:r>
            <a:r>
              <a:rPr lang="en-US" i="1" dirty="0"/>
              <a:t> Best Practices: Discover proven techniques for creating and maintaining programming projects with </a:t>
            </a:r>
            <a:r>
              <a:rPr lang="en-US" i="1" dirty="0" err="1"/>
              <a:t>Cmake</a:t>
            </a:r>
            <a:r>
              <a:rPr lang="en-US" dirty="0"/>
              <a:t>, </a:t>
            </a:r>
            <a:r>
              <a:rPr lang="en-US" dirty="0" err="1"/>
              <a:t>Packt</a:t>
            </a:r>
            <a:endParaRPr lang="en-US" dirty="0"/>
          </a:p>
          <a:p>
            <a:r>
              <a:rPr lang="en-US" dirty="0"/>
              <a:t>Better </a:t>
            </a:r>
            <a:r>
              <a:rPr lang="en-US" dirty="0" err="1"/>
              <a:t>CMake</a:t>
            </a:r>
            <a:br>
              <a:rPr lang="en-US" dirty="0"/>
            </a:br>
            <a:r>
              <a:rPr lang="en-US" sz="2000" dirty="0">
                <a:hlinkClick r:id="rId3"/>
              </a:rPr>
              <a:t>https://www.youtube.com/playlist?list=PL8i3OhJb4FNV10aIZ8oF0AA46HgA2ed8g</a:t>
            </a:r>
            <a:r>
              <a:rPr lang="en-US" sz="2000" dirty="0"/>
              <a:t> </a:t>
            </a:r>
          </a:p>
          <a:p>
            <a:r>
              <a:rPr lang="en-US" dirty="0"/>
              <a:t>Pablo Arias (2018) </a:t>
            </a:r>
            <a:r>
              <a:rPr lang="en-US" i="1" dirty="0"/>
              <a:t>It's time to do </a:t>
            </a:r>
            <a:r>
              <a:rPr lang="en-US" i="1" dirty="0" err="1"/>
              <a:t>CMake</a:t>
            </a:r>
            <a:r>
              <a:rPr lang="en-US" i="1" dirty="0"/>
              <a:t> right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https://pabloariasal.github.io/2018/02/19/its-time-to-do-cmake-right/</a:t>
            </a:r>
            <a:r>
              <a:rPr lang="en-US" sz="2000" dirty="0"/>
              <a:t> </a:t>
            </a:r>
          </a:p>
          <a:p>
            <a:r>
              <a:rPr lang="en-US" dirty="0"/>
              <a:t>Daniel Pfeifer's </a:t>
            </a:r>
            <a:r>
              <a:rPr lang="en-US" i="1" dirty="0"/>
              <a:t>Effective </a:t>
            </a:r>
            <a:r>
              <a:rPr lang="en-US" i="1" dirty="0" err="1"/>
              <a:t>CMake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https://youtu.be/rLopVhns4Zs?si=iu9i97KpIIldR41D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0897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068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0917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pPr lvl="1"/>
            <a:r>
              <a:rPr lang="en-US" dirty="0"/>
              <a:t>Microsoft-backed</a:t>
            </a:r>
          </a:p>
          <a:p>
            <a:pPr lvl="1"/>
            <a:r>
              <a:rPr lang="en-US" dirty="0"/>
              <a:t>Wide range of software packages</a:t>
            </a:r>
          </a:p>
          <a:p>
            <a:r>
              <a:rPr lang="en-US" dirty="0"/>
              <a:t>CPM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centric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</a:p>
          <a:p>
            <a:pPr lvl="1"/>
            <a:r>
              <a:rPr lang="en-US" dirty="0"/>
              <a:t>Relies on CMakeLists.txt of software packages</a:t>
            </a:r>
          </a:p>
          <a:p>
            <a:pPr lvl="1"/>
            <a:r>
              <a:rPr lang="en-US" dirty="0"/>
              <a:t>Can pull GitHub repositories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B8-489C-2322-537A-7D10CD6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basic usage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EA31-C42C-5434-AB56-1E275880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</a:t>
            </a:r>
          </a:p>
          <a:p>
            <a:endParaRPr lang="en-US" dirty="0"/>
          </a:p>
          <a:p>
            <a:r>
              <a:rPr lang="en-US" dirty="0"/>
              <a:t>Write project requirement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</a:p>
          <a:p>
            <a:r>
              <a:rPr lang="en-US" dirty="0"/>
              <a:t>Install dependencies</a:t>
            </a:r>
          </a:p>
          <a:p>
            <a:endParaRPr lang="en-US" dirty="0"/>
          </a:p>
          <a:p>
            <a:r>
              <a:rPr lang="en-US" dirty="0"/>
              <a:t>Change to build directory</a:t>
            </a:r>
          </a:p>
          <a:p>
            <a:endParaRPr lang="en-US" dirty="0"/>
          </a:p>
          <a:p>
            <a:r>
              <a:rPr lang="en-US" dirty="0"/>
              <a:t>Generate build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project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3C9C-C2DF-9153-4AC9-6C00AF6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810F3-8FBD-0FB5-304B-AE7E19556B08}"/>
              </a:ext>
            </a:extLst>
          </p:cNvPr>
          <p:cNvSpPr txBox="1"/>
          <p:nvPr/>
        </p:nvSpPr>
        <p:spPr>
          <a:xfrm>
            <a:off x="1320756" y="2190610"/>
            <a:ext cx="8519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pip install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profile detect  --force 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7ED03-37FB-D1F6-E11E-87F957D13740}"/>
              </a:ext>
            </a:extLst>
          </p:cNvPr>
          <p:cNvSpPr txBox="1"/>
          <p:nvPr/>
        </p:nvSpPr>
        <p:spPr>
          <a:xfrm>
            <a:off x="1244556" y="3315885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. --output-folder=build/  --build=missing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2343-8684-816B-C4E4-32B1A369AB46}"/>
              </a:ext>
            </a:extLst>
          </p:cNvPr>
          <p:cNvSpPr txBox="1"/>
          <p:nvPr/>
        </p:nvSpPr>
        <p:spPr>
          <a:xfrm>
            <a:off x="1244556" y="4093598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00B7-D9CD-26C6-E7F5-C225C0026105}"/>
              </a:ext>
            </a:extLst>
          </p:cNvPr>
          <p:cNvSpPr txBox="1"/>
          <p:nvPr/>
        </p:nvSpPr>
        <p:spPr>
          <a:xfrm>
            <a:off x="1244556" y="4843113"/>
            <a:ext cx="859613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 -DCMAKE_TOOLCHAIN_FILE=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conan_toolchain.cmake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F2D7-BBEF-BF21-3B57-3989D45D8C00}"/>
              </a:ext>
            </a:extLst>
          </p:cNvPr>
          <p:cNvSpPr txBox="1"/>
          <p:nvPr/>
        </p:nvSpPr>
        <p:spPr>
          <a:xfrm>
            <a:off x="1244556" y="6010793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323-D508-052E-81AA-3967DF5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8D6F-B812-A6FE-48AE-8C1C6D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85617-2387-7D06-419B-33D3DD032E99}"/>
              </a:ext>
            </a:extLst>
          </p:cNvPr>
          <p:cNvSpPr txBox="1"/>
          <p:nvPr/>
        </p:nvSpPr>
        <p:spPr>
          <a:xfrm>
            <a:off x="961528" y="2261499"/>
            <a:ext cx="38826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[requires]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blaze/3.8.2@</a:t>
            </a:r>
          </a:p>
          <a:p>
            <a:pPr lvl="0">
              <a:defRPr/>
            </a:pP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[generators]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CMakeDeps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CMakeToolchain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1DBEB0-B557-06A2-DEA1-A7F8BE805909}"/>
              </a:ext>
            </a:extLst>
          </p:cNvPr>
          <p:cNvGrpSpPr/>
          <p:nvPr/>
        </p:nvGrpSpPr>
        <p:grpSpPr>
          <a:xfrm>
            <a:off x="2775858" y="2359861"/>
            <a:ext cx="5547908" cy="523220"/>
            <a:chOff x="6226629" y="2076833"/>
            <a:chExt cx="554790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71371F-2DC9-3A08-DFDE-0F24C0B7576C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Dependencies</a:t>
              </a:r>
              <a:endParaRPr lang="LID4096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A3A64-A19E-614C-9D2E-8EC0B253E32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148E-D168-66D4-0394-2B03932499A8}"/>
              </a:ext>
            </a:extLst>
          </p:cNvPr>
          <p:cNvGrpSpPr/>
          <p:nvPr/>
        </p:nvGrpSpPr>
        <p:grpSpPr>
          <a:xfrm>
            <a:off x="3200400" y="3311822"/>
            <a:ext cx="5123366" cy="523220"/>
            <a:chOff x="6651171" y="2076833"/>
            <a:chExt cx="5123366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A261-C482-DD5C-5981-86DCB3D9621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generator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EBFB8-4B1A-B948-4738-A820942FCF2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651171" y="2338443"/>
              <a:ext cx="1774372" cy="787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776B5-EDE2-7785-DB56-371FC5AE1F99}"/>
              </a:ext>
            </a:extLst>
          </p:cNvPr>
          <p:cNvSpPr txBox="1"/>
          <p:nvPr/>
        </p:nvSpPr>
        <p:spPr>
          <a:xfrm>
            <a:off x="466923" y="4735915"/>
            <a:ext cx="10578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https://github.com/gjbex/C-plus-plus-software-engineering/tree/main/source-code/dependency-management/conan</a:t>
            </a:r>
            <a:r>
              <a:rPr lang="en-US" sz="1600" dirty="0"/>
              <a:t> 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29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2BC6-BD02-92B3-6DF5-32826D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3A33-90AE-45DE-95DE-9952DA2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vcpkg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packages, e.g., blaze</a:t>
            </a:r>
          </a:p>
          <a:p>
            <a:endParaRPr lang="en-US" dirty="0"/>
          </a:p>
          <a:p>
            <a:r>
              <a:rPr lang="en-US" dirty="0"/>
              <a:t>Build your software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AA61E-C7B7-2C01-844D-B47CFE0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31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911E9-B258-F3C0-F651-E01F9EEDC7BF}"/>
              </a:ext>
            </a:extLst>
          </p:cNvPr>
          <p:cNvSpPr txBox="1"/>
          <p:nvPr/>
        </p:nvSpPr>
        <p:spPr>
          <a:xfrm>
            <a:off x="1320756" y="2321241"/>
            <a:ext cx="103487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git clone https://github.com/microsoft/vcpkg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./vcpkg/bootstrap-vcpkg.sh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export VCPKG_DIR=$(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pwdd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BE6D-9550-7036-54D5-55707E6A573F}"/>
              </a:ext>
            </a:extLst>
          </p:cNvPr>
          <p:cNvSpPr txBox="1"/>
          <p:nvPr/>
        </p:nvSpPr>
        <p:spPr>
          <a:xfrm>
            <a:off x="1320755" y="3890428"/>
            <a:ext cx="10348729" cy="374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$VCPKG_DIR/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blaze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D776-B10E-52CA-3FAF-DA4973E7C030}"/>
              </a:ext>
            </a:extLst>
          </p:cNvPr>
          <p:cNvSpPr txBox="1"/>
          <p:nvPr/>
        </p:nvSpPr>
        <p:spPr>
          <a:xfrm>
            <a:off x="1320756" y="4849029"/>
            <a:ext cx="1034873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 .  -B build/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-DCMAKE_TOOLCHAIN_FILE=$VCPKG_DIR/scripts/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buildsystems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set(CPM_DOWNLOAD_VERSION 0.38.1)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if(CPM_SOURCE_CACHE)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elseif(DEFINED ENV{CPM_SOURCE_CACHE})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"$ENV{CPM_SOURCE_CACHE}/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else()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"${CMAKE_BINARY_DIR}/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if(NOT (EXISTS ${CPM_DOWNLOAD_LOCATION}))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message(STATUS "Downloading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CPM.cmake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${CPM_DOWNLOAD_LOCATION}")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file(DOWNLOAD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https://github.com/TheLartians/CPM.cmake/releases/download/v${CPM_DOWNLOAD_VERSION}/CPM.cmake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${CPM_DOWNLOAD_LOCATION}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include(${CPM_DOWNLOAD_LOCATION})</a:t>
            </a:r>
          </a:p>
          <a:p>
            <a:pPr lvl="0">
              <a:defRPr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packages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Download and build of dependencies done by </a:t>
            </a:r>
            <a:r>
              <a:rPr lang="en-US" dirty="0" err="1">
                <a:cs typeface="Courier New" panose="02070309020205020404" pitchFamily="49" charset="0"/>
              </a:rPr>
              <a:t>CMake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CPMAddPackage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("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gh:fmtlib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/fmt#9.1.0")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D040-C2F1-2804-6DCE-6946592E60D7}"/>
              </a:ext>
            </a:extLst>
          </p:cNvPr>
          <p:cNvSpPr txBox="1"/>
          <p:nvPr/>
        </p:nvSpPr>
        <p:spPr>
          <a:xfrm>
            <a:off x="499580" y="4735915"/>
            <a:ext cx="103768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https://github.com/gjbex/C-plus-plus-software-engineering/tree/main/source-code/dependency-management/cpm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95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52C-C68B-48ED-C2F6-90624F3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2C6-A3DC-11B2-63F1-FAC2EF93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https://docs.conan.io/2/</a:t>
            </a:r>
            <a:r>
              <a:rPr lang="en-US" dirty="0"/>
              <a:t> </a:t>
            </a:r>
          </a:p>
          <a:p>
            <a:r>
              <a:rPr lang="en-US" dirty="0" err="1"/>
              <a:t>vcpkg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https://learn.microsoft.com/en-us/vcpkg/</a:t>
            </a:r>
            <a:endParaRPr lang="en-US" dirty="0"/>
          </a:p>
          <a:p>
            <a:r>
              <a:rPr lang="en-US" dirty="0"/>
              <a:t>CPM site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https://github.com/cpm-cmake/CPM.cmake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A5D4-ECE8-DEEA-8D8A-F233467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9DDC-00AC-C65F-BAB9-D666A49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304-7A54-167F-627F-941E46AB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89D4-CBB4-A356-9FBF-17C5A6A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671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state, strategy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2CC-8781-2378-7EC4-F6B367CC3018}"/>
              </a:ext>
            </a:extLst>
          </p:cNvPr>
          <p:cNvSpPr txBox="1"/>
          <p:nvPr/>
        </p:nvSpPr>
        <p:spPr>
          <a:xfrm>
            <a:off x="608437" y="5084258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7AC09-4137-6264-6757-2F13914A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approach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D214C-4E56-C7D6-335F-9FBD13AF2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75E1-EA21-65CD-B316-C1D42148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092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86E-3696-7561-EFEC-42A24748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in C++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4156-11FC-1770-3D00-44985A46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STL algorithms</a:t>
            </a:r>
          </a:p>
          <a:p>
            <a:r>
              <a:rPr lang="en-US" dirty="0"/>
              <a:t>STL ranges/views</a:t>
            </a:r>
          </a:p>
          <a:p>
            <a:r>
              <a:rPr lang="en-US" dirty="0"/>
              <a:t>STL generators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D79C-C1CA-A2C6-29B6-1118C620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E66E-0B41-F167-E211-1131037E0EC2}"/>
              </a:ext>
            </a:extLst>
          </p:cNvPr>
          <p:cNvSpPr txBox="1"/>
          <p:nvPr/>
        </p:nvSpPr>
        <p:spPr>
          <a:xfrm>
            <a:off x="838200" y="4561744"/>
            <a:ext cx="66526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8486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8829-0721-1480-5994-E855FF93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Curiously, Repeating Template Pattern (CRTP)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1A49-5C18-EB0F-3E0D-D280F9E3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virtual function overhead</a:t>
            </a:r>
          </a:p>
          <a:p>
            <a:r>
              <a:rPr lang="en-US" dirty="0"/>
              <a:t>Enforce compile time interface constraints</a:t>
            </a:r>
          </a:p>
          <a:p>
            <a:r>
              <a:rPr lang="en-US" dirty="0"/>
              <a:t>Code reuse without dynamic polymorphism</a:t>
            </a:r>
          </a:p>
          <a:p>
            <a:r>
              <a:rPr lang="en-US" dirty="0"/>
              <a:t>Static  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837DD-4DFF-B3FC-6690-1408C5CB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3633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A350-282A-80DC-C746-79550225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base class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DEA4-516B-75F2-1733-1B9E7DD2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42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2A5259-8E34-23B7-D0B5-2A1B96CA029E}"/>
              </a:ext>
            </a:extLst>
          </p:cNvPr>
          <p:cNvGrpSpPr/>
          <p:nvPr/>
        </p:nvGrpSpPr>
        <p:grpSpPr>
          <a:xfrm>
            <a:off x="217714" y="1747890"/>
            <a:ext cx="11745686" cy="4524315"/>
            <a:chOff x="-217714" y="1268919"/>
            <a:chExt cx="11745686" cy="45243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DA2B60-1900-8786-7856-DAE7BF3CF8C0}"/>
                </a:ext>
              </a:extLst>
            </p:cNvPr>
            <p:cNvSpPr txBox="1"/>
            <p:nvPr/>
          </p:nvSpPr>
          <p:spPr>
            <a:xfrm>
              <a:off x="-217714" y="1268919"/>
              <a:ext cx="11745686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template&lt;class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Simulation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step()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"start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*&gt;(this)-&gt;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"end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run(const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for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; ++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step();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AEFD06-A58F-2F37-FB8D-9092DB0ECFFD}"/>
                </a:ext>
              </a:extLst>
            </p:cNvPr>
            <p:cNvSpPr txBox="1"/>
            <p:nvPr/>
          </p:nvSpPr>
          <p:spPr>
            <a:xfrm>
              <a:off x="9851246" y="126891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999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F120-BE31-DEBE-569A-7E4F169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first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A7589-2BE2-E21F-B60E-24CE6443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43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D1CE94-2C5B-A331-8ED4-4E4C9DA169DE}"/>
              </a:ext>
            </a:extLst>
          </p:cNvPr>
          <p:cNvGrpSpPr/>
          <p:nvPr/>
        </p:nvGrpSpPr>
        <p:grpSpPr>
          <a:xfrm>
            <a:off x="435429" y="1569488"/>
            <a:ext cx="10918372" cy="3139321"/>
            <a:chOff x="435429" y="1569488"/>
            <a:chExt cx="10918372" cy="31393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D3781A-4AC6-5BD5-A245-BFB392168377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3139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 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&lt;&lt; '\n';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1C1ADF-6270-B7A5-7581-82AEB9353671}"/>
                </a:ext>
              </a:extLst>
            </p:cNvPr>
            <p:cNvSpPr txBox="1"/>
            <p:nvPr/>
          </p:nvSpPr>
          <p:spPr>
            <a:xfrm>
              <a:off x="9067475" y="1569488"/>
              <a:ext cx="22829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257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6BCD-B0C3-91E9-B309-4BC7DE21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second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B4273-98E9-8C48-F760-D50BA924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29181F-FEBF-B5C7-2BD1-180AA4CF2F9C}"/>
              </a:ext>
            </a:extLst>
          </p:cNvPr>
          <p:cNvGrpSpPr/>
          <p:nvPr/>
        </p:nvGrpSpPr>
        <p:grpSpPr>
          <a:xfrm>
            <a:off x="435429" y="1438859"/>
            <a:ext cx="10918372" cy="4801314"/>
            <a:chOff x="435429" y="1569488"/>
            <a:chExt cx="10918372" cy="48013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4F34E6-3A7F-E212-23B8-55AAF04035B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4801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using Distribution = std::array&lt;std::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6&gt;;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Distribution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= {0};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- 1]++;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const Distribution&amp; distribution() const {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007B6B-E184-723B-1236-E1C0C51E9351}"/>
                </a:ext>
              </a:extLst>
            </p:cNvPr>
            <p:cNvSpPr txBox="1"/>
            <p:nvPr/>
          </p:nvSpPr>
          <p:spPr>
            <a:xfrm>
              <a:off x="8566729" y="1569488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dice_avg_simulation.h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2631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603A-1F27-3EED-2E6A-C27A51F7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usage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2256B-CB94-D51D-DB6F-45881B04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534744-3258-DB34-866B-761699A9A246}"/>
              </a:ext>
            </a:extLst>
          </p:cNvPr>
          <p:cNvGrpSpPr/>
          <p:nvPr/>
        </p:nvGrpSpPr>
        <p:grpSpPr>
          <a:xfrm>
            <a:off x="533400" y="1997839"/>
            <a:ext cx="10918372" cy="2585323"/>
            <a:chOff x="435429" y="1569488"/>
            <a:chExt cx="10918372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B38179-30D7-CD6C-1A2C-713D34181C1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dice_simulation.h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simulation;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(1234);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(10);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07F3CC-91D8-8B6B-F98C-5BAF30813DAB}"/>
                </a:ext>
              </a:extLst>
            </p:cNvPr>
            <p:cNvSpPr txBox="1"/>
            <p:nvPr/>
          </p:nvSpPr>
          <p:spPr>
            <a:xfrm>
              <a:off x="9557327" y="1569488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main_dice.cpp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00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2369</Words>
  <Application>Microsoft Office PowerPoint</Application>
  <PresentationFormat>Widescreen</PresentationFormat>
  <Paragraphs>444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(modern)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  <vt:lpstr>Conan basic usage</vt:lpstr>
      <vt:lpstr>Conan conanfile.txt</vt:lpstr>
      <vt:lpstr>vcpkg</vt:lpstr>
      <vt:lpstr>CPM</vt:lpstr>
      <vt:lpstr>CPM</vt:lpstr>
      <vt:lpstr>Further reading</vt:lpstr>
      <vt:lpstr>Design patterns</vt:lpstr>
      <vt:lpstr>Motivation</vt:lpstr>
      <vt:lpstr>Patterns</vt:lpstr>
      <vt:lpstr>Further reading</vt:lpstr>
      <vt:lpstr>Functional approach</vt:lpstr>
      <vt:lpstr>Functional features in C++</vt:lpstr>
      <vt:lpstr>Curiously, Repeating Template Pattern (CRTP)</vt:lpstr>
      <vt:lpstr>CRTP: base class</vt:lpstr>
      <vt:lpstr>CRTP: first derived class</vt:lpstr>
      <vt:lpstr>CRTP: second derived class</vt:lpstr>
      <vt:lpstr>CRTP: 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15</cp:revision>
  <dcterms:created xsi:type="dcterms:W3CDTF">2024-05-16T10:26:07Z</dcterms:created>
  <dcterms:modified xsi:type="dcterms:W3CDTF">2025-04-08T08:24:51Z</dcterms:modified>
</cp:coreProperties>
</file>