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2" r:id="rId43"/>
    <p:sldId id="410" r:id="rId44"/>
    <p:sldId id="388" r:id="rId45"/>
    <p:sldId id="389" r:id="rId46"/>
    <p:sldId id="390" r:id="rId47"/>
    <p:sldId id="400" r:id="rId48"/>
    <p:sldId id="401" r:id="rId49"/>
    <p:sldId id="402" r:id="rId50"/>
    <p:sldId id="411" r:id="rId51"/>
    <p:sldId id="413" r:id="rId52"/>
    <p:sldId id="399" r:id="rId53"/>
    <p:sldId id="394" r:id="rId54"/>
    <p:sldId id="395" r:id="rId55"/>
    <p:sldId id="396" r:id="rId56"/>
    <p:sldId id="398" r:id="rId57"/>
    <p:sldId id="397" r:id="rId58"/>
    <p:sldId id="415" r:id="rId59"/>
    <p:sldId id="414" r:id="rId60"/>
    <p:sldId id="391" r:id="rId61"/>
    <p:sldId id="392" r:id="rId62"/>
    <p:sldId id="393" r:id="rId6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rinciples" id="{2BD6366C-0A7D-4F00-969A-F41469A52EF4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2"/>
            <p14:sldId id="410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411"/>
            <p14:sldId id="413"/>
            <p14:sldId id="399"/>
            <p14:sldId id="394"/>
            <p14:sldId id="395"/>
            <p14:sldId id="396"/>
            <p14:sldId id="398"/>
            <p14:sldId id="397"/>
            <p14:sldId id="415"/>
            <p14:sldId id="414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BuilderPatter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FactoryPatter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StrategyPatter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CellularAutoma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6C8-EEE5-BD10-D020-7903EAD9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3E6-8044-0B38-CF28-AD544A8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BBA6-EB3B-C63C-B297-F52243487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2102-CD2B-2AE1-3A67-B9FC9D4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7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ED66-2670-8733-B1E1-BF548FB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SOLID code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1225-6503-3951-050C-524821BD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S: Single Responsibility  Principle (SRP)</a:t>
            </a:r>
          </a:p>
          <a:p>
            <a:r>
              <a:rPr lang="en-US" dirty="0"/>
              <a:t>O: Open-Closed Principle (OCP)</a:t>
            </a:r>
          </a:p>
          <a:p>
            <a:r>
              <a:rPr lang="en-US" dirty="0"/>
              <a:t>L: </a:t>
            </a:r>
            <a:r>
              <a:rPr lang="en-US" dirty="0" err="1"/>
              <a:t>Lishkov's</a:t>
            </a:r>
            <a:r>
              <a:rPr lang="en-US" dirty="0"/>
              <a:t> Substitution Principle (LSP)</a:t>
            </a:r>
          </a:p>
          <a:p>
            <a:r>
              <a:rPr lang="en-US" dirty="0"/>
              <a:t>I: Interface Segregation Principle (ISP)</a:t>
            </a:r>
          </a:p>
          <a:p>
            <a:r>
              <a:rPr lang="en-US" dirty="0"/>
              <a:t>D: Dependency Inversion Principle (DIP)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A7F5-BF6B-DDE4-170A-993A937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796EC-CA70-1487-EB97-FD445AB0CAE0}"/>
              </a:ext>
            </a:extLst>
          </p:cNvPr>
          <p:cNvSpPr txBox="1"/>
          <p:nvPr/>
        </p:nvSpPr>
        <p:spPr>
          <a:xfrm>
            <a:off x="499580" y="53346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127-EAC1-0F68-68F1-6F33352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EE37-C334-21D6-F03C-A070AAB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or function should have</a:t>
            </a:r>
          </a:p>
          <a:p>
            <a:pPr lvl="1"/>
            <a:r>
              <a:rPr lang="en-US" dirty="0"/>
              <a:t>only one reason to change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Improve maintainability</a:t>
            </a:r>
          </a:p>
          <a:p>
            <a:pPr lvl="1"/>
            <a:r>
              <a:rPr lang="en-US" dirty="0"/>
              <a:t>Improve clarity</a:t>
            </a:r>
          </a:p>
          <a:p>
            <a:pPr lvl="1"/>
            <a:r>
              <a:rPr lang="en-US" dirty="0"/>
              <a:t>Reduce coupling</a:t>
            </a:r>
          </a:p>
          <a:p>
            <a:pPr lvl="1"/>
            <a:r>
              <a:rPr lang="en-US" dirty="0"/>
              <a:t>Enable better testing</a:t>
            </a:r>
          </a:p>
          <a:p>
            <a:pPr lvl="1"/>
            <a:r>
              <a:rPr lang="en-US" dirty="0"/>
              <a:t>Support reusability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F1E3-1C27-491E-9859-8D60233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534-5314-ED8A-2D5C-BF53A75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 (OCP)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9F3-F6D3-5289-99BF-EDE72765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modules, functions should be</a:t>
            </a:r>
          </a:p>
          <a:p>
            <a:pPr lvl="1"/>
            <a:r>
              <a:rPr lang="en-US" dirty="0"/>
              <a:t>Open to extension</a:t>
            </a:r>
          </a:p>
          <a:p>
            <a:pPr lvl="1"/>
            <a:r>
              <a:rPr lang="en-US" dirty="0"/>
              <a:t>Closed to modification</a:t>
            </a:r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extensibility (Open)</a:t>
            </a:r>
          </a:p>
          <a:p>
            <a:pPr lvl="1"/>
            <a:r>
              <a:rPr lang="en-US" dirty="0"/>
              <a:t>Improve maintainability, existing code not affected by changes (Closed)</a:t>
            </a:r>
          </a:p>
          <a:p>
            <a:pPr lvl="1"/>
            <a:r>
              <a:rPr lang="en-US" dirty="0"/>
              <a:t>Support reusability and scaling (extension)</a:t>
            </a:r>
          </a:p>
          <a:p>
            <a:pPr lvl="1"/>
            <a:r>
              <a:rPr lang="en-US" dirty="0"/>
              <a:t>Encourage use of abstraction</a:t>
            </a:r>
          </a:p>
          <a:p>
            <a:pPr lvl="1"/>
            <a:r>
              <a:rPr lang="en-US" dirty="0"/>
              <a:t>Facilitate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776-E2ED-1B29-8806-EDFBC428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6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FEE-9305-DD43-9957-6FBC7E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Lishkov</a:t>
            </a:r>
            <a:r>
              <a:rPr lang="en-US" dirty="0"/>
              <a:t> Substitution Principle (LSP)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E22-3234-FC76-BC35-1B453830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 used wherever base class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Properly model "is-a" relationships, behavioral consistency</a:t>
            </a:r>
          </a:p>
          <a:p>
            <a:pPr lvl="1"/>
            <a:r>
              <a:rPr lang="en-US" dirty="0"/>
              <a:t>Preserve code correctness</a:t>
            </a:r>
          </a:p>
          <a:p>
            <a:pPr lvl="1"/>
            <a:r>
              <a:rPr lang="en-US" dirty="0"/>
              <a:t>Enable safe polymorphism</a:t>
            </a:r>
          </a:p>
          <a:p>
            <a:pPr lvl="1"/>
            <a:r>
              <a:rPr lang="en-US" dirty="0"/>
              <a:t>Improve reusability and maintainability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016-1C85-BD04-ED17-1AF61B8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DC1C-AF99-2AC5-15FF-C124F3A3AE1D}"/>
              </a:ext>
            </a:extLst>
          </p:cNvPr>
          <p:cNvSpPr txBox="1"/>
          <p:nvPr/>
        </p:nvSpPr>
        <p:spPr>
          <a:xfrm>
            <a:off x="1753688" y="2400842"/>
            <a:ext cx="73372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“If a piece of code works with the parent class,</a:t>
            </a:r>
          </a:p>
          <a:p>
            <a:pPr algn="ctr"/>
            <a:r>
              <a:rPr lang="en-US" sz="2800" i="1" dirty="0"/>
              <a:t>it should also work with any subclass, without</a:t>
            </a:r>
          </a:p>
          <a:p>
            <a:r>
              <a:rPr lang="en-US" sz="2800" i="1" dirty="0"/>
              <a:t>knowing the difference.”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41634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4CA-DCC8-327D-4D6B-61C3C57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CFA-1CFD-FF58-57EE-451EA856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force to depend on irrelevant interfaces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Reduce coupling, unnecessary dependencies</a:t>
            </a:r>
          </a:p>
          <a:p>
            <a:pPr lvl="1"/>
            <a:r>
              <a:rPr lang="en-US" dirty="0"/>
              <a:t>Improve code maintainability</a:t>
            </a:r>
          </a:p>
          <a:p>
            <a:pPr lvl="1"/>
            <a:r>
              <a:rPr lang="en-US" dirty="0"/>
              <a:t>Improve flexibility and reusability</a:t>
            </a:r>
          </a:p>
          <a:p>
            <a:pPr lvl="1"/>
            <a:r>
              <a:rPr lang="en-US" dirty="0"/>
              <a:t>Minimize impact of changes</a:t>
            </a:r>
          </a:p>
          <a:p>
            <a:pPr lvl="1"/>
            <a:r>
              <a:rPr lang="en-US" dirty="0"/>
              <a:t>Encourage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BB3-5E56-BE31-05B6-81EB863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1BAA-7AC3-717D-7B8E-AF85D56B67AF}"/>
              </a:ext>
            </a:extLst>
          </p:cNvPr>
          <p:cNvSpPr txBox="1"/>
          <p:nvPr/>
        </p:nvSpPr>
        <p:spPr>
          <a:xfrm>
            <a:off x="2493916" y="2509700"/>
            <a:ext cx="5238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“Favor multiple small interfaces"</a:t>
            </a:r>
          </a:p>
        </p:txBody>
      </p:sp>
    </p:spTree>
    <p:extLst>
      <p:ext uri="{BB962C8B-B14F-4D97-AF65-F5344CB8AC3E}">
        <p14:creationId xmlns:p14="http://schemas.microsoft.com/office/powerpoint/2010/main" val="57734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918-C146-FB9A-9479-2C490D3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750A-D6AC-54EC-6018-887FB8A7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code should not depend on low-level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decoupling</a:t>
            </a:r>
          </a:p>
          <a:p>
            <a:pPr lvl="1"/>
            <a:r>
              <a:rPr lang="en-US" dirty="0"/>
              <a:t>Enhance flexibility and scalability (extensions)</a:t>
            </a:r>
          </a:p>
          <a:p>
            <a:pPr lvl="1"/>
            <a:r>
              <a:rPr lang="en-US" dirty="0"/>
              <a:t>Improve maintainability and testability</a:t>
            </a:r>
          </a:p>
          <a:p>
            <a:pPr lvl="1"/>
            <a:r>
              <a:rPr lang="en-US" dirty="0"/>
              <a:t>Encourage layered architecture</a:t>
            </a:r>
          </a:p>
          <a:p>
            <a:pPr lvl="1"/>
            <a:r>
              <a:rPr lang="en-US" dirty="0"/>
              <a:t>Facilitate reuse and "plug-and-play" components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9ED-3B0D-1478-D1D3-C000584B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838-3BED-8423-C706-9E2FB189B642}"/>
              </a:ext>
            </a:extLst>
          </p:cNvPr>
          <p:cNvSpPr txBox="1"/>
          <p:nvPr/>
        </p:nvSpPr>
        <p:spPr>
          <a:xfrm>
            <a:off x="2493916" y="2509700"/>
            <a:ext cx="6788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“Depend on abstractions, not concretions"</a:t>
            </a:r>
          </a:p>
        </p:txBody>
      </p:sp>
    </p:spTree>
    <p:extLst>
      <p:ext uri="{BB962C8B-B14F-4D97-AF65-F5344CB8AC3E}">
        <p14:creationId xmlns:p14="http://schemas.microsoft.com/office/powerpoint/2010/main" val="70713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046-03E8-3287-6100-CF100F57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Demeter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7969-887A-4388-5B5F-3A24C77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should not "know" about the internal details of the objects it interacts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Law of Demeter helps enforce SOLID</a:t>
            </a:r>
          </a:p>
          <a:p>
            <a:pPr lvl="1"/>
            <a:r>
              <a:rPr lang="en-US" dirty="0"/>
              <a:t>Helps enforce Single Responsibility Principle</a:t>
            </a:r>
          </a:p>
          <a:p>
            <a:pPr lvl="1"/>
            <a:r>
              <a:rPr lang="en-US" dirty="0"/>
              <a:t>Reduces ripple effect of change (open-closed principle)</a:t>
            </a:r>
          </a:p>
          <a:p>
            <a:pPr lvl="1"/>
            <a:r>
              <a:rPr lang="en-US" dirty="0"/>
              <a:t>Encourages smaller </a:t>
            </a:r>
            <a:r>
              <a:rPr lang="en-US" dirty="0" err="1"/>
              <a:t>intervaces</a:t>
            </a:r>
            <a:r>
              <a:rPr lang="en-US" dirty="0"/>
              <a:t> (Interface segregation principle)</a:t>
            </a:r>
          </a:p>
          <a:p>
            <a:pPr lvl="1"/>
            <a:r>
              <a:rPr lang="en-US" dirty="0"/>
              <a:t>Encourages to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33C54-A2C7-38A8-32C4-37C006B5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EFF76-E597-7C9F-3C3D-A7C83002931D}"/>
              </a:ext>
            </a:extLst>
          </p:cNvPr>
          <p:cNvSpPr txBox="1"/>
          <p:nvPr/>
        </p:nvSpPr>
        <p:spPr>
          <a:xfrm>
            <a:off x="2493916" y="2825387"/>
            <a:ext cx="58284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"Only talk to your immediate friends"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72816-B7CB-C7BC-4D3A-251BBE8E5A92}"/>
              </a:ext>
            </a:extLst>
          </p:cNvPr>
          <p:cNvSpPr txBox="1"/>
          <p:nvPr/>
        </p:nvSpPr>
        <p:spPr>
          <a:xfrm>
            <a:off x="499580" y="59442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98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B391-D499-52DC-3F95-F06A387F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930-4215-9A9D-21A8-8197FF4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FA-AC01-700A-B340-DE5CBBC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Craftsmanship</a:t>
            </a:r>
            <a:r>
              <a:rPr lang="en-US" dirty="0"/>
              <a:t>, Pearson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6CCD-B2FC-39AB-FE37-5F706B7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627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05FD9-834A-7690-1750-ACE07F4F44C6}"/>
              </a:ext>
            </a:extLst>
          </p:cNvPr>
          <p:cNvSpPr txBox="1"/>
          <p:nvPr/>
        </p:nvSpPr>
        <p:spPr>
          <a:xfrm>
            <a:off x="499580" y="5791830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47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C3959-50E2-6F04-7F37-FA6E07942ADC}"/>
              </a:ext>
            </a:extLst>
          </p:cNvPr>
          <p:cNvSpPr txBox="1"/>
          <p:nvPr/>
        </p:nvSpPr>
        <p:spPr>
          <a:xfrm>
            <a:off x="499580" y="5791830"/>
            <a:ext cx="9454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https://github.com/gjbex/Scientific-C-plus-plus/tree/master/source-code/DesignPatterns/BuilderPattern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E771F-B92C-A5F6-80B5-1C6B4577A404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https://github.com/gjbex/Scientific-C-plus-plus/tree/master/source-code/DesignPatterns/FactoryPattern</a:t>
            </a:r>
            <a:r>
              <a:rPr lang="en-US" sz="1600" dirty="0"/>
              <a:t> 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43FF5-1E32-01EF-A4BE-A3BD95E2D17C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https://github.com/gjbex/Scientific-C-plus-plus/tree/master/source-code/DesignPatterns/StrategyPattern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902-4673-FD84-A438-AC235282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1F06-39E4-F97D-EF30-466A89D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50</a:t>
            </a:fld>
            <a:endParaRPr lang="LID4096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6055-7602-0DE3-36B7-1F30D4A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915" y="1309007"/>
            <a:ext cx="54864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C909-6E38-C6E1-B1D7-DFDEAACD242A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6F76-E2A6-A963-7759-6045B7CA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703F9-488C-5BEB-BB24-2CBEB1CD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51</a:t>
            </a:fld>
            <a:endParaRPr lang="LID4096"/>
          </a:p>
        </p:txBody>
      </p:sp>
      <p:pic>
        <p:nvPicPr>
          <p:cNvPr id="1026" name="Picture 2" descr="UML diagram">
            <a:extLst>
              <a:ext uri="{FF2B5EF4-FFF2-40B4-BE49-F238E27FC236}">
                <a16:creationId xmlns:a16="http://schemas.microsoft.com/office/drawing/2014/main" id="{7209C035-6C34-F821-291F-B226965F1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211" y="1450521"/>
            <a:ext cx="56197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085CCE-3CDA-B126-B537-C43EF80DCE3D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7242C-17F9-57AC-1F6B-A363CDB72E48}"/>
              </a:ext>
            </a:extLst>
          </p:cNvPr>
          <p:cNvSpPr txBox="1"/>
          <p:nvPr/>
        </p:nvSpPr>
        <p:spPr>
          <a:xfrm>
            <a:off x="1208315" y="4097486"/>
            <a:ext cx="43281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Supports</a:t>
            </a:r>
            <a:br>
              <a:rPr lang="en-US" sz="2400" dirty="0"/>
            </a:br>
            <a:r>
              <a:rPr lang="en-US" sz="2400" dirty="0"/>
              <a:t>dependency inversion principle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03115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idiom (PIMPL)</a:t>
            </a:r>
          </a:p>
          <a:p>
            <a:r>
              <a:rPr lang="en-US" dirty="0"/>
              <a:t>Resource Acquisition Is Initialization (RAII)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07A64-9623-A9A7-9103-8BC8C59D7960}"/>
              </a:ext>
            </a:extLst>
          </p:cNvPr>
          <p:cNvSpPr txBox="1"/>
          <p:nvPr/>
        </p:nvSpPr>
        <p:spPr>
          <a:xfrm>
            <a:off x="499580" y="5791830"/>
            <a:ext cx="8980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7127-255D-E990-EC62-F84C4050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idiom (PIMPL)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8FA-3708-5100-0EB8-21D5539B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holds pointer to implementation</a:t>
            </a:r>
          </a:p>
          <a:p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Decouple interface and implementation</a:t>
            </a:r>
          </a:p>
          <a:p>
            <a:pPr lvl="1"/>
            <a:r>
              <a:rPr lang="en-US" dirty="0"/>
              <a:t>Easy to replace implementation</a:t>
            </a:r>
          </a:p>
          <a:p>
            <a:pPr lvl="1"/>
            <a:r>
              <a:rPr lang="en-US" dirty="0"/>
              <a:t>Reduces compile times (only implementation needs to be recompiled)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5189A-6FE9-10F7-635D-516D82F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11E35-CE4E-E28B-1E69-D8329E638252}"/>
              </a:ext>
            </a:extLst>
          </p:cNvPr>
          <p:cNvSpPr txBox="1"/>
          <p:nvPr/>
        </p:nvSpPr>
        <p:spPr>
          <a:xfrm>
            <a:off x="499580" y="5791830"/>
            <a:ext cx="88085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2"/>
              </a:rPr>
              <a:t>https://github.com/gjbex/Scientific-C-plus-plus/tree/master/source-code/DesignPatterns/PIMPL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052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D3C9-E83D-9F0A-51F3-4512E47A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Acquisition Is </a:t>
            </a:r>
            <a:r>
              <a:rPr lang="en-US" dirty="0" err="1"/>
              <a:t>Intialization</a:t>
            </a:r>
            <a:r>
              <a:rPr lang="en-US" dirty="0"/>
              <a:t> (RAII)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8ECA-31F2-0831-DD71-F6FEF40CA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acquire in constructor</a:t>
            </a:r>
          </a:p>
          <a:p>
            <a:pPr lvl="1"/>
            <a:r>
              <a:rPr lang="en-US" dirty="0"/>
              <a:t>Release in destructor</a:t>
            </a:r>
          </a:p>
          <a:p>
            <a:pPr lvl="1"/>
            <a:endParaRPr lang="en-US" dirty="0"/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No leaks</a:t>
            </a:r>
          </a:p>
          <a:p>
            <a:pPr lvl="1"/>
            <a:r>
              <a:rPr lang="en-US" dirty="0"/>
              <a:t>No dangling resources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C++ smart pointers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ED4D4-B365-7FB4-55C0-E9EC581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6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3107</Words>
  <Application>Microsoft Office PowerPoint</Application>
  <PresentationFormat>Widescreen</PresentationFormat>
  <Paragraphs>583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principles</vt:lpstr>
      <vt:lpstr>Write SOLID code</vt:lpstr>
      <vt:lpstr>Single Responsibility Principle (SRP)</vt:lpstr>
      <vt:lpstr>Open-Closed Principle (OCP)</vt:lpstr>
      <vt:lpstr>Lishkov Substitution Principle (LSP)</vt:lpstr>
      <vt:lpstr>Interface Segregation Principle (ISP)</vt:lpstr>
      <vt:lpstr>Dependency Inversion Principle (DIP)</vt:lpstr>
      <vt:lpstr>Law of Demeter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Decorator pattern</vt:lpstr>
      <vt:lpstr>Dependency injection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Pointer to IMPLementation idiom (PIMPL)</vt:lpstr>
      <vt:lpstr>Resource Acquisition Is Intialization (RAII)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29</cp:revision>
  <dcterms:created xsi:type="dcterms:W3CDTF">2024-05-16T10:26:07Z</dcterms:created>
  <dcterms:modified xsi:type="dcterms:W3CDTF">2025-05-12T20:19:24Z</dcterms:modified>
</cp:coreProperties>
</file>