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7" r:id="rId2"/>
    <p:sldId id="355" r:id="rId3"/>
    <p:sldId id="357" r:id="rId4"/>
    <p:sldId id="353" r:id="rId5"/>
    <p:sldId id="348" r:id="rId6"/>
    <p:sldId id="360" r:id="rId7"/>
    <p:sldId id="362" r:id="rId8"/>
    <p:sldId id="363" r:id="rId9"/>
    <p:sldId id="361" r:id="rId10"/>
    <p:sldId id="365" r:id="rId11"/>
    <p:sldId id="364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04" r:id="rId25"/>
    <p:sldId id="379" r:id="rId26"/>
    <p:sldId id="378" r:id="rId27"/>
    <p:sldId id="380" r:id="rId28"/>
    <p:sldId id="381" r:id="rId29"/>
    <p:sldId id="382" r:id="rId30"/>
    <p:sldId id="383" r:id="rId31"/>
    <p:sldId id="384" r:id="rId32"/>
    <p:sldId id="386" r:id="rId33"/>
    <p:sldId id="387" r:id="rId34"/>
    <p:sldId id="385" r:id="rId35"/>
    <p:sldId id="403" r:id="rId36"/>
    <p:sldId id="404" r:id="rId37"/>
    <p:sldId id="405" r:id="rId38"/>
    <p:sldId id="406" r:id="rId39"/>
    <p:sldId id="407" r:id="rId40"/>
    <p:sldId id="408" r:id="rId41"/>
    <p:sldId id="409" r:id="rId42"/>
    <p:sldId id="410" r:id="rId43"/>
    <p:sldId id="388" r:id="rId44"/>
    <p:sldId id="389" r:id="rId45"/>
    <p:sldId id="390" r:id="rId46"/>
    <p:sldId id="400" r:id="rId47"/>
    <p:sldId id="401" r:id="rId48"/>
    <p:sldId id="402" r:id="rId49"/>
    <p:sldId id="411" r:id="rId50"/>
    <p:sldId id="399" r:id="rId51"/>
    <p:sldId id="394" r:id="rId52"/>
    <p:sldId id="395" r:id="rId53"/>
    <p:sldId id="396" r:id="rId54"/>
    <p:sldId id="398" r:id="rId55"/>
    <p:sldId id="397" r:id="rId56"/>
    <p:sldId id="391" r:id="rId57"/>
    <p:sldId id="392" r:id="rId58"/>
    <p:sldId id="393" r:id="rId5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B3718C-4FFE-415A-8982-0FA201B3184A}">
          <p14:sldIdLst>
            <p14:sldId id="257"/>
            <p14:sldId id="355"/>
            <p14:sldId id="357"/>
            <p14:sldId id="353"/>
            <p14:sldId id="348"/>
          </p14:sldIdLst>
        </p14:section>
        <p14:section name="Code style" id="{8034AF70-2FB5-4C21-8827-60C5A3469C93}">
          <p14:sldIdLst>
            <p14:sldId id="360"/>
            <p14:sldId id="362"/>
            <p14:sldId id="363"/>
            <p14:sldId id="361"/>
            <p14:sldId id="365"/>
            <p14:sldId id="364"/>
          </p14:sldIdLst>
        </p14:section>
        <p14:section name="CMake" id="{BDAF3638-5864-4FE8-A7B1-69A923491743}">
          <p14:sldIdLst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Static code analysis" id="{7E2168B1-3151-45FE-95B5-60C458E6EA14}">
          <p14:sldIdLst>
            <p14:sldId id="373"/>
            <p14:sldId id="374"/>
            <p14:sldId id="375"/>
          </p14:sldIdLst>
        </p14:section>
        <p14:section name="Testing" id="{7E5DC78A-CBFE-4668-B154-057392F09201}">
          <p14:sldIdLst>
            <p14:sldId id="376"/>
            <p14:sldId id="377"/>
            <p14:sldId id="304"/>
            <p14:sldId id="379"/>
            <p14:sldId id="378"/>
          </p14:sldIdLst>
        </p14:section>
        <p14:section name="Dependency maangement" id="{E98903FD-FEF5-43E0-9A24-6760A06D0647}">
          <p14:sldIdLst>
            <p14:sldId id="380"/>
            <p14:sldId id="381"/>
            <p14:sldId id="382"/>
            <p14:sldId id="383"/>
            <p14:sldId id="384"/>
            <p14:sldId id="386"/>
            <p14:sldId id="387"/>
            <p14:sldId id="385"/>
          </p14:sldIdLst>
        </p14:section>
        <p14:section name="Design principles" id="{2BD6366C-0A7D-4F00-969A-F41469A52EF4}">
          <p14:sldIdLst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</p14:sldIdLst>
        </p14:section>
        <p14:section name="Design patterns" id="{0C77B766-F7F3-4118-BE76-9D5D9D4086B8}">
          <p14:sldIdLst>
            <p14:sldId id="388"/>
            <p14:sldId id="389"/>
            <p14:sldId id="390"/>
            <p14:sldId id="400"/>
            <p14:sldId id="401"/>
            <p14:sldId id="402"/>
            <p14:sldId id="411"/>
            <p14:sldId id="399"/>
            <p14:sldId id="394"/>
            <p14:sldId id="395"/>
            <p14:sldId id="396"/>
            <p14:sldId id="398"/>
            <p14:sldId id="397"/>
            <p14:sldId id="391"/>
          </p14:sldIdLst>
        </p14:section>
        <p14:section name="Functional approach" id="{4B4382B9-CC1F-4A42-846B-93E1F1BC9BBB}">
          <p14:sldIdLst>
            <p14:sldId id="392"/>
            <p14:sldId id="3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CB92A8-2ED9-45B5-8C20-CA4DBD78B9E9}" v="173" dt="2024-05-16T10:49:13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283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48CB92A8-2ED9-45B5-8C20-CA4DBD78B9E9}"/>
    <pc:docChg chg="custSel modSld">
      <pc:chgData name="Geert Jan Bex" userId="b602d378c858ceb4" providerId="LiveId" clId="{48CB92A8-2ED9-45B5-8C20-CA4DBD78B9E9}" dt="2024-05-16T13:03:32.239" v="201" actId="1076"/>
      <pc:docMkLst>
        <pc:docMk/>
      </pc:docMkLst>
      <pc:sldChg chg="modSp mod">
        <pc:chgData name="Geert Jan Bex" userId="b602d378c858ceb4" providerId="LiveId" clId="{48CB92A8-2ED9-45B5-8C20-CA4DBD78B9E9}" dt="2024-05-16T10:51:38.711" v="199" actId="20577"/>
        <pc:sldMkLst>
          <pc:docMk/>
          <pc:sldMk cId="1570732094" sldId="364"/>
        </pc:sldMkLst>
        <pc:spChg chg="mod">
          <ac:chgData name="Geert Jan Bex" userId="b602d378c858ceb4" providerId="LiveId" clId="{48CB92A8-2ED9-45B5-8C20-CA4DBD78B9E9}" dt="2024-05-16T10:51:38.711" v="199" actId="20577"/>
          <ac:spMkLst>
            <pc:docMk/>
            <pc:sldMk cId="1570732094" sldId="364"/>
            <ac:spMk id="3" creationId="{674D3E9C-BE01-49A5-AA51-301AE54350DA}"/>
          </ac:spMkLst>
        </pc:spChg>
      </pc:sldChg>
      <pc:sldChg chg="addSp delSp modSp mod delAnim modAnim">
        <pc:chgData name="Geert Jan Bex" userId="b602d378c858ceb4" providerId="LiveId" clId="{48CB92A8-2ED9-45B5-8C20-CA4DBD78B9E9}" dt="2024-05-16T13:03:32.239" v="201" actId="1076"/>
        <pc:sldMkLst>
          <pc:docMk/>
          <pc:sldMk cId="4072105404" sldId="365"/>
        </pc:sldMkLst>
        <pc:spChg chg="mod">
          <ac:chgData name="Geert Jan Bex" userId="b602d378c858ceb4" providerId="LiveId" clId="{48CB92A8-2ED9-45B5-8C20-CA4DBD78B9E9}" dt="2024-05-16T13:03:32.239" v="201" actId="1076"/>
          <ac:spMkLst>
            <pc:docMk/>
            <pc:sldMk cId="4072105404" sldId="365"/>
            <ac:spMk id="7" creationId="{E8E19105-815C-4274-AABE-17BC582DEE62}"/>
          </ac:spMkLst>
        </pc:spChg>
        <pc:spChg chg="del">
          <ac:chgData name="Geert Jan Bex" userId="b602d378c858ceb4" providerId="LiveId" clId="{48CB92A8-2ED9-45B5-8C20-CA4DBD78B9E9}" dt="2024-05-16T10:46:36.944" v="0" actId="478"/>
          <ac:spMkLst>
            <pc:docMk/>
            <pc:sldMk cId="4072105404" sldId="365"/>
            <ac:spMk id="8" creationId="{8D5DF42B-DF7B-4EC9-9F73-9AB5EF86D6AE}"/>
          </ac:spMkLst>
        </pc:spChg>
        <pc:spChg chg="add mod">
          <ac:chgData name="Geert Jan Bex" userId="b602d378c858ceb4" providerId="LiveId" clId="{48CB92A8-2ED9-45B5-8C20-CA4DBD78B9E9}" dt="2024-05-16T10:49:13.063" v="175" actId="20577"/>
          <ac:spMkLst>
            <pc:docMk/>
            <pc:sldMk cId="4072105404" sldId="365"/>
            <ac:spMk id="10" creationId="{1A1D85EF-1115-C567-A5BA-08BEDBD335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18316-3541-442E-8E76-B95A0AF605E0}" type="datetimeFigureOut">
              <a:rPr lang="LID4096" smtClean="0"/>
              <a:t>05/09/2025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418C1-7360-4F47-BE8A-095E5E15AB8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344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807AD-2157-4F71-6767-022F525DE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641F1-0979-0579-51E8-C5FDB0736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12EB5-0B26-974D-79C8-0F297733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EB0E-618E-45C7-A579-AD180C33220D}" type="datetime1">
              <a:rPr lang="LID4096" smtClean="0"/>
              <a:t>05/09/2025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C2C1F-0110-2AB8-61D7-ED969955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6ACCF-B209-45DC-DC0A-9F49E68F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8551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C37F-EBB0-7084-3E61-93D480998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87623-B6A8-16A9-C0F6-0E7C9B466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4A8CF-6F7C-0364-AD91-0161EBC2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0D5F-347B-4B69-9FE7-43363B46D130}" type="datetime1">
              <a:rPr lang="LID4096" smtClean="0"/>
              <a:t>05/09/2025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C33F2-DF21-8D9A-A262-03A1BB68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7D856-5CB4-CAA5-10B8-790AC9A9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671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15F12-3D94-704F-23A0-F958F8640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F530F-5428-925D-306F-DB42581D2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01BF6-F80B-0D48-63B2-1EC6729F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36A9-07CF-4428-8F68-9DB53105CCBE}" type="datetime1">
              <a:rPr lang="LID4096" smtClean="0"/>
              <a:t>05/09/2025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31C34-34BD-7597-AE91-863A3E990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821DA-C7DE-FBAC-C0A4-03FACD5A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256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63C1-4A1A-3B08-3836-81FC9765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BCE5C-30F1-2FB9-13F0-BA487B242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7BA4C-8347-F33E-348B-F66235DDA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70E8-8909-47C9-AECF-C7A110A9E262}" type="datetime1">
              <a:rPr lang="LID4096" smtClean="0"/>
              <a:t>05/09/2025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3F3A1-48EB-46D9-F54E-CFE053634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FD7D4-CD9F-04C6-C936-A6943863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068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01489-EBE1-3E8C-E8A1-D64510D6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DFBAD-CD1C-7A45-1EDA-B17FD7BE4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5B783-8BFC-9596-A0C1-700913C4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590D-7973-43C9-B207-04F7CE471508}" type="datetime1">
              <a:rPr lang="LID4096" smtClean="0"/>
              <a:t>05/09/2025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59357-A816-8117-05E9-55BD6B4C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B43EB-0282-36EA-1BD6-D3D8E977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0467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E4A3-76A2-39EC-EDCD-E148521D8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F5A44-15DB-6E1C-0857-EDD034456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C03E2-CA3D-9E03-8341-8B1DF4741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7256E-9F95-714E-9AA7-F1B511A3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41D7-7EA6-423B-88A0-A217731AA946}" type="datetime1">
              <a:rPr lang="LID4096" smtClean="0"/>
              <a:t>05/09/2025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833BC-C410-9BA5-6688-F8E79EA6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57B1C-66B7-86A3-32AB-923E8B1D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7755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2DE1-FE79-2400-2E63-AE2E7C89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51333-E3CF-DEE1-FB74-C6B2D154E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FF3D4-1C31-FBCA-13D4-A706A53C9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2C08B-7275-4EF8-EFBB-CFC4931F1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D3EBAA-760A-5E2D-CA28-1C1AED8B6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6F4E1-CD46-F75C-1A4E-E3866D5C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2A55-FD61-4AC5-A515-ED3F1E80F296}" type="datetime1">
              <a:rPr lang="LID4096" smtClean="0"/>
              <a:t>05/09/2025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EBFCC5-BF53-43A8-1F74-AF17A4A6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B9579-E886-A612-F724-1FE0EA3C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138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D5D6-E9FD-2E7B-0781-40A1658C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ECA81-65FC-84E6-3384-7FF0F007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7C0E-94F0-4D14-8F58-6D25D315F3DC}" type="datetime1">
              <a:rPr lang="LID4096" smtClean="0"/>
              <a:t>05/09/2025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343A7-3544-BABF-BA89-7ED6E692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F6425-5FB2-892D-56E5-D0066488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520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A74C97-9BF9-CD3B-14C2-B7ADE679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AB77-1B4E-4D00-8D86-8CBF03A7E13C}" type="datetime1">
              <a:rPr lang="LID4096" smtClean="0"/>
              <a:t>05/09/2025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EE090-5D03-CA56-3673-D3D7E472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5F21-49A0-EBDF-90DF-EF1D6FB3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546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B43E-627F-F4BC-63A0-EDA69AB36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C4C61-FBFA-79A8-C379-B2842D890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7E0BF-FB73-F7D9-30B0-C53E27BEC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352D0-34E4-D62B-2355-058337949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0D7F-F788-458A-93D6-DCF4C7F29636}" type="datetime1">
              <a:rPr lang="LID4096" smtClean="0"/>
              <a:t>05/09/2025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73198-122F-49CD-E48C-3810020B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7F532-FEF2-026E-D718-7F9895F0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406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FED7-13BD-E202-48B6-CBBBA5F7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C52684-9C4A-0E84-D843-C749301F3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4A0D2-DA13-339B-DD51-999367887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133BA-9B9E-6097-6B57-F621E92C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CCBC-154E-498D-B8FD-669CE3C64250}" type="datetime1">
              <a:rPr lang="LID4096" smtClean="0"/>
              <a:t>05/09/2025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00804-4018-0A0E-2F39-7D21FABA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AFA75-7800-05EB-F056-D147DDE0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524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DE268-5A1A-A395-B08B-81DBC4A01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95D35-1143-A8EE-8E82-CBE57D5B1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F86EF-406D-E4F4-983C-025F716F1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1B14D2-6539-4609-80C5-044F9B782269}" type="datetime1">
              <a:rPr lang="LID4096" smtClean="0"/>
              <a:t>05/09/2025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4AD55-80E8-59F5-1B82-F4EC3224C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F5452-9B6A-87BD-3817-8AC0B3692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306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cmak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8i3OhJb4FNV10aIZ8oF0AA46HgA2ed8g" TargetMode="External"/><Relationship Id="rId2" Type="http://schemas.openxmlformats.org/officeDocument/2006/relationships/hyperlink" Target="https://cmake.org/document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rLopVhns4Zs?si=iu9i97KpIIldR41D" TargetMode="External"/><Relationship Id="rId4" Type="http://schemas.openxmlformats.org/officeDocument/2006/relationships/hyperlink" Target="https://pabloariasal.github.io/2018/02/19/its-time-to-do-cmake-right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it.ly/3ywlOx0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static-analysi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ppcheck.sourceforge.io/#documentation" TargetMode="External"/><Relationship Id="rId2" Type="http://schemas.openxmlformats.org/officeDocument/2006/relationships/hyperlink" Target="https://clang.llvm.org/extra/clang-tidy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testing/catch2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testing/ctes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googletest/primer.html" TargetMode="External"/><Relationship Id="rId7" Type="http://schemas.openxmlformats.org/officeDocument/2006/relationships/hyperlink" Target="https://github.com/kward/shunit2" TargetMode="External"/><Relationship Id="rId2" Type="http://schemas.openxmlformats.org/officeDocument/2006/relationships/hyperlink" Target="https://github.com/catchorg/Catch2/blob/devel/docs/tutorial.md#to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oogle/fuzztest" TargetMode="External"/><Relationship Id="rId5" Type="http://schemas.openxmlformats.org/officeDocument/2006/relationships/hyperlink" Target="https://cmake.org/cmake/help/latest/module/CTest.html" TargetMode="External"/><Relationship Id="rId4" Type="http://schemas.openxmlformats.org/officeDocument/2006/relationships/hyperlink" Target="https://www.freedesktop.org/wiki/Software/cppunit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main/source-code/dependency-management/conan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main/source-code/dependency-management/cpm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vcpkg/" TargetMode="External"/><Relationship Id="rId2" Type="http://schemas.openxmlformats.org/officeDocument/2006/relationships/hyperlink" Target="https://docs.conan.io/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pm-cmake/CPM.cmake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DesignPatterns/CellularAutomata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design-patterns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Scientific-C-plus-plus/tree/master/source-code/DesignPatterns/BuilderPattern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Scientific-C-plus-plus/tree/master/source-code/DesignPatterns/FactoryPattern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gjbex/Scientific-C-plus-plus/tree/master/source-code/DesignPatterns/CellularAutomata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Scientific-C-plus-plus/tree/master/source-code/DesignPatterns/StrategyPattern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gjbex/Scientific-C-plus-plus/tree/master/source-code/DesignPatterns/CellularAutomata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gjbex/Scientific-C-plus-plus/tree/master/source-code/DesignPatterns/CellularAutomat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design-patterns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Scientific-C-plus-plus/tree/master/source-code/Algorithms" TargetMode="External"/><Relationship Id="rId2" Type="http://schemas.openxmlformats.org/officeDocument/2006/relationships/hyperlink" Target="https://github.com/gjbex/Scientific-C-plus-plus/tree/master/source-code/Function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gjbex/Scientific-C-plus-plus/tree/master/source-code/Range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s://isocpp.github.io/CppCoreGuidelines/CppCoreGuidelin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sra.org.u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592C4-57A7-F374-8CFA-06D95B636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4170-C529-4CAC-B31D-56A78C9F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(modern) language idioms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09A1C-2A90-428E-983C-53F1E59F0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EED60-6777-4684-A163-0EF2C4B3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C955A-E935-474D-BE32-4BF9E04A2DB2}"/>
              </a:ext>
            </a:extLst>
          </p:cNvPr>
          <p:cNvSpPr txBox="1"/>
          <p:nvPr/>
        </p:nvSpPr>
        <p:spPr>
          <a:xfrm>
            <a:off x="644550" y="2368743"/>
            <a:ext cx="4871847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(int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0; I &lt;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v.size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 ++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std::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&lt;&lt; v[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&lt;&lt; " ";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19105-815C-4274-AABE-17BC582DEE62}"/>
              </a:ext>
            </a:extLst>
          </p:cNvPr>
          <p:cNvSpPr txBox="1"/>
          <p:nvPr/>
        </p:nvSpPr>
        <p:spPr>
          <a:xfrm>
            <a:off x="6278723" y="2365723"/>
            <a:ext cx="54232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₼{0.0};</a:t>
            </a: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(auto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v)</a:t>
            </a: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D44A4A-665B-155F-48AB-6FA96AA271F1}"/>
              </a:ext>
            </a:extLst>
          </p:cNvPr>
          <p:cNvSpPr txBox="1"/>
          <p:nvPr/>
        </p:nvSpPr>
        <p:spPr>
          <a:xfrm>
            <a:off x="703044" y="4466163"/>
            <a:ext cx="4458272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(auto value: v)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std::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&lt;&lt; values &lt;&lt; " ";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1D85EF-1115-C567-A5BA-08BEDBD335B8}"/>
              </a:ext>
            </a:extLst>
          </p:cNvPr>
          <p:cNvSpPr txBox="1"/>
          <p:nvPr/>
        </p:nvSpPr>
        <p:spPr>
          <a:xfrm>
            <a:off x="6278723" y="4466163"/>
            <a:ext cx="54232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#include &lt;numeric&gt;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₼{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accumulate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v.cbegin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</a:t>
            </a: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v.cend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 0.0)};</a:t>
            </a:r>
          </a:p>
        </p:txBody>
      </p:sp>
    </p:spTree>
    <p:extLst>
      <p:ext uri="{BB962C8B-B14F-4D97-AF65-F5344CB8AC3E}">
        <p14:creationId xmlns:p14="http://schemas.microsoft.com/office/powerpoint/2010/main" val="407210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5E32-F314-468F-875A-42941A87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D3E9C-BE01-49A5-AA51-301AE543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Robert C. Martin (2008) </a:t>
            </a:r>
            <a:r>
              <a:rPr lang="en-US" i="1" dirty="0"/>
              <a:t>Clean code: a handbook of agile software    craftsmanship</a:t>
            </a:r>
            <a:r>
              <a:rPr lang="en-US"/>
              <a:t>, Pearson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DA9BA-46B8-46A5-9930-390900E1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732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C77F-857D-D822-5622-4AD4E3DD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with </a:t>
            </a:r>
            <a:r>
              <a:rPr lang="en-US" dirty="0" err="1"/>
              <a:t>CMake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A0957-E83A-0D6A-66FD-37AD637C6F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742C5-EBF6-2744-C9C5-119479B1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99086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A605-DA9E-9831-A130-E3E69C292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CMake</a:t>
            </a:r>
            <a:r>
              <a:rPr lang="en-US" dirty="0"/>
              <a:t>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ACCE1-4AB2-D22D-52B2-2D6996650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system </a:t>
            </a:r>
            <a:r>
              <a:rPr lang="en-US" i="1" dirty="0"/>
              <a:t>generator</a:t>
            </a:r>
          </a:p>
          <a:p>
            <a:pPr lvl="1"/>
            <a:r>
              <a:rPr lang="en-US" dirty="0"/>
              <a:t>Declarative</a:t>
            </a:r>
          </a:p>
          <a:p>
            <a:pPr lvl="1"/>
            <a:r>
              <a:rPr lang="en-US" dirty="0"/>
              <a:t>Generates build files for, e.g., make, ninja,</a:t>
            </a:r>
            <a:r>
              <a:rPr lang="en-US" dirty="0">
                <a:sym typeface="Symbol" panose="05050102010706020507" pitchFamily="18" charset="2"/>
              </a:rPr>
              <a:t></a:t>
            </a:r>
          </a:p>
          <a:p>
            <a:r>
              <a:rPr lang="en-US" dirty="0">
                <a:sym typeface="Symbol" panose="05050102010706020507" pitchFamily="18" charset="2"/>
              </a:rPr>
              <a:t>Basic steps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Write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CMakeLists.txt</a:t>
            </a:r>
            <a:r>
              <a:rPr lang="en-US" dirty="0">
                <a:sym typeface="Symbol" panose="05050102010706020507" pitchFamily="18" charset="2"/>
              </a:rPr>
              <a:t> file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Create build files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Build the project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Install the project</a:t>
            </a:r>
          </a:p>
          <a:p>
            <a:pPr lvl="1"/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C6BCEC-8B92-4D3B-A876-A8C53EC05F04}"/>
              </a:ext>
            </a:extLst>
          </p:cNvPr>
          <p:cNvSpPr txBox="1"/>
          <p:nvPr/>
        </p:nvSpPr>
        <p:spPr>
          <a:xfrm>
            <a:off x="2071869" y="4345984"/>
            <a:ext cx="402412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-B build/  -S .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2433F6-C255-0ABE-EDFA-9F1681B547BA}"/>
              </a:ext>
            </a:extLst>
          </p:cNvPr>
          <p:cNvSpPr txBox="1"/>
          <p:nvPr/>
        </p:nvSpPr>
        <p:spPr>
          <a:xfrm>
            <a:off x="2071870" y="5191382"/>
            <a:ext cx="4024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0BC2F-2AA0-1271-89BE-B8FFC780904A}"/>
              </a:ext>
            </a:extLst>
          </p:cNvPr>
          <p:cNvSpPr txBox="1"/>
          <p:nvPr/>
        </p:nvSpPr>
        <p:spPr>
          <a:xfrm>
            <a:off x="2071870" y="5931088"/>
            <a:ext cx="4024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--install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EE87C-596F-33CB-2255-16873622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142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A1CE2-B784-4767-1D3B-8E38D635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CMakeLists.txt</a:t>
            </a:r>
            <a:r>
              <a:rPr lang="en-US" dirty="0"/>
              <a:t> file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4F210-8614-9BAA-8F26-2B002129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5251F6-FA02-48EC-C0D9-52CD50D3C336}"/>
              </a:ext>
            </a:extLst>
          </p:cNvPr>
          <p:cNvSpPr txBox="1"/>
          <p:nvPr/>
        </p:nvSpPr>
        <p:spPr>
          <a:xfrm>
            <a:off x="961527" y="2261499"/>
            <a:ext cx="5972673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cmake_minimum_required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(VERSION 3.20)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project (hello LANGUAGES CXX)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set(CMAKE_CXX_STANDARD 17)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set(CMAKE_CXX_STANDARD_REQUIRED ON)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set(CMAKE_CXX_EXTENSIONS OFF)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add_executable(hello.exe hello_world.cpp)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42B626-B940-61B1-5CC2-81A6DCFA5A35}"/>
              </a:ext>
            </a:extLst>
          </p:cNvPr>
          <p:cNvGrpSpPr/>
          <p:nvPr/>
        </p:nvGrpSpPr>
        <p:grpSpPr>
          <a:xfrm>
            <a:off x="6226629" y="2076833"/>
            <a:ext cx="5547908" cy="523220"/>
            <a:chOff x="6226629" y="2076833"/>
            <a:chExt cx="5547908" cy="523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103DF9-FC3F-E20D-9364-076F87802D72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/>
                <a:t>CMake</a:t>
              </a:r>
              <a:r>
                <a:rPr lang="en-US" sz="2800" dirty="0"/>
                <a:t> version</a:t>
              </a:r>
              <a:endParaRPr lang="LID4096" sz="28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6BBC6F-7D5D-38EB-CEEA-530E5C620F24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6226629" y="2338443"/>
              <a:ext cx="2198914" cy="9995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E94D9ED-9D9B-98D9-C780-ADEDBFB5E517}"/>
              </a:ext>
            </a:extLst>
          </p:cNvPr>
          <p:cNvGrpSpPr/>
          <p:nvPr/>
        </p:nvGrpSpPr>
        <p:grpSpPr>
          <a:xfrm>
            <a:off x="5529943" y="2824545"/>
            <a:ext cx="6244594" cy="954107"/>
            <a:chOff x="5529943" y="2076833"/>
            <a:chExt cx="6244594" cy="9541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04A9BC-4866-3167-BBCD-3DFA15D9390D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Project name &amp;</a:t>
              </a:r>
              <a:br>
                <a:rPr lang="en-US" sz="2800" dirty="0"/>
              </a:br>
              <a:r>
                <a:rPr lang="en-US" sz="2800" dirty="0"/>
                <a:t>language(s)</a:t>
              </a:r>
              <a:endParaRPr lang="LID4096" sz="2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19F81D-A3CE-1F1C-9E12-B430CB7F7BBF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5529943" y="2338443"/>
              <a:ext cx="2895600" cy="2154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6B58CA-534F-8E53-714B-441FB2C43141}"/>
              </a:ext>
            </a:extLst>
          </p:cNvPr>
          <p:cNvGrpSpPr/>
          <p:nvPr/>
        </p:nvGrpSpPr>
        <p:grpSpPr>
          <a:xfrm>
            <a:off x="6934200" y="4762361"/>
            <a:ext cx="4840337" cy="523220"/>
            <a:chOff x="6934200" y="2076833"/>
            <a:chExt cx="4840337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101B866-9BE6-DCA5-0F3D-BC6B5EC1A177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Build artifact</a:t>
              </a:r>
              <a:endParaRPr lang="LID4096" sz="2800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8816A4B-D4E1-361E-1BB8-8DCB95482578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 flipV="1">
              <a:off x="6934200" y="2076833"/>
              <a:ext cx="1491343" cy="26161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50C2107-C4B9-A74A-78FE-6E201778EF5A}"/>
              </a:ext>
            </a:extLst>
          </p:cNvPr>
          <p:cNvGrpSpPr/>
          <p:nvPr/>
        </p:nvGrpSpPr>
        <p:grpSpPr>
          <a:xfrm>
            <a:off x="6096000" y="3429000"/>
            <a:ext cx="5678537" cy="995395"/>
            <a:chOff x="6096000" y="3429000"/>
            <a:chExt cx="5678537" cy="99539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A80894A-BCAA-D2E9-F612-4A6F4D221FF2}"/>
                </a:ext>
              </a:extLst>
            </p:cNvPr>
            <p:cNvGrpSpPr/>
            <p:nvPr/>
          </p:nvGrpSpPr>
          <p:grpSpPr>
            <a:xfrm>
              <a:off x="6226629" y="3853543"/>
              <a:ext cx="5547908" cy="570852"/>
              <a:chOff x="6226629" y="2029201"/>
              <a:chExt cx="5547908" cy="57085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153BDD-A8D8-DA4E-C2EE-44F0CBEB5C38}"/>
                  </a:ext>
                </a:extLst>
              </p:cNvPr>
              <p:cNvSpPr txBox="1"/>
              <p:nvPr/>
            </p:nvSpPr>
            <p:spPr>
              <a:xfrm>
                <a:off x="8425543" y="2076833"/>
                <a:ext cx="334899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Language properties</a:t>
                </a:r>
                <a:endParaRPr lang="LID4096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5C90506-8C84-3F2A-BA12-151DA6480D40}"/>
                  </a:ext>
                </a:extLst>
              </p:cNvPr>
              <p:cNvCxnSpPr>
                <a:cxnSpLocks/>
                <a:stCxn id="20" idx="1"/>
                <a:endCxn id="31" idx="1"/>
              </p:cNvCxnSpPr>
              <p:nvPr/>
            </p:nvCxnSpPr>
            <p:spPr>
              <a:xfrm flipH="1" flipV="1">
                <a:off x="6226629" y="2029201"/>
                <a:ext cx="2198914" cy="3092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2853D7A9-AA73-343F-4B59-0DB0345B2798}"/>
                </a:ext>
              </a:extLst>
            </p:cNvPr>
            <p:cNvSpPr/>
            <p:nvPr/>
          </p:nvSpPr>
          <p:spPr>
            <a:xfrm>
              <a:off x="6096000" y="3429000"/>
              <a:ext cx="130629" cy="84908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95929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6D61-D89D-5A47-77AD-4E16CFFB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build files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39330-9C28-B17B-9020-91E477F25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installation directory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Specify build type,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RelWithDebInfo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Release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Specify a compiler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3E781-F30A-F0FB-655F-F91A6C3E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D7755-9325-9BD5-A1D6-3182D428660B}"/>
              </a:ext>
            </a:extLst>
          </p:cNvPr>
          <p:cNvSpPr txBox="1"/>
          <p:nvPr/>
        </p:nvSpPr>
        <p:spPr>
          <a:xfrm>
            <a:off x="1320756" y="2440984"/>
            <a:ext cx="717055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-DCMAKE_INSTALL_PREFIX=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some_directory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2AD2A-53B2-D25A-0DCD-FF9938006EF4}"/>
              </a:ext>
            </a:extLst>
          </p:cNvPr>
          <p:cNvSpPr txBox="1"/>
          <p:nvPr/>
        </p:nvSpPr>
        <p:spPr>
          <a:xfrm>
            <a:off x="1320756" y="4001294"/>
            <a:ext cx="717055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-DCMAKE_BUILD_TYPE=Release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9F539-D86C-9B93-84F4-1368ED8733F3}"/>
              </a:ext>
            </a:extLst>
          </p:cNvPr>
          <p:cNvSpPr txBox="1"/>
          <p:nvPr/>
        </p:nvSpPr>
        <p:spPr>
          <a:xfrm>
            <a:off x="1320755" y="5561604"/>
            <a:ext cx="717055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CXX=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ipcx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16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6D61-D89D-5A47-77AD-4E16CFFB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&amp; installing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39330-9C28-B17B-9020-91E477F25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project</a:t>
            </a:r>
          </a:p>
          <a:p>
            <a:endParaRPr lang="en-US" dirty="0"/>
          </a:p>
          <a:p>
            <a:r>
              <a:rPr lang="en-US" dirty="0"/>
              <a:t>Build, but clean first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Install</a:t>
            </a:r>
          </a:p>
          <a:p>
            <a:endParaRPr lang="en-US" dirty="0"/>
          </a:p>
          <a:p>
            <a:r>
              <a:rPr lang="en-US" dirty="0"/>
              <a:t>Clean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3E781-F30A-F0FB-655F-F91A6C3E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D7755-9325-9BD5-A1D6-3182D428660B}"/>
              </a:ext>
            </a:extLst>
          </p:cNvPr>
          <p:cNvSpPr txBox="1"/>
          <p:nvPr/>
        </p:nvSpPr>
        <p:spPr>
          <a:xfrm>
            <a:off x="1320756" y="2375668"/>
            <a:ext cx="574407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--build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2AD2A-53B2-D25A-0DCD-FF9938006EF4}"/>
              </a:ext>
            </a:extLst>
          </p:cNvPr>
          <p:cNvSpPr txBox="1"/>
          <p:nvPr/>
        </p:nvSpPr>
        <p:spPr>
          <a:xfrm>
            <a:off x="1320756" y="3324283"/>
            <a:ext cx="574407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--build build/  --clean-first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9F539-D86C-9B93-84F4-1368ED8733F3}"/>
              </a:ext>
            </a:extLst>
          </p:cNvPr>
          <p:cNvSpPr txBox="1"/>
          <p:nvPr/>
        </p:nvSpPr>
        <p:spPr>
          <a:xfrm>
            <a:off x="1320754" y="4391181"/>
            <a:ext cx="574407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--install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2B9CA8-B854-0CE6-A8C2-3080D3BCA8D0}"/>
              </a:ext>
            </a:extLst>
          </p:cNvPr>
          <p:cNvSpPr txBox="1"/>
          <p:nvPr/>
        </p:nvSpPr>
        <p:spPr>
          <a:xfrm>
            <a:off x="1320753" y="5458079"/>
            <a:ext cx="574407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build/  --target clean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59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5C9C-7D76-745A-A2D7-73BF7C3F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examples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1A25A-E0DF-F20E-F522-0FC3336AD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31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Building a library: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</a:p>
          <a:p>
            <a:r>
              <a:rPr lang="en-US" dirty="0"/>
              <a:t>Using GNU GSL: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external-library</a:t>
            </a:r>
          </a:p>
          <a:p>
            <a:r>
              <a:rPr lang="en-US" dirty="0"/>
              <a:t>Using Boost: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boost</a:t>
            </a:r>
          </a:p>
          <a:p>
            <a:r>
              <a:rPr lang="en-US" dirty="0"/>
              <a:t>Using BLAS/</a:t>
            </a:r>
            <a:r>
              <a:rPr lang="en-US" dirty="0" err="1"/>
              <a:t>Lapack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blas-lapack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Installing executables and scripts: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mixed-code-and-scripts-install</a:t>
            </a:r>
          </a:p>
          <a:p>
            <a:r>
              <a:rPr lang="en-US" dirty="0"/>
              <a:t>Doing a static build: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static-build</a:t>
            </a:r>
          </a:p>
          <a:p>
            <a:r>
              <a:rPr lang="en-US" dirty="0"/>
              <a:t>Compiling OpenMP: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Using TBB: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C3E23-543D-A09F-6DAD-0D96FC77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55AC6-BCD4-5950-15BE-9C1D80357BFE}"/>
              </a:ext>
            </a:extLst>
          </p:cNvPr>
          <p:cNvSpPr txBox="1"/>
          <p:nvPr/>
        </p:nvSpPr>
        <p:spPr>
          <a:xfrm>
            <a:off x="310281" y="5573682"/>
            <a:ext cx="1068459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 </a:t>
            </a:r>
            <a:r>
              <a:rPr lang="en-US" sz="2000" dirty="0">
                <a:hlinkClick r:id="rId2"/>
              </a:rPr>
              <a:t>https://github.com/gjbex/C-plus-plus-software-engineering/tree/main/source-code/cmake</a:t>
            </a:r>
            <a:r>
              <a:rPr lang="en-US" sz="2000" dirty="0"/>
              <a:t> 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4032909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B6A9-87E8-33A2-208E-64291490C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CDAC0-9FAB-6CB2-6551-6461EA57B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CMake</a:t>
            </a:r>
            <a:r>
              <a:rPr lang="en-US" dirty="0"/>
              <a:t> documentation &amp; community</a:t>
            </a:r>
            <a:br>
              <a:rPr lang="en-US" dirty="0"/>
            </a:br>
            <a:r>
              <a:rPr lang="en-US" dirty="0">
                <a:hlinkClick r:id="rId2"/>
              </a:rPr>
              <a:t>https://cmake.org/documentation/</a:t>
            </a:r>
            <a:r>
              <a:rPr lang="en-US" dirty="0"/>
              <a:t> </a:t>
            </a:r>
          </a:p>
          <a:p>
            <a:r>
              <a:rPr lang="en-US" dirty="0"/>
              <a:t> Dominik Berner and Mustafa Kemal </a:t>
            </a:r>
            <a:r>
              <a:rPr lang="en-US" dirty="0" err="1"/>
              <a:t>Gilor</a:t>
            </a:r>
            <a:r>
              <a:rPr lang="en-US" dirty="0"/>
              <a:t> (2022) </a:t>
            </a:r>
            <a:r>
              <a:rPr lang="en-US" i="1" dirty="0" err="1"/>
              <a:t>CMake</a:t>
            </a:r>
            <a:r>
              <a:rPr lang="en-US" i="1" dirty="0"/>
              <a:t> Best Practices: Discover proven techniques for creating and maintaining programming projects with </a:t>
            </a:r>
            <a:r>
              <a:rPr lang="en-US" i="1" dirty="0" err="1"/>
              <a:t>Cmake</a:t>
            </a:r>
            <a:r>
              <a:rPr lang="en-US" dirty="0"/>
              <a:t>, </a:t>
            </a:r>
            <a:r>
              <a:rPr lang="en-US" dirty="0" err="1"/>
              <a:t>Packt</a:t>
            </a:r>
            <a:endParaRPr lang="en-US" dirty="0"/>
          </a:p>
          <a:p>
            <a:r>
              <a:rPr lang="en-US" dirty="0"/>
              <a:t>Better </a:t>
            </a:r>
            <a:r>
              <a:rPr lang="en-US" dirty="0" err="1"/>
              <a:t>CMake</a:t>
            </a:r>
            <a:br>
              <a:rPr lang="en-US" dirty="0"/>
            </a:br>
            <a:r>
              <a:rPr lang="en-US" sz="2000" dirty="0">
                <a:hlinkClick r:id="rId3"/>
              </a:rPr>
              <a:t>https://www.youtube.com/playlist?list=PL8i3OhJb4FNV10aIZ8oF0AA46HgA2ed8g</a:t>
            </a:r>
            <a:r>
              <a:rPr lang="en-US" sz="2000" dirty="0"/>
              <a:t> </a:t>
            </a:r>
          </a:p>
          <a:p>
            <a:r>
              <a:rPr lang="en-US" dirty="0"/>
              <a:t>Pablo Arias (2018) </a:t>
            </a:r>
            <a:r>
              <a:rPr lang="en-US" i="1" dirty="0"/>
              <a:t>It's time to do </a:t>
            </a:r>
            <a:r>
              <a:rPr lang="en-US" i="1" dirty="0" err="1"/>
              <a:t>CMake</a:t>
            </a:r>
            <a:r>
              <a:rPr lang="en-US" i="1" dirty="0"/>
              <a:t> right</a:t>
            </a:r>
            <a:br>
              <a:rPr lang="en-US" sz="2000" dirty="0"/>
            </a:br>
            <a:r>
              <a:rPr lang="en-US" sz="2000" dirty="0">
                <a:hlinkClick r:id="rId4"/>
              </a:rPr>
              <a:t>https://pabloariasal.github.io/2018/02/19/its-time-to-do-cmake-right/</a:t>
            </a:r>
            <a:r>
              <a:rPr lang="en-US" sz="2000" dirty="0"/>
              <a:t> </a:t>
            </a:r>
          </a:p>
          <a:p>
            <a:r>
              <a:rPr lang="en-US" dirty="0"/>
              <a:t>Daniel Pfeifer's </a:t>
            </a:r>
            <a:r>
              <a:rPr lang="en-US" i="1" dirty="0"/>
              <a:t>Effective </a:t>
            </a:r>
            <a:r>
              <a:rPr lang="en-US" i="1" dirty="0" err="1"/>
              <a:t>CMake</a:t>
            </a:r>
            <a:br>
              <a:rPr lang="en-US" sz="2000" dirty="0"/>
            </a:br>
            <a:r>
              <a:rPr lang="en-US" sz="2000" dirty="0">
                <a:hlinkClick r:id="rId5"/>
              </a:rPr>
              <a:t>https://youtu.be/rLopVhns4Zs?si=iu9i97KpIIldR41D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04F51-69AC-BC2B-B3BC-F1C0271BD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9104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A4F0A-2A84-7AF9-7709-87E9D11D5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code analysis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9A529-FC28-9BA3-DB34-576128C29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D80E7-7B5E-E5E8-E17C-8EEEC1B2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768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5288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https://bit.ly/3ywlOx0</a:t>
            </a:r>
            <a:r>
              <a:rPr lang="en-US" sz="4000" dirty="0"/>
              <a:t>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7BA2FD-AA6F-D743-C133-F4F10A2AA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1285875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46BC-E71F-1929-301C-C215D040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71F70-59FE-A16C-E6C8-51F668BD5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for known</a:t>
            </a:r>
          </a:p>
          <a:p>
            <a:pPr lvl="1"/>
            <a:r>
              <a:rPr lang="en-US" dirty="0"/>
              <a:t>buggy code patterns</a:t>
            </a:r>
          </a:p>
          <a:p>
            <a:pPr lvl="1"/>
            <a:r>
              <a:rPr lang="en-US" dirty="0"/>
              <a:t>performance issues</a:t>
            </a:r>
          </a:p>
          <a:p>
            <a:pPr lvl="1"/>
            <a:r>
              <a:rPr lang="en-US" dirty="0"/>
              <a:t>deprecated coding style</a:t>
            </a:r>
          </a:p>
          <a:p>
            <a:pPr lvl="1"/>
            <a:r>
              <a:rPr lang="en-US" dirty="0"/>
              <a:t>...</a:t>
            </a:r>
          </a:p>
          <a:p>
            <a:r>
              <a:rPr lang="en-US" dirty="0"/>
              <a:t>Various implementations</a:t>
            </a:r>
          </a:p>
          <a:p>
            <a:pPr lvl="1"/>
            <a:r>
              <a:rPr lang="en-US" dirty="0"/>
              <a:t>clang-tidy</a:t>
            </a:r>
          </a:p>
          <a:p>
            <a:pPr lvl="1"/>
            <a:r>
              <a:rPr lang="en-US" dirty="0" err="1"/>
              <a:t>cppcheck</a:t>
            </a:r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38307-A730-BDEC-3EC9-01FC74C4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3B1101-4F8B-017C-6A05-A10FD69F6145}"/>
              </a:ext>
            </a:extLst>
          </p:cNvPr>
          <p:cNvSpPr txBox="1"/>
          <p:nvPr/>
        </p:nvSpPr>
        <p:spPr>
          <a:xfrm>
            <a:off x="92564" y="5486594"/>
            <a:ext cx="1108976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2000" dirty="0">
                <a:hlinkClick r:id="rId2"/>
              </a:rPr>
              <a:t>https://github.com/gjbex/C-plus-plus-software-engineering/tree/main/source-code/static-analysis</a:t>
            </a:r>
            <a:r>
              <a:rPr lang="en-US" sz="2000" dirty="0"/>
              <a:t> 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3069155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549CA-6E36-F65E-1A27-A74B160D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41343-A9C5-D765-4E2E-E37367312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clang-tidy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https://clang.llvm.org/extra/clang-tidy/</a:t>
            </a:r>
            <a:r>
              <a:rPr lang="en-US" dirty="0"/>
              <a:t> </a:t>
            </a:r>
          </a:p>
          <a:p>
            <a:r>
              <a:rPr lang="en-US" dirty="0" err="1"/>
              <a:t>cppcheck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https://cppcheck.sourceforge.io/#documentation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2BED7-5D3F-391D-1E2C-0B002A97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9631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B73CB-2434-132E-8DCF-BA439F00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9DC32-9D2C-63F2-E64F-DEC55584D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94A69-BEA7-FBFA-9E48-F2BC9913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50132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3D2F-F6C6-95B0-3A39-A6919D0FA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267F-7BE9-8A04-BDF4-689EF366E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Unit testing</a:t>
            </a:r>
          </a:p>
          <a:p>
            <a:pPr lvl="1"/>
            <a:r>
              <a:rPr lang="en-US" dirty="0"/>
              <a:t>API level</a:t>
            </a:r>
          </a:p>
          <a:p>
            <a:pPr lvl="1"/>
            <a:r>
              <a:rPr lang="en-US" dirty="0"/>
              <a:t>Various frameworks</a:t>
            </a:r>
          </a:p>
          <a:p>
            <a:pPr lvl="2"/>
            <a:r>
              <a:rPr lang="en-US" dirty="0"/>
              <a:t>Catch2</a:t>
            </a:r>
          </a:p>
          <a:p>
            <a:pPr lvl="2"/>
            <a:r>
              <a:rPr lang="en-US" dirty="0"/>
              <a:t>Google Test</a:t>
            </a:r>
          </a:p>
          <a:p>
            <a:pPr lvl="2"/>
            <a:r>
              <a:rPr lang="en-US" dirty="0" err="1"/>
              <a:t>cppunit</a:t>
            </a:r>
            <a:endParaRPr lang="en-US" dirty="0"/>
          </a:p>
          <a:p>
            <a:pPr lvl="2"/>
            <a:r>
              <a:rPr lang="en-US" dirty="0"/>
              <a:t>Google </a:t>
            </a:r>
            <a:r>
              <a:rPr lang="en-US" dirty="0" err="1"/>
              <a:t>FuzzyTest</a:t>
            </a:r>
            <a:endParaRPr lang="en-US" dirty="0"/>
          </a:p>
          <a:p>
            <a:r>
              <a:rPr lang="en-US" dirty="0"/>
              <a:t>Functional testing</a:t>
            </a:r>
          </a:p>
          <a:p>
            <a:pPr lvl="1"/>
            <a:r>
              <a:rPr lang="en-US" dirty="0"/>
              <a:t>Application level</a:t>
            </a:r>
          </a:p>
          <a:p>
            <a:pPr lvl="1"/>
            <a:r>
              <a:rPr lang="en-US" dirty="0"/>
              <a:t>Various frameworks</a:t>
            </a:r>
          </a:p>
          <a:p>
            <a:pPr lvl="2"/>
            <a:r>
              <a:rPr lang="en-US" dirty="0" err="1"/>
              <a:t>CTest</a:t>
            </a:r>
            <a:endParaRPr lang="en-US" dirty="0"/>
          </a:p>
          <a:p>
            <a:pPr lvl="2"/>
            <a:r>
              <a:rPr lang="en-US" dirty="0"/>
              <a:t>Shunit2</a:t>
            </a:r>
          </a:p>
          <a:p>
            <a:pPr lvl="2"/>
            <a:r>
              <a:rPr lang="en-US" dirty="0"/>
              <a:t>Google </a:t>
            </a:r>
            <a:r>
              <a:rPr lang="en-US" dirty="0" err="1"/>
              <a:t>FuzzyTest</a:t>
            </a:r>
            <a:endParaRPr lang="en-US" dirty="0"/>
          </a:p>
          <a:p>
            <a:r>
              <a:rPr lang="en-US" dirty="0"/>
              <a:t>...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02D11-C8B1-FCCE-45DC-355EB544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589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46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Key concepts</a:t>
            </a:r>
          </a:p>
          <a:p>
            <a:pPr lvl="1"/>
            <a:r>
              <a:rPr lang="en-US" dirty="0"/>
              <a:t>Implementation tested through API</a:t>
            </a:r>
          </a:p>
          <a:p>
            <a:pPr lvl="1"/>
            <a:r>
              <a:rPr lang="en-US" dirty="0"/>
              <a:t>Testing should be easy</a:t>
            </a:r>
          </a:p>
          <a:p>
            <a:pPr lvl="1"/>
            <a:r>
              <a:rPr lang="en-US" dirty="0"/>
              <a:t>Tests are independent of one another</a:t>
            </a:r>
          </a:p>
          <a:p>
            <a:r>
              <a:rPr lang="en-US" dirty="0"/>
              <a:t>Find problems early/fast</a:t>
            </a:r>
          </a:p>
          <a:p>
            <a:r>
              <a:rPr lang="en-US" dirty="0"/>
              <a:t>Facilitates change</a:t>
            </a:r>
          </a:p>
          <a:p>
            <a:pPr lvl="1"/>
            <a:r>
              <a:rPr lang="en-US" dirty="0"/>
              <a:t>Make small change, run tests</a:t>
            </a:r>
          </a:p>
          <a:p>
            <a:r>
              <a:rPr lang="en-US" dirty="0"/>
              <a:t>TDD: Test Driven Development</a:t>
            </a:r>
          </a:p>
          <a:p>
            <a:pPr lvl="1"/>
            <a:r>
              <a:rPr lang="en-US" dirty="0"/>
              <a:t>Write tests first, then implement</a:t>
            </a:r>
          </a:p>
          <a:p>
            <a:r>
              <a:rPr lang="en-US" dirty="0"/>
              <a:t>Programming framework, e.g., Catch2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7320137" y="3284985"/>
            <a:ext cx="3155315" cy="1980559"/>
            <a:chOff x="4821276" y="3871774"/>
            <a:chExt cx="3155315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155315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1655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that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answered in general.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to test?" however, does have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general answer: as early and as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as possible.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9790" y="5408069"/>
              <a:ext cx="1887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sz="1600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sz="1600" dirty="0">
                <a:solidFill>
                  <a:srgbClr val="0070C0"/>
                </a:solidFill>
                <a:latin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25959B0-A5E0-E823-3BE8-2CAE1318BB5B}"/>
              </a:ext>
            </a:extLst>
          </p:cNvPr>
          <p:cNvSpPr txBox="1"/>
          <p:nvPr/>
        </p:nvSpPr>
        <p:spPr>
          <a:xfrm>
            <a:off x="92564" y="5628104"/>
            <a:ext cx="1106803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2000" dirty="0">
                <a:hlinkClick r:id="rId2"/>
              </a:rPr>
              <a:t>https://github.com/gjbex/C-plus-plus-software-engineering/tree/main/source-code/testing/catch2</a:t>
            </a:r>
            <a:r>
              <a:rPr lang="en-US" sz="2000" dirty="0"/>
              <a:t> </a:t>
            </a:r>
            <a:endParaRPr lang="LID4096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815017-2C3F-178B-ED98-26815A80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463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C305-1691-253D-899F-2529DA2F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1548-00CD-56AC-8AE0-2F71AB04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application and test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2B5F1-BECE-8C34-3175-DE4394D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D44E7-5D9C-4329-6ACC-7C98642694A0}"/>
              </a:ext>
            </a:extLst>
          </p:cNvPr>
          <p:cNvSpPr txBox="1"/>
          <p:nvPr/>
        </p:nvSpPr>
        <p:spPr>
          <a:xfrm>
            <a:off x="107694" y="2547447"/>
            <a:ext cx="109179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2000" dirty="0">
                <a:hlinkClick r:id="rId2"/>
              </a:rPr>
              <a:t>https://github.com/gjbex/C-plus-plus-software-engineering/tree/main/source-code/testing/ctest</a:t>
            </a:r>
            <a:r>
              <a:rPr lang="en-US" sz="2000" dirty="0"/>
              <a:t>  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148849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EFB0-A4A9-60C0-B838-D7617934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784A-7F6B-CC16-C0F2-B288CC15E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85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Catch2 tutorial</a:t>
            </a:r>
            <a:br>
              <a:rPr lang="en-US" dirty="0"/>
            </a:br>
            <a:r>
              <a:rPr lang="en-US" dirty="0">
                <a:hlinkClick r:id="rId2"/>
              </a:rPr>
              <a:t>https://github.com/catchorg/Catch2/blob/devel/docs/tutorial.md#top</a:t>
            </a:r>
            <a:r>
              <a:rPr lang="en-US" dirty="0"/>
              <a:t> </a:t>
            </a:r>
          </a:p>
          <a:p>
            <a:r>
              <a:rPr lang="en-US" dirty="0"/>
              <a:t>Google Test primer</a:t>
            </a:r>
            <a:br>
              <a:rPr lang="en-US" dirty="0"/>
            </a:br>
            <a:r>
              <a:rPr lang="en-US" dirty="0">
                <a:hlinkClick r:id="rId3"/>
              </a:rPr>
              <a:t>https://google.github.io/googletest/primer.html</a:t>
            </a:r>
            <a:r>
              <a:rPr lang="en-US" dirty="0"/>
              <a:t> </a:t>
            </a:r>
          </a:p>
          <a:p>
            <a:r>
              <a:rPr lang="en-US" dirty="0" err="1"/>
              <a:t>cppunit</a:t>
            </a:r>
            <a:br>
              <a:rPr lang="en-US" dirty="0"/>
            </a:br>
            <a:r>
              <a:rPr lang="en-US" dirty="0">
                <a:hlinkClick r:id="rId4"/>
              </a:rPr>
              <a:t>https://www.freedesktop.org/wiki/Software/cppunit/</a:t>
            </a:r>
            <a:r>
              <a:rPr lang="en-US" dirty="0"/>
              <a:t> </a:t>
            </a:r>
          </a:p>
          <a:p>
            <a:r>
              <a:rPr lang="en-US" dirty="0" err="1"/>
              <a:t>CTest</a:t>
            </a:r>
            <a:br>
              <a:rPr lang="en-US" dirty="0"/>
            </a:br>
            <a:r>
              <a:rPr lang="en-US" dirty="0">
                <a:hlinkClick r:id="rId5"/>
              </a:rPr>
              <a:t>https://cmake.org/cmake/help/latest/module/CTest.html</a:t>
            </a:r>
            <a:r>
              <a:rPr lang="en-US" dirty="0"/>
              <a:t> </a:t>
            </a:r>
          </a:p>
          <a:p>
            <a:r>
              <a:rPr lang="en-US" dirty="0"/>
              <a:t>Google </a:t>
            </a:r>
            <a:r>
              <a:rPr lang="en-US" dirty="0" err="1"/>
              <a:t>FuzzTest</a:t>
            </a:r>
            <a:br>
              <a:rPr lang="en-US" dirty="0"/>
            </a:br>
            <a:r>
              <a:rPr lang="en-US" dirty="0">
                <a:hlinkClick r:id="rId6"/>
              </a:rPr>
              <a:t>https://github.com/google/fuzztest</a:t>
            </a:r>
            <a:r>
              <a:rPr lang="en-US" dirty="0"/>
              <a:t> </a:t>
            </a:r>
          </a:p>
          <a:p>
            <a:r>
              <a:rPr lang="en-US" dirty="0"/>
              <a:t>shunit2</a:t>
            </a:r>
            <a:br>
              <a:rPr lang="en-US" dirty="0"/>
            </a:br>
            <a:r>
              <a:rPr lang="en-US" dirty="0">
                <a:hlinkClick r:id="rId7"/>
              </a:rPr>
              <a:t>https://github.com/kward/shunit2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F9615-03AB-3F06-69F5-EC793295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501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9EDD-AAA1-86E7-6663-1799EEA4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management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4B348-AA22-783F-4CC3-747D6B7171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2FDCA-806A-FB0B-1F52-91BD6306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4670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151D-EE93-90D9-EB18-32064A36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managers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301B4-11F1-BA22-7463-50F7F9042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Conan</a:t>
            </a:r>
          </a:p>
          <a:p>
            <a:pPr lvl="1"/>
            <a:r>
              <a:rPr lang="en-US" dirty="0"/>
              <a:t>Wide range of software packages</a:t>
            </a:r>
          </a:p>
          <a:p>
            <a:pPr lvl="1"/>
            <a:r>
              <a:rPr lang="en-US" dirty="0"/>
              <a:t>Mature</a:t>
            </a:r>
          </a:p>
          <a:p>
            <a:r>
              <a:rPr lang="en-US" dirty="0" err="1"/>
              <a:t>vcpkg</a:t>
            </a:r>
            <a:endParaRPr lang="en-US" dirty="0"/>
          </a:p>
          <a:p>
            <a:pPr lvl="1"/>
            <a:r>
              <a:rPr lang="en-US" dirty="0"/>
              <a:t>Microsoft-backed</a:t>
            </a:r>
          </a:p>
          <a:p>
            <a:pPr lvl="1"/>
            <a:r>
              <a:rPr lang="en-US" dirty="0"/>
              <a:t>Wide range of software packages</a:t>
            </a:r>
          </a:p>
          <a:p>
            <a:r>
              <a:rPr lang="en-US" dirty="0"/>
              <a:t>CPM</a:t>
            </a:r>
          </a:p>
          <a:p>
            <a:pPr lvl="1"/>
            <a:r>
              <a:rPr lang="en-US" dirty="0" err="1"/>
              <a:t>CMake</a:t>
            </a:r>
            <a:r>
              <a:rPr lang="en-US" dirty="0"/>
              <a:t> centric</a:t>
            </a:r>
          </a:p>
          <a:p>
            <a:pPr lvl="1"/>
            <a:r>
              <a:rPr lang="en-US" dirty="0"/>
              <a:t>Pure </a:t>
            </a:r>
            <a:r>
              <a:rPr lang="en-US" dirty="0" err="1"/>
              <a:t>Cmake</a:t>
            </a:r>
            <a:r>
              <a:rPr lang="en-US" dirty="0"/>
              <a:t>, (almost) zero install</a:t>
            </a:r>
          </a:p>
          <a:p>
            <a:pPr lvl="1"/>
            <a:r>
              <a:rPr lang="en-US" dirty="0"/>
              <a:t>Relies on CMakeLists.txt of software packages</a:t>
            </a:r>
          </a:p>
          <a:p>
            <a:pPr lvl="1"/>
            <a:r>
              <a:rPr lang="en-US" dirty="0"/>
              <a:t>Can pull GitHub repositories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E0D5F-6FF4-E9A6-B9F1-99B86501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804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72BB8-489C-2322-537A-7D10CD60E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Conan basic usage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3EA31-C42C-5434-AB56-1E275880B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Set up</a:t>
            </a:r>
          </a:p>
          <a:p>
            <a:endParaRPr lang="en-US" dirty="0"/>
          </a:p>
          <a:p>
            <a:r>
              <a:rPr lang="en-US" dirty="0"/>
              <a:t>Write project requirement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conanfile.txt</a:t>
            </a:r>
          </a:p>
          <a:p>
            <a:r>
              <a:rPr lang="en-US" dirty="0"/>
              <a:t>Install dependencies</a:t>
            </a:r>
          </a:p>
          <a:p>
            <a:endParaRPr lang="en-US" dirty="0"/>
          </a:p>
          <a:p>
            <a:r>
              <a:rPr lang="en-US" dirty="0"/>
              <a:t>Change to build directory</a:t>
            </a:r>
          </a:p>
          <a:p>
            <a:endParaRPr lang="en-US" dirty="0"/>
          </a:p>
          <a:p>
            <a:r>
              <a:rPr lang="en-US" dirty="0"/>
              <a:t>Generate build files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Build project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C3C9C-C2DF-9153-4AC9-6C00AF6C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5810F3-8FBD-0FB5-304B-AE7E19556B08}"/>
              </a:ext>
            </a:extLst>
          </p:cNvPr>
          <p:cNvSpPr txBox="1"/>
          <p:nvPr/>
        </p:nvSpPr>
        <p:spPr>
          <a:xfrm>
            <a:off x="1320756" y="2190610"/>
            <a:ext cx="85199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pip install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conan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conan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profile detect  --force  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D7ED03-37FB-D1F6-E11E-87F957D13740}"/>
              </a:ext>
            </a:extLst>
          </p:cNvPr>
          <p:cNvSpPr txBox="1"/>
          <p:nvPr/>
        </p:nvSpPr>
        <p:spPr>
          <a:xfrm>
            <a:off x="1244556" y="3315885"/>
            <a:ext cx="8596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conan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install . --output-folder=build/  --build=missing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AA2343-8684-816B-C4E4-32B1A369AB46}"/>
              </a:ext>
            </a:extLst>
          </p:cNvPr>
          <p:cNvSpPr txBox="1"/>
          <p:nvPr/>
        </p:nvSpPr>
        <p:spPr>
          <a:xfrm>
            <a:off x="1244556" y="4093598"/>
            <a:ext cx="8596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D800B7-D9CD-26C6-E7F5-C225C0026105}"/>
              </a:ext>
            </a:extLst>
          </p:cNvPr>
          <p:cNvSpPr txBox="1"/>
          <p:nvPr/>
        </p:nvSpPr>
        <p:spPr>
          <a:xfrm>
            <a:off x="1244556" y="4843113"/>
            <a:ext cx="8596130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.. -DCMAKE_TOOLCHAIN_FILE=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conan_toolchain.cmake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-DCMAKE_BUILD_TYPE=Release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1EF2D7-BBEF-BF21-3B57-3989D45D8C00}"/>
              </a:ext>
            </a:extLst>
          </p:cNvPr>
          <p:cNvSpPr txBox="1"/>
          <p:nvPr/>
        </p:nvSpPr>
        <p:spPr>
          <a:xfrm>
            <a:off x="1244556" y="6010793"/>
            <a:ext cx="8596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.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2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6E4D0E-CF9C-8B5A-BB4F-51D500AD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F323-D508-052E-81AA-3967DF5D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conanfile.txt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48D6F-B812-A6FE-48AE-8C1C6DAC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30</a:t>
            </a:fld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885617-2387-7D06-419B-33D3DD032E99}"/>
              </a:ext>
            </a:extLst>
          </p:cNvPr>
          <p:cNvSpPr txBox="1"/>
          <p:nvPr/>
        </p:nvSpPr>
        <p:spPr>
          <a:xfrm>
            <a:off x="961528" y="2261499"/>
            <a:ext cx="3882616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[requires]</a:t>
            </a:r>
          </a:p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blaze/3.8.2@</a:t>
            </a:r>
          </a:p>
          <a:p>
            <a:pPr lvl="0">
              <a:defRPr/>
            </a:pPr>
            <a:endParaRPr lang="en-US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[generators]</a:t>
            </a:r>
          </a:p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CMakeDeps</a:t>
            </a:r>
          </a:p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CMakeToolchain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D1DBEB0-B557-06A2-DEA1-A7F8BE805909}"/>
              </a:ext>
            </a:extLst>
          </p:cNvPr>
          <p:cNvGrpSpPr/>
          <p:nvPr/>
        </p:nvGrpSpPr>
        <p:grpSpPr>
          <a:xfrm>
            <a:off x="2775858" y="2359861"/>
            <a:ext cx="5547908" cy="523220"/>
            <a:chOff x="6226629" y="2076833"/>
            <a:chExt cx="5547908" cy="523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71371F-2DC9-3A08-DFDE-0F24C0B7576C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Dependencies</a:t>
              </a:r>
              <a:endParaRPr lang="LID4096" sz="28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3CA3A64-A19E-614C-9D2E-8EC0B253E32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226629" y="2338443"/>
              <a:ext cx="2198914" cy="9995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F2148E-D168-66D4-0394-2B03932499A8}"/>
              </a:ext>
            </a:extLst>
          </p:cNvPr>
          <p:cNvGrpSpPr/>
          <p:nvPr/>
        </p:nvGrpSpPr>
        <p:grpSpPr>
          <a:xfrm>
            <a:off x="3200400" y="3311822"/>
            <a:ext cx="5123366" cy="523220"/>
            <a:chOff x="6651171" y="2076833"/>
            <a:chExt cx="5123366" cy="52322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F9A261-C482-DD5C-5981-86DCB3D9621D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Build generator</a:t>
              </a:r>
              <a:endParaRPr lang="LID4096" sz="28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C7EBFB8-4B1A-B948-4738-A820942FCF25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6651171" y="2338443"/>
              <a:ext cx="1774372" cy="787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33776B5-EDE2-7785-DB56-371FC5AE1F99}"/>
              </a:ext>
            </a:extLst>
          </p:cNvPr>
          <p:cNvSpPr txBox="1"/>
          <p:nvPr/>
        </p:nvSpPr>
        <p:spPr>
          <a:xfrm>
            <a:off x="466923" y="4735915"/>
            <a:ext cx="105787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https://github.com/gjbex/C-plus-plus-software-engineering/tree/main/source-code/dependency-management/conan</a:t>
            </a:r>
            <a:r>
              <a:rPr lang="en-US" sz="1600" dirty="0"/>
              <a:t>  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7291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2BC6-BD02-92B3-6DF5-32826DD9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vcpkg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03A33-90AE-45DE-95DE-9952DA2C4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vcpkg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packages, e.g., blaze</a:t>
            </a:r>
          </a:p>
          <a:p>
            <a:endParaRPr lang="en-US" dirty="0"/>
          </a:p>
          <a:p>
            <a:r>
              <a:rPr lang="en-US" dirty="0"/>
              <a:t>Build your software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4AA61E-C7B7-2C01-844D-B47CFE01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31</a:t>
            </a:fld>
            <a:endParaRPr lang="LID4096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5911E9-B258-F3C0-F651-E01F9EEDC7BF}"/>
              </a:ext>
            </a:extLst>
          </p:cNvPr>
          <p:cNvSpPr txBox="1"/>
          <p:nvPr/>
        </p:nvSpPr>
        <p:spPr>
          <a:xfrm>
            <a:off x="1320756" y="2321241"/>
            <a:ext cx="10348728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git clone https://github.com/microsoft/vcpkg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./vcpkg/bootstrap-vcpkg.sh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export VCPKG_DIR=$(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pwdd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vcpkg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CFBE6D-9550-7036-54D5-55707E6A573F}"/>
              </a:ext>
            </a:extLst>
          </p:cNvPr>
          <p:cNvSpPr txBox="1"/>
          <p:nvPr/>
        </p:nvSpPr>
        <p:spPr>
          <a:xfrm>
            <a:off x="1320755" y="3890428"/>
            <a:ext cx="10348729" cy="374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$VCPKG_DIR/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vcpkg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install blaze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EBD776-B10E-52CA-3FAF-DA4973E7C030}"/>
              </a:ext>
            </a:extLst>
          </p:cNvPr>
          <p:cNvSpPr txBox="1"/>
          <p:nvPr/>
        </p:nvSpPr>
        <p:spPr>
          <a:xfrm>
            <a:off x="1320756" y="4849029"/>
            <a:ext cx="10348730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 .  -B build/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-DCMAKE_TOOLCHAIN_FILE=$VCPKG_DIR/scripts/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buildsystems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vcpkg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.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78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10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882D-DD91-762A-9862-FA6E7065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556D6-66A1-32F0-325E-89EF55D4D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via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CMakeLists.txt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DACAC-48E5-D353-91C5-829E8096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406B8-BE76-0E4B-5848-6008C26F5D6A}"/>
              </a:ext>
            </a:extLst>
          </p:cNvPr>
          <p:cNvSpPr txBox="1"/>
          <p:nvPr/>
        </p:nvSpPr>
        <p:spPr>
          <a:xfrm>
            <a:off x="1055915" y="2413899"/>
            <a:ext cx="9579429" cy="4062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set(CPM_DOWNLOAD_VERSION 0.38.1)</a:t>
            </a:r>
          </a:p>
          <a:p>
            <a:pPr lvl="0">
              <a:defRPr/>
            </a:pPr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if(CPM_SOURCE_CACHE)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set(CPM_DOWNLOAD_LOCATION "${CPM_SOURCE_CACHE}/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cpm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/CPM_${CPM_DOWNLOAD_VERSION}.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elseif(DEFINED ENV{CPM_SOURCE_CACHE})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set(CPM_DOWNLOAD_LOCATION "$ENV{CPM_SOURCE_CACHE}/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cpm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/CPM_${CPM_DOWNLOAD_VERSION}.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else()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set(CPM_DOWNLOAD_LOCATION "${CMAKE_BINARY_DIR}/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/CPM_${CPM_DOWNLOAD_VERSION}.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endif()</a:t>
            </a:r>
          </a:p>
          <a:p>
            <a:pPr lvl="0">
              <a:defRPr/>
            </a:pPr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if(NOT (EXISTS ${CPM_DOWNLOAD_LOCATION}))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message(STATUS "Downloading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CPM.cmake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to ${CPM_DOWNLOAD_LOCATION}")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file(DOWNLOAD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https://github.com/TheLartians/CPM.cmake/releases/download/v${CPM_DOWNLOAD_VERSION}/CPM.cmake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${CPM_DOWNLOAD_LOCATION}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endif()</a:t>
            </a:r>
          </a:p>
          <a:p>
            <a:pPr lvl="0">
              <a:defRPr/>
            </a:pPr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include(${CPM_DOWNLOAD_LOCATION})</a:t>
            </a:r>
          </a:p>
          <a:p>
            <a:pPr lvl="0">
              <a:defRPr/>
            </a:pP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5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882D-DD91-762A-9862-FA6E7065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556D6-66A1-32F0-325E-89EF55D4D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software packages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Download and build of dependencies done by </a:t>
            </a:r>
            <a:r>
              <a:rPr lang="en-US" dirty="0" err="1">
                <a:cs typeface="Courier New" panose="02070309020205020404" pitchFamily="49" charset="0"/>
              </a:rPr>
              <a:t>CMake</a:t>
            </a:r>
            <a:endParaRPr lang="LID4096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DACAC-48E5-D353-91C5-829E8096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406B8-BE76-0E4B-5848-6008C26F5D6A}"/>
              </a:ext>
            </a:extLst>
          </p:cNvPr>
          <p:cNvSpPr txBox="1"/>
          <p:nvPr/>
        </p:nvSpPr>
        <p:spPr>
          <a:xfrm>
            <a:off x="1055915" y="2413899"/>
            <a:ext cx="9579429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</a:p>
          <a:p>
            <a:pPr lvl="0">
              <a:defRPr/>
            </a:pP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CPMAddPackage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("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gh:fmtlib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/fmt#9.1.0")</a:t>
            </a:r>
          </a:p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CD040-C2F1-2804-6DCE-6946592E60D7}"/>
              </a:ext>
            </a:extLst>
          </p:cNvPr>
          <p:cNvSpPr txBox="1"/>
          <p:nvPr/>
        </p:nvSpPr>
        <p:spPr>
          <a:xfrm>
            <a:off x="499580" y="4735915"/>
            <a:ext cx="1037681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https://github.com/gjbex/C-plus-plus-software-engineering/tree/main/source-code/dependency-management/cpm</a:t>
            </a:r>
            <a:r>
              <a:rPr lang="en-US" sz="1600" dirty="0"/>
              <a:t> 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195977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E52C-C68B-48ED-C2F6-90624F3E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5A2C6-A3DC-11B2-63F1-FAC2EF931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Conan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https://docs.conan.io/2/</a:t>
            </a:r>
            <a:r>
              <a:rPr lang="en-US" dirty="0"/>
              <a:t> </a:t>
            </a:r>
          </a:p>
          <a:p>
            <a:r>
              <a:rPr lang="en-US" dirty="0" err="1"/>
              <a:t>vcpkg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https://learn.microsoft.com/en-us/vcpkg/</a:t>
            </a:r>
            <a:endParaRPr lang="en-US" dirty="0"/>
          </a:p>
          <a:p>
            <a:r>
              <a:rPr lang="en-US" dirty="0"/>
              <a:t>CPM site</a:t>
            </a:r>
            <a:br>
              <a:rPr lang="en-US" dirty="0"/>
            </a:br>
            <a:r>
              <a:rPr lang="en-US" dirty="0">
                <a:hlinkClick r:id="rId4"/>
              </a:rPr>
              <a:t>https://github.com/cpm-cmake/CPM.cmake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CA5D4-ECE8-DEEA-8D8A-F23346724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836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F76C8-EEE5-BD10-D020-7903EAD9C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A3E6-8044-0B38-CF28-AD544A8D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0BBA6-EB3B-C63C-B297-F522434879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92102-CD2B-2AE1-3A67-B9FC9D46C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27767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EBED66-2670-8733-B1E1-BF548FBEE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SOLID code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461225-6503-3951-050C-524821BD5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S: Single Responsibility  Principle (SRP)</a:t>
            </a:r>
          </a:p>
          <a:p>
            <a:r>
              <a:rPr lang="en-US" dirty="0"/>
              <a:t>O: Open-Closed Principle (OCP)</a:t>
            </a:r>
          </a:p>
          <a:p>
            <a:r>
              <a:rPr lang="en-US" dirty="0"/>
              <a:t>L: </a:t>
            </a:r>
            <a:r>
              <a:rPr lang="en-US" dirty="0" err="1"/>
              <a:t>Lishkov's</a:t>
            </a:r>
            <a:r>
              <a:rPr lang="en-US" dirty="0"/>
              <a:t> Substitution Principle (LSP)</a:t>
            </a:r>
          </a:p>
          <a:p>
            <a:r>
              <a:rPr lang="en-US" dirty="0"/>
              <a:t>I: Interface Segregation Principle (ISP)</a:t>
            </a:r>
          </a:p>
          <a:p>
            <a:r>
              <a:rPr lang="en-US" dirty="0"/>
              <a:t>D: Dependency Inversion Principle (DIP)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8A7F5-BF6B-DDE4-170A-993A9370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36</a:t>
            </a:fld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B796EC-CA70-1487-EB97-FD445AB0CAE0}"/>
              </a:ext>
            </a:extLst>
          </p:cNvPr>
          <p:cNvSpPr txBox="1"/>
          <p:nvPr/>
        </p:nvSpPr>
        <p:spPr>
          <a:xfrm>
            <a:off x="499580" y="5334634"/>
            <a:ext cx="97524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https://github.com/gjbex/Scientific-C-plus-plus/tree/master/source-code/DesignPatterns/CellularAutomata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781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DD127-EAC1-0F68-68F1-6F3335288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 (SRP)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FEE37-C334-21D6-F03C-A070AAB93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or function should have</a:t>
            </a:r>
          </a:p>
          <a:p>
            <a:pPr lvl="1"/>
            <a:r>
              <a:rPr lang="en-US" dirty="0"/>
              <a:t>only one reason to change</a:t>
            </a:r>
          </a:p>
          <a:p>
            <a:pPr lvl="1"/>
            <a:r>
              <a:rPr lang="en-US" dirty="0"/>
              <a:t>Single responsibility</a:t>
            </a:r>
          </a:p>
          <a:p>
            <a:pPr lvl="1"/>
            <a:endParaRPr lang="en-US" dirty="0"/>
          </a:p>
          <a:p>
            <a:r>
              <a:rPr lang="en-US" dirty="0"/>
              <a:t>Aims</a:t>
            </a:r>
          </a:p>
          <a:p>
            <a:pPr lvl="1"/>
            <a:r>
              <a:rPr lang="en-US" dirty="0"/>
              <a:t>Improve maintainability</a:t>
            </a:r>
          </a:p>
          <a:p>
            <a:pPr lvl="1"/>
            <a:r>
              <a:rPr lang="en-US" dirty="0"/>
              <a:t>Improve clarity</a:t>
            </a:r>
          </a:p>
          <a:p>
            <a:pPr lvl="1"/>
            <a:r>
              <a:rPr lang="en-US" dirty="0"/>
              <a:t>Reduce coupling</a:t>
            </a:r>
          </a:p>
          <a:p>
            <a:pPr lvl="1"/>
            <a:r>
              <a:rPr lang="en-US" dirty="0"/>
              <a:t>Enable better testing</a:t>
            </a:r>
          </a:p>
          <a:p>
            <a:pPr lvl="1"/>
            <a:r>
              <a:rPr lang="en-US" dirty="0"/>
              <a:t>Support reusability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EF1E3-1C27-491E-9859-8D60233D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307869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98534-5314-ED8A-2D5C-BF53A759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Open-Closed Principle (OCP)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9C9F3-F6D3-5289-99BF-EDE727653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Classes, modules, functions should be</a:t>
            </a:r>
          </a:p>
          <a:p>
            <a:pPr lvl="1"/>
            <a:r>
              <a:rPr lang="en-US" dirty="0"/>
              <a:t>Open to extension</a:t>
            </a:r>
          </a:p>
          <a:p>
            <a:pPr lvl="1"/>
            <a:r>
              <a:rPr lang="en-US" dirty="0"/>
              <a:t>Closed to modification</a:t>
            </a:r>
          </a:p>
          <a:p>
            <a:endParaRPr lang="en-US" dirty="0"/>
          </a:p>
          <a:p>
            <a:r>
              <a:rPr lang="en-US" dirty="0"/>
              <a:t>Aims</a:t>
            </a:r>
          </a:p>
          <a:p>
            <a:pPr lvl="1"/>
            <a:r>
              <a:rPr lang="en-US" dirty="0"/>
              <a:t>Promote extensibility (Open)</a:t>
            </a:r>
          </a:p>
          <a:p>
            <a:pPr lvl="1"/>
            <a:r>
              <a:rPr lang="en-US" dirty="0"/>
              <a:t>Improve maintainability, existing code not affected by changes (Closed)</a:t>
            </a:r>
          </a:p>
          <a:p>
            <a:pPr lvl="1"/>
            <a:r>
              <a:rPr lang="en-US" dirty="0"/>
              <a:t>Support reusability and scaling (extension)</a:t>
            </a:r>
          </a:p>
          <a:p>
            <a:pPr lvl="1"/>
            <a:r>
              <a:rPr lang="en-US" dirty="0"/>
              <a:t>Encourage use of abstraction</a:t>
            </a:r>
          </a:p>
          <a:p>
            <a:pPr lvl="1"/>
            <a:r>
              <a:rPr lang="en-US" dirty="0"/>
              <a:t>Facilitate cleaner architecture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37776-E2ED-1B29-8806-EDFBC428E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956570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CFEE-9305-DD43-9957-6FBC7EC7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Lishkov</a:t>
            </a:r>
            <a:r>
              <a:rPr lang="en-US" dirty="0"/>
              <a:t> Substitution Principle (LSP)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B3E22-3234-FC76-BC35-1B4538305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Derived class can be used wherever base class is used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Aims</a:t>
            </a:r>
          </a:p>
          <a:p>
            <a:pPr lvl="1"/>
            <a:r>
              <a:rPr lang="en-US" dirty="0"/>
              <a:t>Properly model "is-a" relationships, behavioral consistency</a:t>
            </a:r>
          </a:p>
          <a:p>
            <a:pPr lvl="1"/>
            <a:r>
              <a:rPr lang="en-US" dirty="0"/>
              <a:t>Preserve code correctness</a:t>
            </a:r>
          </a:p>
          <a:p>
            <a:pPr lvl="1"/>
            <a:r>
              <a:rPr lang="en-US" dirty="0"/>
              <a:t>Enable safe polymorphism</a:t>
            </a:r>
          </a:p>
          <a:p>
            <a:pPr lvl="1"/>
            <a:r>
              <a:rPr lang="en-US" dirty="0"/>
              <a:t>Improve reusability and maintainability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C4016-1C85-BD04-ED17-1AF61B8D4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0DC1C-AF99-2AC5-15FF-C124F3A3AE1D}"/>
              </a:ext>
            </a:extLst>
          </p:cNvPr>
          <p:cNvSpPr txBox="1"/>
          <p:nvPr/>
        </p:nvSpPr>
        <p:spPr>
          <a:xfrm>
            <a:off x="1753688" y="2400842"/>
            <a:ext cx="733726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/>
              <a:t>“If a piece of code works with the parent class,</a:t>
            </a:r>
          </a:p>
          <a:p>
            <a:pPr algn="ctr"/>
            <a:r>
              <a:rPr lang="en-US" sz="2800" i="1" dirty="0"/>
              <a:t>it should also work with any subclass, without</a:t>
            </a:r>
          </a:p>
          <a:p>
            <a:r>
              <a:rPr lang="en-US" sz="2800" i="1" dirty="0"/>
              <a:t>knowing the difference.”</a:t>
            </a:r>
            <a:endParaRPr lang="LID4096" sz="2800" i="1" dirty="0"/>
          </a:p>
        </p:txBody>
      </p:sp>
    </p:spTree>
    <p:extLst>
      <p:ext uri="{BB962C8B-B14F-4D97-AF65-F5344CB8AC3E}">
        <p14:creationId xmlns:p14="http://schemas.microsoft.com/office/powerpoint/2010/main" val="4163441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conventions: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hello_world.cpp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or </a:t>
            </a:r>
            <a:r>
              <a:rPr lang="en-US" dirty="0" err="1"/>
              <a:t>CMake</a:t>
            </a:r>
            <a:r>
              <a:rPr lang="en-US" dirty="0"/>
              <a:t>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#include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&lt;iostream&gt;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 main(int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argc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char*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argv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[]) {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22982" y="3484460"/>
            <a:ext cx="3586553" cy="3187879"/>
            <a:chOff x="1298981" y="3584213"/>
            <a:chExt cx="3586553" cy="3187879"/>
          </a:xfrm>
        </p:grpSpPr>
        <p:sp>
          <p:nvSpPr>
            <p:cNvPr id="7" name="Oval 6"/>
            <p:cNvSpPr/>
            <p:nvPr/>
          </p:nvSpPr>
          <p:spPr>
            <a:xfrm>
              <a:off x="1298981" y="6498576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59022" y="5858572"/>
              <a:ext cx="2048882" cy="77676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D84CA-DCC8-327D-4D6B-61C3C57B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Segregation Principle (ISP)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46CFA-1CFD-FF58-57EE-451EA8560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not force to depend on irrelevant interfaces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Aims</a:t>
            </a:r>
          </a:p>
          <a:p>
            <a:pPr lvl="1"/>
            <a:r>
              <a:rPr lang="en-US" dirty="0"/>
              <a:t>Reduce coupling, unnecessary dependencies</a:t>
            </a:r>
          </a:p>
          <a:p>
            <a:pPr lvl="1"/>
            <a:r>
              <a:rPr lang="en-US" dirty="0"/>
              <a:t>Improve code maintainability</a:t>
            </a:r>
          </a:p>
          <a:p>
            <a:pPr lvl="1"/>
            <a:r>
              <a:rPr lang="en-US" dirty="0"/>
              <a:t>Improve flexibility and reusability</a:t>
            </a:r>
          </a:p>
          <a:p>
            <a:pPr lvl="1"/>
            <a:r>
              <a:rPr lang="en-US" dirty="0"/>
              <a:t>Minimize impact of changes</a:t>
            </a:r>
          </a:p>
          <a:p>
            <a:pPr lvl="1"/>
            <a:r>
              <a:rPr lang="en-US" dirty="0"/>
              <a:t>Encourage cleaner architecture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1CBB3-5E56-BE31-05B6-81EB8631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011BAA-7AC3-717D-7B8E-AF85D56B67AF}"/>
              </a:ext>
            </a:extLst>
          </p:cNvPr>
          <p:cNvSpPr txBox="1"/>
          <p:nvPr/>
        </p:nvSpPr>
        <p:spPr>
          <a:xfrm>
            <a:off x="2493916" y="2509700"/>
            <a:ext cx="523848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“Favor multiple small interfaces"</a:t>
            </a:r>
          </a:p>
        </p:txBody>
      </p:sp>
    </p:spTree>
    <p:extLst>
      <p:ext uri="{BB962C8B-B14F-4D97-AF65-F5344CB8AC3E}">
        <p14:creationId xmlns:p14="http://schemas.microsoft.com/office/powerpoint/2010/main" val="5773450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A918-C146-FB9A-9479-2C490D3B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Principle (DIP)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3750A-D6AC-54EC-6018-887FB8A77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 code should not depend on low-level details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Aims</a:t>
            </a:r>
          </a:p>
          <a:p>
            <a:pPr lvl="1"/>
            <a:r>
              <a:rPr lang="en-US" dirty="0"/>
              <a:t>Promote decoupling</a:t>
            </a:r>
          </a:p>
          <a:p>
            <a:pPr lvl="1"/>
            <a:r>
              <a:rPr lang="en-US" dirty="0"/>
              <a:t>Enhance flexibility and scalability (extensions)</a:t>
            </a:r>
          </a:p>
          <a:p>
            <a:pPr lvl="1"/>
            <a:r>
              <a:rPr lang="en-US" dirty="0"/>
              <a:t>Improve maintainability and testability</a:t>
            </a:r>
          </a:p>
          <a:p>
            <a:pPr lvl="1"/>
            <a:r>
              <a:rPr lang="en-US" dirty="0"/>
              <a:t>Encourage layered architecture</a:t>
            </a:r>
          </a:p>
          <a:p>
            <a:pPr lvl="1"/>
            <a:r>
              <a:rPr lang="en-US" dirty="0"/>
              <a:t>Facilitate reuse and "plug-and-play" components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E79ED-3B0D-1478-D1D3-C000584B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1AC838-3BED-8423-C706-9E2FB189B642}"/>
              </a:ext>
            </a:extLst>
          </p:cNvPr>
          <p:cNvSpPr txBox="1"/>
          <p:nvPr/>
        </p:nvSpPr>
        <p:spPr>
          <a:xfrm>
            <a:off x="2493916" y="2509700"/>
            <a:ext cx="678871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“Depend on abstractions, not concretions"</a:t>
            </a:r>
          </a:p>
        </p:txBody>
      </p:sp>
    </p:spTree>
    <p:extLst>
      <p:ext uri="{BB962C8B-B14F-4D97-AF65-F5344CB8AC3E}">
        <p14:creationId xmlns:p14="http://schemas.microsoft.com/office/powerpoint/2010/main" val="7071379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DB391-D499-52DC-3F95-F06A387F4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64930-4215-9A9D-21A8-8197FF415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468FA-AC01-700A-B340-DE5CBBC9D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Robert C. Martin (2008) </a:t>
            </a:r>
            <a:r>
              <a:rPr lang="en-US" i="1" dirty="0"/>
              <a:t>Clean Code: A Handbook of Agile Software Craftsmanship</a:t>
            </a:r>
            <a:r>
              <a:rPr lang="en-US" dirty="0"/>
              <a:t>, Pearson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46CCD-B2FC-39AB-FE37-5F706B73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76271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A9DDC-00AC-C65F-BAB9-D666A491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CC304-7A54-167F-627F-941E46AB2D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889D4-CBB4-A356-9FBF-17C5A6AB3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26718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1B04-6F71-4330-B666-5B7B430C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8AEC1-1A7F-4251-B837-4A655C9D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Observation: patterns in problems to solve</a:t>
            </a:r>
          </a:p>
          <a:p>
            <a:r>
              <a:rPr lang="en-US" dirty="0"/>
              <a:t>Design pattern = recipe for software design</a:t>
            </a:r>
          </a:p>
          <a:p>
            <a:pPr lvl="1"/>
            <a:r>
              <a:rPr lang="en-US" dirty="0"/>
              <a:t>Don’t reinvent the wheel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1908B-C8B8-481C-9414-BA9B8EAA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31582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72B2-61DF-4F7D-A226-9483D7C4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ABB18-0664-4863-B217-DD2E149B5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Quite a lot (23 originally)</a:t>
            </a:r>
          </a:p>
          <a:p>
            <a:pPr lvl="1"/>
            <a:r>
              <a:rPr lang="en-US" dirty="0"/>
              <a:t>Creational patterns</a:t>
            </a:r>
          </a:p>
          <a:p>
            <a:pPr lvl="2"/>
            <a:r>
              <a:rPr lang="en-US" dirty="0"/>
              <a:t>E.g., builder, factory</a:t>
            </a:r>
          </a:p>
          <a:p>
            <a:pPr lvl="1"/>
            <a:r>
              <a:rPr lang="en-US" dirty="0"/>
              <a:t>Structural patterns</a:t>
            </a:r>
          </a:p>
          <a:p>
            <a:pPr lvl="2"/>
            <a:r>
              <a:rPr lang="en-US" dirty="0"/>
              <a:t>E.g., decorator</a:t>
            </a:r>
          </a:p>
          <a:p>
            <a:pPr lvl="1"/>
            <a:r>
              <a:rPr lang="en-US" dirty="0"/>
              <a:t>Behavioral patterns</a:t>
            </a:r>
          </a:p>
          <a:p>
            <a:pPr lvl="2"/>
            <a:r>
              <a:rPr lang="en-US" dirty="0"/>
              <a:t>E.g., state, strategy</a:t>
            </a:r>
          </a:p>
          <a:p>
            <a:pPr lvl="1"/>
            <a:r>
              <a:rPr lang="en-US" dirty="0"/>
              <a:t>Parallel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D0D00-276F-449C-8ED3-67B7F75E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7D2CC-8781-2378-7EC4-F6B367CC3018}"/>
              </a:ext>
            </a:extLst>
          </p:cNvPr>
          <p:cNvSpPr txBox="1"/>
          <p:nvPr/>
        </p:nvSpPr>
        <p:spPr>
          <a:xfrm>
            <a:off x="608437" y="5084258"/>
            <a:ext cx="902253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https://github.com/gjbex/C-plus-plus-software-engineering/tree/main/source-code/design-patterns</a:t>
            </a:r>
            <a:r>
              <a:rPr lang="en-US" sz="1600" dirty="0"/>
              <a:t> 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159781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2119F-79EC-4E00-B9D9-0B258760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design pattern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0D69E-6CD4-B5FE-C976-9D928F3B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46</a:t>
            </a:fld>
            <a:endParaRPr lang="LID4096"/>
          </a:p>
        </p:txBody>
      </p:sp>
      <p:pic>
        <p:nvPicPr>
          <p:cNvPr id="6" name="Picture 5" descr="A diagram of a diagram&#10;&#10;AI-generated content may be incorrect.">
            <a:extLst>
              <a:ext uri="{FF2B5EF4-FFF2-40B4-BE49-F238E27FC236}">
                <a16:creationId xmlns:a16="http://schemas.microsoft.com/office/drawing/2014/main" id="{D7E34681-6E5E-22EF-801F-FCFC18F40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11085"/>
            <a:ext cx="10318750" cy="35378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3C3959-50E2-6F04-7F37-FA6E07942ADC}"/>
              </a:ext>
            </a:extLst>
          </p:cNvPr>
          <p:cNvSpPr txBox="1"/>
          <p:nvPr/>
        </p:nvSpPr>
        <p:spPr>
          <a:xfrm>
            <a:off x="499580" y="5791830"/>
            <a:ext cx="945444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https://github.com/gjbex/Scientific-C-plus-plus/tree/master/source-code/DesignPatterns/BuilderPattern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376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65591-8615-7E00-CFBB-3B182709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 design pattern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9C0292-7B1E-9B21-4614-155BA8F2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47</a:t>
            </a:fld>
            <a:endParaRPr lang="LID4096"/>
          </a:p>
        </p:txBody>
      </p:sp>
      <p:pic>
        <p:nvPicPr>
          <p:cNvPr id="5" name="Picture 4" descr="A diagram of a product&#10;&#10;AI-generated content may be incorrect.">
            <a:extLst>
              <a:ext uri="{FF2B5EF4-FFF2-40B4-BE49-F238E27FC236}">
                <a16:creationId xmlns:a16="http://schemas.microsoft.com/office/drawing/2014/main" id="{BBE229AF-EE3A-58FD-5C44-F9FB31006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149" y="1690688"/>
            <a:ext cx="8821965" cy="42345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AE771F-B92C-A5F6-80B5-1C6B4577A404}"/>
              </a:ext>
            </a:extLst>
          </p:cNvPr>
          <p:cNvSpPr txBox="1"/>
          <p:nvPr/>
        </p:nvSpPr>
        <p:spPr>
          <a:xfrm>
            <a:off x="499580" y="5791830"/>
            <a:ext cx="9752413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https://github.com/gjbex/Scientific-C-plus-plus/tree/master/source-code/DesignPatterns/FactoryPattern</a:t>
            </a:r>
            <a:r>
              <a:rPr lang="en-US" sz="1600" dirty="0"/>
              <a:t> </a:t>
            </a:r>
            <a:br>
              <a:rPr lang="en-US" sz="2000" dirty="0"/>
            </a:br>
            <a:r>
              <a:rPr lang="en-US" sz="1600" dirty="0">
                <a:hlinkClick r:id="rId4"/>
              </a:rPr>
              <a:t>https://github.com/gjbex/Scientific-C-plus-plus/tree/master/source-code/DesignPatterns/CellularAutomata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72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A7F5-2B05-C3D6-543A-A394B3B45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design pattern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BF2698-8B5C-02E9-CF1F-D8F75C69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48</a:t>
            </a:fld>
            <a:endParaRPr lang="LID4096"/>
          </a:p>
        </p:txBody>
      </p:sp>
      <p:pic>
        <p:nvPicPr>
          <p:cNvPr id="5" name="Picture 4" descr="A diagram of a strategy&#10;&#10;AI-generated content may be incorrect.">
            <a:extLst>
              <a:ext uri="{FF2B5EF4-FFF2-40B4-BE49-F238E27FC236}">
                <a16:creationId xmlns:a16="http://schemas.microsoft.com/office/drawing/2014/main" id="{D211B979-B94C-AE2D-9433-33FECD226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07" y="1690688"/>
            <a:ext cx="11301186" cy="41727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043FF5-1E32-01EF-A4BE-A3BD95E2D17C}"/>
              </a:ext>
            </a:extLst>
          </p:cNvPr>
          <p:cNvSpPr txBox="1"/>
          <p:nvPr/>
        </p:nvSpPr>
        <p:spPr>
          <a:xfrm>
            <a:off x="499580" y="5791830"/>
            <a:ext cx="9752413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  <a:br>
              <a:rPr lang="en-US" sz="2000" dirty="0"/>
            </a:br>
            <a:r>
              <a:rPr lang="en-US" sz="1600" dirty="0">
                <a:hlinkClick r:id="rId3"/>
              </a:rPr>
              <a:t>https://github.com/gjbex/Scientific-C-plus-plus/tree/master/source-code/DesignPatterns/StrategyPattern</a:t>
            </a:r>
            <a:r>
              <a:rPr lang="en-US" sz="1600" dirty="0"/>
              <a:t> </a:t>
            </a:r>
            <a:endParaRPr lang="en-US" sz="2000" dirty="0"/>
          </a:p>
          <a:p>
            <a:r>
              <a:rPr lang="en-US" sz="1600" dirty="0">
                <a:hlinkClick r:id="rId4"/>
              </a:rPr>
              <a:t>https://github.com/gjbex/Scientific-C-plus-plus/tree/master/source-code/DesignPatterns/CellularAutomata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197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23902-4673-FD84-A438-AC235282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pattern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8D1F06-39E4-F97D-EF30-466A89D6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49</a:t>
            </a:fld>
            <a:endParaRPr lang="LID4096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4786055-7602-0DE3-36B7-1F30D4A65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4915" y="1309007"/>
            <a:ext cx="5486400" cy="434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1BC909-6E38-C6E1-B1D7-DFDEAACD242A}"/>
              </a:ext>
            </a:extLst>
          </p:cNvPr>
          <p:cNvSpPr txBox="1"/>
          <p:nvPr/>
        </p:nvSpPr>
        <p:spPr>
          <a:xfrm>
            <a:off x="499580" y="5791830"/>
            <a:ext cx="975241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  <a:br>
              <a:rPr lang="en-US" sz="2000" dirty="0"/>
            </a:br>
            <a:r>
              <a:rPr lang="en-US" sz="1600" dirty="0">
                <a:hlinkClick r:id="rId4"/>
              </a:rPr>
              <a:t>https://github.com/gjbex/Scientific-C-plus-plus/tree/master/source-code/DesignPatterns/CellularAutomata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888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conventions: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363112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-B build/  -S .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C173-33AC-1DCA-ED63-D52D701F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specific patterns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B5779-A74C-52C0-DAF9-FC5421326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Curiously Repeating Template Pattern (CRTP)</a:t>
            </a:r>
          </a:p>
          <a:p>
            <a:r>
              <a:rPr lang="en-US" dirty="0"/>
              <a:t>Type erasure</a:t>
            </a:r>
          </a:p>
          <a:p>
            <a:r>
              <a:rPr lang="en-US" dirty="0"/>
              <a:t>Pointer to </a:t>
            </a:r>
            <a:r>
              <a:rPr lang="en-US" dirty="0" err="1"/>
              <a:t>IMPLementation</a:t>
            </a:r>
            <a:r>
              <a:rPr lang="en-US" dirty="0"/>
              <a:t> (PIMPL)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482FC-4A8B-74E1-56FE-EFDCEEF1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50</a:t>
            </a:fld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07A64-9623-A9A7-9103-8BC8C59D7960}"/>
              </a:ext>
            </a:extLst>
          </p:cNvPr>
          <p:cNvSpPr txBox="1"/>
          <p:nvPr/>
        </p:nvSpPr>
        <p:spPr>
          <a:xfrm>
            <a:off x="499580" y="5791830"/>
            <a:ext cx="89808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https://github.com/gjbex/C-plus-plus-software-engineering/tree/main/source-code/design-patterns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4042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48829-0721-1480-5994-E855FF93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Curiously, Repeating Template Pattern (CRTP)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61A49-5C18-EB0F-3E0D-D280F9E30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 virtual function overhead</a:t>
            </a:r>
          </a:p>
          <a:p>
            <a:r>
              <a:rPr lang="en-US" dirty="0"/>
              <a:t>Enforce compile time interface constraints</a:t>
            </a:r>
          </a:p>
          <a:p>
            <a:r>
              <a:rPr lang="en-US" dirty="0"/>
              <a:t>Code reuse without dynamic polymorphism</a:t>
            </a:r>
          </a:p>
          <a:p>
            <a:r>
              <a:rPr lang="en-US" dirty="0"/>
              <a:t>Static  polymorphism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837DD-4DFF-B3FC-6690-1408C5CBE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51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483538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A350-282A-80DC-C746-79550225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CRTP: base class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9DEA4-516B-75F2-1733-1B9E7DD26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52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22A5259-8E34-23B7-D0B5-2A1B96CA029E}"/>
              </a:ext>
            </a:extLst>
          </p:cNvPr>
          <p:cNvGrpSpPr/>
          <p:nvPr/>
        </p:nvGrpSpPr>
        <p:grpSpPr>
          <a:xfrm>
            <a:off x="217714" y="1747890"/>
            <a:ext cx="11745686" cy="4524315"/>
            <a:chOff x="-217714" y="1268919"/>
            <a:chExt cx="11745686" cy="45243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DA2B60-1900-8786-7856-DAE7BF3CF8C0}"/>
                </a:ext>
              </a:extLst>
            </p:cNvPr>
            <p:cNvSpPr txBox="1"/>
            <p:nvPr/>
          </p:nvSpPr>
          <p:spPr>
            <a:xfrm>
              <a:off x="-217714" y="1268919"/>
              <a:ext cx="11745686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template&lt;class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Derived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struct Simulation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protected: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void step()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if 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is_verbose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_)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&lt;&lt; "start step " &lt;&lt;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current_step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 &lt;&lt; '\n';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Derived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*&gt;(this)-&gt;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step_implementation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if 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is_verbose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_)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&lt;&lt; "end step " &lt;&lt;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current_step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 &lt;&lt; '\n';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current_step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_++;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}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void run(const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size_t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max_nr_steps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for 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size_t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step_nr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step_nr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max_nr_steps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; ++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step_nr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 step();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}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7AEFD06-A58F-2F37-FB8D-9092DB0ECFFD}"/>
                </a:ext>
              </a:extLst>
            </p:cNvPr>
            <p:cNvSpPr txBox="1"/>
            <p:nvPr/>
          </p:nvSpPr>
          <p:spPr>
            <a:xfrm>
              <a:off x="9851246" y="1268919"/>
              <a:ext cx="166584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simulation.h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17570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7F120-BE31-DEBE-569A-7E4F169F5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CRTP: first derived class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BA7589-2BE2-E21F-B60E-24CE6443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53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CD1CE94-2C5B-A331-8ED4-4E4C9DA169DE}"/>
              </a:ext>
            </a:extLst>
          </p:cNvPr>
          <p:cNvGrpSpPr/>
          <p:nvPr/>
        </p:nvGrpSpPr>
        <p:grpSpPr>
          <a:xfrm>
            <a:off x="435429" y="1569488"/>
            <a:ext cx="10918372" cy="3139321"/>
            <a:chOff x="435429" y="1569488"/>
            <a:chExt cx="10918372" cy="313932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5D3781A-4AC6-5BD5-A245-BFB392168377}"/>
                </a:ext>
              </a:extLst>
            </p:cNvPr>
            <p:cNvSpPr txBox="1"/>
            <p:nvPr/>
          </p:nvSpPr>
          <p:spPr>
            <a:xfrm>
              <a:off x="435429" y="1569488"/>
              <a:ext cx="10918372" cy="31393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 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simulation.h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struct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DiceSimulation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: public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Simulation&lt;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DiceSimulation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protected: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std::mt19937_64 engine_;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uniform_int_distribution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&lt;int&gt;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 {1, 6};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void seed(const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size_t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seed_value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 {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engine_.seed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seed_value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); }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void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step_implementation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 {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&lt;&lt;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_(engine_) &lt;&lt; '\n'; };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};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1C1ADF-6270-B7A5-7581-82AEB9353671}"/>
                </a:ext>
              </a:extLst>
            </p:cNvPr>
            <p:cNvSpPr txBox="1"/>
            <p:nvPr/>
          </p:nvSpPr>
          <p:spPr>
            <a:xfrm>
              <a:off x="9067475" y="1569488"/>
              <a:ext cx="22829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dice_simulation.h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42775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C6BCD-B0C3-91E9-B309-4BC7DE21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CRTP: second derived class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0B4273-98E9-8C48-F760-D50BA9244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54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29181F-FEBF-B5C7-2BD1-180AA4CF2F9C}"/>
              </a:ext>
            </a:extLst>
          </p:cNvPr>
          <p:cNvGrpSpPr/>
          <p:nvPr/>
        </p:nvGrpSpPr>
        <p:grpSpPr>
          <a:xfrm>
            <a:off x="435429" y="1438859"/>
            <a:ext cx="10918372" cy="4801314"/>
            <a:chOff x="435429" y="1569488"/>
            <a:chExt cx="10918372" cy="480131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4F34E6-3A7F-E212-23B8-55AAF04035B4}"/>
                </a:ext>
              </a:extLst>
            </p:cNvPr>
            <p:cNvSpPr txBox="1"/>
            <p:nvPr/>
          </p:nvSpPr>
          <p:spPr>
            <a:xfrm>
              <a:off x="435429" y="1569488"/>
              <a:ext cx="10918372" cy="48013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simulation.h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using Distribution = std::array&lt;std::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size_t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 6&gt;;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struct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DiceAvgSimulation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: public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Simulation&lt;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DiceAvgSimulation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protected: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std::mt19937_64 engine_;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uniform_int_distribution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&lt;int&gt;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 {1, 6};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Distribution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throw_distr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 = {0};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void seed(const std::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size_t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seed_value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 {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engine_.seed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seed_value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); }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void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step_implementation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throw_distr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_[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_(engine_) - 1]++;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};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const Distribution&amp; distribution() const {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throw_distr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_; }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};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007B6B-E184-723B-1236-E1C0C51E9351}"/>
                </a:ext>
              </a:extLst>
            </p:cNvPr>
            <p:cNvSpPr txBox="1"/>
            <p:nvPr/>
          </p:nvSpPr>
          <p:spPr>
            <a:xfrm>
              <a:off x="8566729" y="1569488"/>
              <a:ext cx="27767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dice_avg_simulation.h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93783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4603A-1F27-3EED-2E6A-C27A51F73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CRTP: usage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D2256B-CB94-D51D-DB6F-45881B04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55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534744-3258-DB34-866B-761699A9A246}"/>
              </a:ext>
            </a:extLst>
          </p:cNvPr>
          <p:cNvGrpSpPr/>
          <p:nvPr/>
        </p:nvGrpSpPr>
        <p:grpSpPr>
          <a:xfrm>
            <a:off x="533400" y="1997839"/>
            <a:ext cx="10918372" cy="2585323"/>
            <a:chOff x="435429" y="1569488"/>
            <a:chExt cx="10918372" cy="25853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B38179-30D7-CD6C-1A2C-713D34181C14}"/>
                </a:ext>
              </a:extLst>
            </p:cNvPr>
            <p:cNvSpPr txBox="1"/>
            <p:nvPr/>
          </p:nvSpPr>
          <p:spPr>
            <a:xfrm>
              <a:off x="435429" y="1569488"/>
              <a:ext cx="10918372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dice_simulation.h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DiceSimulation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simulation;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simulation.seed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(1234);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simulation.run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(10);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D07F3CC-91D8-8B6B-F98C-5BAF30813DAB}"/>
                </a:ext>
              </a:extLst>
            </p:cNvPr>
            <p:cNvSpPr txBox="1"/>
            <p:nvPr/>
          </p:nvSpPr>
          <p:spPr>
            <a:xfrm>
              <a:off x="9557327" y="1569488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main_dice.cpp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91166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Erich Gamma, Richard Helm, Ralph Johnson and John </a:t>
            </a:r>
            <a:r>
              <a:rPr lang="en-US" dirty="0" err="1"/>
              <a:t>Vlissides</a:t>
            </a:r>
            <a:r>
              <a:rPr lang="en-US" dirty="0"/>
              <a:t> (1994) </a:t>
            </a:r>
            <a:r>
              <a:rPr lang="en-US" i="1" dirty="0"/>
              <a:t>Design patterns: elements of reusable object-oriented software</a:t>
            </a:r>
            <a:r>
              <a:rPr lang="en-US" dirty="0"/>
              <a:t>, Addison-Wesley</a:t>
            </a:r>
            <a:endParaRPr lang="en-US" sz="2800" dirty="0"/>
          </a:p>
          <a:p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07699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47AC09-4137-6264-6757-2F13914AC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approach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2D214C-4E56-C7D6-335F-9FBD13AF24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B75E1-EA21-65CD-B316-C1D42148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57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09268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986E-3696-7561-EFEC-42A24748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features in C++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B4156-11FC-1770-3D00-44985A46E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  <a:p>
            <a:r>
              <a:rPr lang="en-US" dirty="0"/>
              <a:t>STL algorithms</a:t>
            </a:r>
          </a:p>
          <a:p>
            <a:r>
              <a:rPr lang="en-US" dirty="0"/>
              <a:t>STL ranges/views</a:t>
            </a:r>
          </a:p>
          <a:p>
            <a:r>
              <a:rPr lang="en-US" dirty="0"/>
              <a:t>STL generators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FD79C-C1CA-A2C6-29B6-1118C6206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58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6E66E-0B41-F167-E211-1131037E0EC2}"/>
              </a:ext>
            </a:extLst>
          </p:cNvPr>
          <p:cNvSpPr txBox="1"/>
          <p:nvPr/>
        </p:nvSpPr>
        <p:spPr>
          <a:xfrm>
            <a:off x="838200" y="4561744"/>
            <a:ext cx="7669535" cy="11387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https://github.com/gjbex/Scientific-C-plus-plus/tree/master/source-code/Functional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https://github.com/gjbex/Scientific-C-plus-plus/tree/master/source-code/Algorithms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https://github.com/gjbex/Scientific-C-plus-plus/tree/master/source-code/Ranges</a:t>
            </a:r>
            <a:r>
              <a:rPr lang="en-US" sz="1600" dirty="0"/>
              <a:t> 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184863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5471-A4D8-4F5E-B450-200A4C37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02BE0-A82A-4DCE-87F1-E8BD131C7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8DF20-6449-4B12-9A41-DCB2C682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52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BFC3-766E-4263-9027-38AAA7CE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style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1DC0-6B84-4306-9935-19637AFD8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Readability</a:t>
            </a:r>
          </a:p>
          <a:p>
            <a:r>
              <a:rPr lang="en-US" dirty="0"/>
              <a:t>Coding conventions</a:t>
            </a:r>
          </a:p>
          <a:p>
            <a:r>
              <a:rPr lang="en-US" dirty="0"/>
              <a:t>Exception handling</a:t>
            </a:r>
          </a:p>
          <a:p>
            <a:r>
              <a:rPr lang="en-US" dirty="0"/>
              <a:t>Code organization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6240F-BBD6-42AC-94C1-312F0A79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90F59-7373-4A5D-BD38-BC2FC0AD7523}"/>
              </a:ext>
            </a:extLst>
          </p:cNvPr>
          <p:cNvSpPr txBox="1"/>
          <p:nvPr/>
        </p:nvSpPr>
        <p:spPr>
          <a:xfrm>
            <a:off x="5544065" y="2875005"/>
            <a:ext cx="524566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Code must be maintained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Over long periods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By multiple people</a:t>
            </a:r>
          </a:p>
        </p:txBody>
      </p:sp>
    </p:spTree>
    <p:extLst>
      <p:ext uri="{BB962C8B-B14F-4D97-AF65-F5344CB8AC3E}">
        <p14:creationId xmlns:p14="http://schemas.microsoft.com/office/powerpoint/2010/main" val="71388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360E-1365-44A0-BB5D-20087499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== story 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AF9A-9334-482A-843C-761B9FEA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Names should be descriptive</a:t>
            </a:r>
          </a:p>
          <a:p>
            <a:pPr lvl="1"/>
            <a:r>
              <a:rPr lang="en-US" dirty="0"/>
              <a:t>Variables are nouns</a:t>
            </a:r>
          </a:p>
          <a:p>
            <a:pPr lvl="1"/>
            <a:r>
              <a:rPr lang="en-US" dirty="0"/>
              <a:t>Functions are verbs</a:t>
            </a:r>
          </a:p>
          <a:p>
            <a:pPr lvl="1"/>
            <a:r>
              <a:rPr lang="en-US" dirty="0"/>
              <a:t>Boolean functions are questions</a:t>
            </a:r>
          </a:p>
          <a:p>
            <a:r>
              <a:rPr lang="en-US" dirty="0"/>
              <a:t>Avoid long functions</a:t>
            </a:r>
          </a:p>
          <a:p>
            <a:pPr lvl="1"/>
            <a:r>
              <a:rPr lang="en-US" dirty="0"/>
              <a:t>Should fit on screen</a:t>
            </a:r>
          </a:p>
          <a:p>
            <a:r>
              <a:rPr lang="en-US" dirty="0"/>
              <a:t>Don’t try to be too clever</a:t>
            </a:r>
          </a:p>
          <a:p>
            <a:pPr lvl="1"/>
            <a:r>
              <a:rPr lang="en-US" dirty="0"/>
              <a:t>Others should understand it (including your future self)</a:t>
            </a:r>
          </a:p>
          <a:p>
            <a:pPr lvl="1"/>
            <a:r>
              <a:rPr lang="en-US" dirty="0"/>
              <a:t>Add comments and documentation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A8FB2-156F-4F33-8C52-AF97BC2E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8CF07-97C0-4944-8604-4E90499DAC71}"/>
              </a:ext>
            </a:extLst>
          </p:cNvPr>
          <p:cNvSpPr txBox="1"/>
          <p:nvPr/>
        </p:nvSpPr>
        <p:spPr>
          <a:xfrm>
            <a:off x="6624320" y="2519680"/>
            <a:ext cx="505696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C++ can be easy to read,</a:t>
            </a:r>
          </a:p>
          <a:p>
            <a:r>
              <a:rPr lang="en-US" sz="3600" dirty="0"/>
              <a:t>make it so!</a:t>
            </a:r>
          </a:p>
        </p:txBody>
      </p:sp>
    </p:spTree>
    <p:extLst>
      <p:ext uri="{BB962C8B-B14F-4D97-AF65-F5344CB8AC3E}">
        <p14:creationId xmlns:p14="http://schemas.microsoft.com/office/powerpoint/2010/main" val="61886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32CC-1C48-48B3-9D84-9FA60078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FFF34-F162-4B13-BEF3-61EBA37D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consistent!</a:t>
            </a:r>
          </a:p>
          <a:p>
            <a:pPr lvl="1"/>
            <a:r>
              <a:rPr lang="en-US" dirty="0"/>
              <a:t>Many conventions, choose one, stick to it</a:t>
            </a:r>
          </a:p>
          <a:p>
            <a:pPr lvl="1"/>
            <a:r>
              <a:rPr lang="en-US" dirty="0"/>
              <a:t>Use tools, e.g., clang-tidy/clang-format</a:t>
            </a:r>
          </a:p>
          <a:p>
            <a:r>
              <a:rPr lang="da-DK" dirty="0"/>
              <a:t> C++ core guidelines</a:t>
            </a:r>
            <a:br>
              <a:rPr lang="da-DK" dirty="0"/>
            </a:br>
            <a:r>
              <a:rPr lang="da-DK" dirty="0">
                <a:hlinkClick r:id="rId2"/>
              </a:rPr>
              <a:t>https://isocpp.github.io/CppCoreGuidelines/CppCoreGuidelines</a:t>
            </a:r>
            <a:r>
              <a:rPr lang="da-DK" dirty="0"/>
              <a:t> </a:t>
            </a:r>
          </a:p>
          <a:p>
            <a:r>
              <a:rPr lang="da-DK" dirty="0"/>
              <a:t>Google C++ style guide</a:t>
            </a:r>
            <a:br>
              <a:rPr lang="da-DK" dirty="0"/>
            </a:br>
            <a:r>
              <a:rPr lang="da-DK" dirty="0">
                <a:hlinkClick r:id="rId3"/>
              </a:rPr>
              <a:t>https://google.github.io/styleguide/cppguide.html</a:t>
            </a:r>
            <a:r>
              <a:rPr lang="da-DK" dirty="0"/>
              <a:t> </a:t>
            </a:r>
          </a:p>
          <a:p>
            <a:r>
              <a:rPr lang="da-DK" dirty="0"/>
              <a:t>MISRA C++2023</a:t>
            </a:r>
            <a:br>
              <a:rPr lang="da-DK" dirty="0"/>
            </a:br>
            <a:r>
              <a:rPr lang="da-DK" dirty="0">
                <a:hlinkClick r:id="rId4"/>
              </a:rPr>
              <a:t>https://misra.org.uk/</a:t>
            </a:r>
            <a:r>
              <a:rPr lang="da-DK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FD73C-2F86-4E6B-9F90-068CD462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71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2899</Words>
  <Application>Microsoft Office PowerPoint</Application>
  <PresentationFormat>Widescreen</PresentationFormat>
  <Paragraphs>544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Aptos</vt:lpstr>
      <vt:lpstr>Aptos Display</vt:lpstr>
      <vt:lpstr>Arial</vt:lpstr>
      <vt:lpstr>Calibri</vt:lpstr>
      <vt:lpstr>Courier New</vt:lpstr>
      <vt:lpstr>Informal Roman</vt:lpstr>
      <vt:lpstr>Symbol</vt:lpstr>
      <vt:lpstr>Office Theme</vt:lpstr>
      <vt:lpstr>C++ software engineering</vt:lpstr>
      <vt:lpstr>PowerPoint Presentation</vt:lpstr>
      <vt:lpstr>PowerPoint Presentation</vt:lpstr>
      <vt:lpstr>Typographical conventions: code</vt:lpstr>
      <vt:lpstr>Typographical conventions: shell</vt:lpstr>
      <vt:lpstr>Best practices</vt:lpstr>
      <vt:lpstr>Code style matters</vt:lpstr>
      <vt:lpstr>Coding == story telling</vt:lpstr>
      <vt:lpstr>Coding conventions</vt:lpstr>
      <vt:lpstr>Use (modern) language idioms</vt:lpstr>
      <vt:lpstr>Further reading</vt:lpstr>
      <vt:lpstr>Building with CMake</vt:lpstr>
      <vt:lpstr>What is CMake?</vt:lpstr>
      <vt:lpstr>Basic CMakeLists.txt file</vt:lpstr>
      <vt:lpstr>Generate build files</vt:lpstr>
      <vt:lpstr>Building &amp; installing</vt:lpstr>
      <vt:lpstr>More complex examples</vt:lpstr>
      <vt:lpstr>Further reading</vt:lpstr>
      <vt:lpstr>Static code analysis</vt:lpstr>
      <vt:lpstr>What is it?</vt:lpstr>
      <vt:lpstr>Further reading</vt:lpstr>
      <vt:lpstr>Testing</vt:lpstr>
      <vt:lpstr>Types of testing</vt:lpstr>
      <vt:lpstr>Unit testing</vt:lpstr>
      <vt:lpstr>Functional testing</vt:lpstr>
      <vt:lpstr>Further reading</vt:lpstr>
      <vt:lpstr>Dependency management</vt:lpstr>
      <vt:lpstr>Package managers</vt:lpstr>
      <vt:lpstr>Conan basic usage</vt:lpstr>
      <vt:lpstr>Conan conanfile.txt</vt:lpstr>
      <vt:lpstr>vcpkg</vt:lpstr>
      <vt:lpstr>CPM</vt:lpstr>
      <vt:lpstr>CPM</vt:lpstr>
      <vt:lpstr>Further reading</vt:lpstr>
      <vt:lpstr>Design principles</vt:lpstr>
      <vt:lpstr>Write SOLID code</vt:lpstr>
      <vt:lpstr>Single Responsibility Principle (SRP)</vt:lpstr>
      <vt:lpstr>Open-Closed Principle (OCP)</vt:lpstr>
      <vt:lpstr>Lishkov Substitution Principle (LSP)</vt:lpstr>
      <vt:lpstr>Interface Segregation Principle (ISP)</vt:lpstr>
      <vt:lpstr>Dependency Inversion Principle (DIP)</vt:lpstr>
      <vt:lpstr>Further reading</vt:lpstr>
      <vt:lpstr>Design patterns</vt:lpstr>
      <vt:lpstr>Motivation</vt:lpstr>
      <vt:lpstr>Design patterns</vt:lpstr>
      <vt:lpstr>Builder design pattern</vt:lpstr>
      <vt:lpstr>Factory design pattern</vt:lpstr>
      <vt:lpstr>Strategy design pattern</vt:lpstr>
      <vt:lpstr>Decorator pattern</vt:lpstr>
      <vt:lpstr>C++ specific patterns</vt:lpstr>
      <vt:lpstr>Curiously, Repeating Template Pattern (CRTP)</vt:lpstr>
      <vt:lpstr>CRTP: base class</vt:lpstr>
      <vt:lpstr>CRTP: first derived class</vt:lpstr>
      <vt:lpstr>CRTP: second derived class</vt:lpstr>
      <vt:lpstr>CRTP: usage</vt:lpstr>
      <vt:lpstr>Further reading</vt:lpstr>
      <vt:lpstr>Functional approach</vt:lpstr>
      <vt:lpstr>Functional features in C++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software engineering</dc:title>
  <dc:creator>Geert Jan Bex</dc:creator>
  <cp:lastModifiedBy>Geert Jan Bex</cp:lastModifiedBy>
  <cp:revision>21</cp:revision>
  <dcterms:created xsi:type="dcterms:W3CDTF">2024-05-16T10:26:07Z</dcterms:created>
  <dcterms:modified xsi:type="dcterms:W3CDTF">2025-05-09T16:14:19Z</dcterms:modified>
</cp:coreProperties>
</file>