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7" r:id="rId2"/>
    <p:sldId id="355" r:id="rId3"/>
    <p:sldId id="357" r:id="rId4"/>
    <p:sldId id="353" r:id="rId5"/>
    <p:sldId id="348" r:id="rId6"/>
    <p:sldId id="360" r:id="rId7"/>
    <p:sldId id="362" r:id="rId8"/>
    <p:sldId id="363" r:id="rId9"/>
    <p:sldId id="361" r:id="rId10"/>
    <p:sldId id="365" r:id="rId11"/>
    <p:sldId id="364" r:id="rId12"/>
    <p:sldId id="366" r:id="rId13"/>
    <p:sldId id="367" r:id="rId14"/>
    <p:sldId id="368" r:id="rId15"/>
    <p:sldId id="369" r:id="rId16"/>
    <p:sldId id="370" r:id="rId17"/>
    <p:sldId id="371" r:id="rId18"/>
    <p:sldId id="372" r:id="rId19"/>
    <p:sldId id="373" r:id="rId20"/>
    <p:sldId id="374" r:id="rId21"/>
    <p:sldId id="375" r:id="rId22"/>
    <p:sldId id="376" r:id="rId23"/>
    <p:sldId id="377" r:id="rId24"/>
    <p:sldId id="304" r:id="rId25"/>
    <p:sldId id="379" r:id="rId26"/>
    <p:sldId id="378" r:id="rId27"/>
    <p:sldId id="380" r:id="rId28"/>
    <p:sldId id="381" r:id="rId29"/>
    <p:sldId id="382" r:id="rId30"/>
    <p:sldId id="383" r:id="rId31"/>
    <p:sldId id="384" r:id="rId32"/>
    <p:sldId id="386" r:id="rId33"/>
    <p:sldId id="387" r:id="rId34"/>
    <p:sldId id="385" r:id="rId35"/>
    <p:sldId id="388" r:id="rId36"/>
    <p:sldId id="389" r:id="rId37"/>
    <p:sldId id="390" r:id="rId38"/>
    <p:sldId id="391" r:id="rId3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7B3718C-4FFE-415A-8982-0FA201B3184A}">
          <p14:sldIdLst>
            <p14:sldId id="257"/>
            <p14:sldId id="355"/>
            <p14:sldId id="357"/>
            <p14:sldId id="353"/>
            <p14:sldId id="348"/>
          </p14:sldIdLst>
        </p14:section>
        <p14:section name="Code style" id="{8034AF70-2FB5-4C21-8827-60C5A3469C93}">
          <p14:sldIdLst>
            <p14:sldId id="360"/>
            <p14:sldId id="362"/>
            <p14:sldId id="363"/>
            <p14:sldId id="361"/>
            <p14:sldId id="365"/>
            <p14:sldId id="364"/>
          </p14:sldIdLst>
        </p14:section>
        <p14:section name="CMake" id="{BDAF3638-5864-4FE8-A7B1-69A923491743}">
          <p14:sldIdLst>
            <p14:sldId id="366"/>
            <p14:sldId id="367"/>
            <p14:sldId id="368"/>
            <p14:sldId id="369"/>
            <p14:sldId id="370"/>
            <p14:sldId id="371"/>
            <p14:sldId id="372"/>
          </p14:sldIdLst>
        </p14:section>
        <p14:section name="Static code analysis" id="{7E2168B1-3151-45FE-95B5-60C458E6EA14}">
          <p14:sldIdLst>
            <p14:sldId id="373"/>
            <p14:sldId id="374"/>
            <p14:sldId id="375"/>
          </p14:sldIdLst>
        </p14:section>
        <p14:section name="Testing" id="{7E5DC78A-CBFE-4668-B154-057392F09201}">
          <p14:sldIdLst>
            <p14:sldId id="376"/>
            <p14:sldId id="377"/>
            <p14:sldId id="304"/>
            <p14:sldId id="379"/>
            <p14:sldId id="378"/>
          </p14:sldIdLst>
        </p14:section>
        <p14:section name="Dependency maangement" id="{E98903FD-FEF5-43E0-9A24-6760A06D0647}">
          <p14:sldIdLst>
            <p14:sldId id="380"/>
            <p14:sldId id="381"/>
            <p14:sldId id="382"/>
            <p14:sldId id="383"/>
            <p14:sldId id="384"/>
            <p14:sldId id="386"/>
            <p14:sldId id="387"/>
            <p14:sldId id="385"/>
          </p14:sldIdLst>
        </p14:section>
        <p14:section name="Design patterns" id="{0C77B766-F7F3-4118-BE76-9D5D9D4086B8}">
          <p14:sldIdLst>
            <p14:sldId id="388"/>
            <p14:sldId id="389"/>
            <p14:sldId id="390"/>
            <p14:sldId id="3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CB92A8-2ED9-45B5-8C20-CA4DBD78B9E9}" v="173" dt="2024-05-16T10:49:13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4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CB92A8-2ED9-45B5-8C20-CA4DBD78B9E9}"/>
    <pc:docChg chg="custSel modSld">
      <pc:chgData name="Geert Jan Bex" userId="b602d378c858ceb4" providerId="LiveId" clId="{48CB92A8-2ED9-45B5-8C20-CA4DBD78B9E9}" dt="2024-05-16T13:03:32.239" v="201" actId="1076"/>
      <pc:docMkLst>
        <pc:docMk/>
      </pc:docMkLst>
      <pc:sldChg chg="modSp mod">
        <pc:chgData name="Geert Jan Bex" userId="b602d378c858ceb4" providerId="LiveId" clId="{48CB92A8-2ED9-45B5-8C20-CA4DBD78B9E9}" dt="2024-05-16T10:51:38.711" v="199" actId="20577"/>
        <pc:sldMkLst>
          <pc:docMk/>
          <pc:sldMk cId="1570732094" sldId="364"/>
        </pc:sldMkLst>
        <pc:spChg chg="mod">
          <ac:chgData name="Geert Jan Bex" userId="b602d378c858ceb4" providerId="LiveId" clId="{48CB92A8-2ED9-45B5-8C20-CA4DBD78B9E9}" dt="2024-05-16T10:51:38.711" v="199" actId="20577"/>
          <ac:spMkLst>
            <pc:docMk/>
            <pc:sldMk cId="1570732094" sldId="364"/>
            <ac:spMk id="3" creationId="{674D3E9C-BE01-49A5-AA51-301AE54350DA}"/>
          </ac:spMkLst>
        </pc:spChg>
      </pc:sldChg>
      <pc:sldChg chg="addSp delSp modSp mod delAnim modAnim">
        <pc:chgData name="Geert Jan Bex" userId="b602d378c858ceb4" providerId="LiveId" clId="{48CB92A8-2ED9-45B5-8C20-CA4DBD78B9E9}" dt="2024-05-16T13:03:32.239" v="201" actId="1076"/>
        <pc:sldMkLst>
          <pc:docMk/>
          <pc:sldMk cId="4072105404" sldId="365"/>
        </pc:sldMkLst>
        <pc:spChg chg="mod">
          <ac:chgData name="Geert Jan Bex" userId="b602d378c858ceb4" providerId="LiveId" clId="{48CB92A8-2ED9-45B5-8C20-CA4DBD78B9E9}" dt="2024-05-16T13:03:32.239" v="201" actId="1076"/>
          <ac:spMkLst>
            <pc:docMk/>
            <pc:sldMk cId="4072105404" sldId="365"/>
            <ac:spMk id="7" creationId="{E8E19105-815C-4274-AABE-17BC582DEE62}"/>
          </ac:spMkLst>
        </pc:spChg>
        <pc:spChg chg="del">
          <ac:chgData name="Geert Jan Bex" userId="b602d378c858ceb4" providerId="LiveId" clId="{48CB92A8-2ED9-45B5-8C20-CA4DBD78B9E9}" dt="2024-05-16T10:46:36.944" v="0" actId="478"/>
          <ac:spMkLst>
            <pc:docMk/>
            <pc:sldMk cId="4072105404" sldId="365"/>
            <ac:spMk id="8" creationId="{8D5DF42B-DF7B-4EC9-9F73-9AB5EF86D6AE}"/>
          </ac:spMkLst>
        </pc:spChg>
        <pc:spChg chg="add mod">
          <ac:chgData name="Geert Jan Bex" userId="b602d378c858ceb4" providerId="LiveId" clId="{48CB92A8-2ED9-45B5-8C20-CA4DBD78B9E9}" dt="2024-05-16T10:49:13.063" v="175" actId="20577"/>
          <ac:spMkLst>
            <pc:docMk/>
            <pc:sldMk cId="4072105404" sldId="365"/>
            <ac:spMk id="10" creationId="{1A1D85EF-1115-C567-A5BA-08BEDBD335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18316-3541-442E-8E76-B95A0AF605E0}" type="datetimeFigureOut">
              <a:rPr lang="LID4096" smtClean="0"/>
              <a:t>05/17/2024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18C1-7360-4F47-BE8A-095E5E15AB8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344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07AD-2157-4F71-6767-022F525DE4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641F1-0979-0579-51E8-C5FDB0736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12EB5-0B26-974D-79C8-0F297733D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CEB0E-618E-45C7-A579-AD180C33220D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C2C1F-0110-2AB8-61D7-ED969955E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6ACCF-B209-45DC-DC0A-9F49E68F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5511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DC37F-EBB0-7084-3E61-93D480998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87623-B6A8-16A9-C0F6-0E7C9B466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4A8CF-6F7C-0364-AD91-0161EBC2E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B0D5F-347B-4B69-9FE7-43363B46D130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C33F2-DF21-8D9A-A262-03A1BB68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7D856-5CB4-CAA5-10B8-790AC9A9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6712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915F12-3D94-704F-23A0-F958F8640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F530F-5428-925D-306F-DB42581D2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1BF6-F80B-0D48-63B2-1EC6729F5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936A9-07CF-4428-8F68-9DB53105CCBE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31C34-34BD-7597-AE91-863A3E99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821DA-C7DE-FBAC-C0A4-03FACD5A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568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63C1-4A1A-3B08-3836-81FC97656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BCE5C-30F1-2FB9-13F0-BA487B242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7BA4C-8347-F33E-348B-F66235DD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170E8-8909-47C9-AECF-C7A110A9E262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3F3A1-48EB-46D9-F54E-CFE05363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FD7D4-CD9F-04C6-C936-A6943863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0688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1489-EBE1-3E8C-E8A1-D64510D6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BDFBAD-CD1C-7A45-1EDA-B17FD7BE47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5B783-8BFC-9596-A0C1-700913C42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C590D-7973-43C9-B207-04F7CE471508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59357-A816-8117-05E9-55BD6B4CC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1B43EB-0282-36EA-1BD6-D3D8E977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04672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CE4A3-76A2-39EC-EDCD-E148521D8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F5A44-15DB-6E1C-0857-EDD034456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C03E2-CA3D-9E03-8341-8B1DF4741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7256E-9F95-714E-9AA7-F1B511A3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041D7-7EA6-423B-88A0-A217731AA94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833BC-C410-9BA5-6688-F8E79EA6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F57B1C-66B7-86A3-32AB-923E8B1DE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755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42DE1-FE79-2400-2E63-AE2E7C89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51333-E3CF-DEE1-FB74-C6B2D154E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FF3D4-1C31-FBCA-13D4-A706A53C9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92C08B-7275-4EF8-EFBB-CFC4931F1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D3EBAA-760A-5E2D-CA28-1C1AED8B6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6F4E1-CD46-F75C-1A4E-E3866D5C2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F2A55-FD61-4AC5-A515-ED3F1E80F296}" type="datetime1">
              <a:rPr lang="LID4096" smtClean="0"/>
              <a:t>05/17/2024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EBFCC5-BF53-43A8-1F74-AF17A4A6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B9579-E886-A612-F724-1FE0EA3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1388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D5D6-E9FD-2E7B-0781-40A1658C3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ECA81-65FC-84E6-3384-7FF0F007D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D7C0E-94F0-4D14-8F58-6D25D315F3DC}" type="datetime1">
              <a:rPr lang="LID4096" smtClean="0"/>
              <a:t>05/17/2024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343A7-3544-BABF-BA89-7ED6E6928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6425-5FB2-892D-56E5-D0066488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65200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A74C97-9BF9-CD3B-14C2-B7ADE679D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8AB77-1B4E-4D00-8D86-8CBF03A7E13C}" type="datetime1">
              <a:rPr lang="LID4096" smtClean="0"/>
              <a:t>05/17/2024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EE090-5D03-CA56-3673-D3D7E4728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5F21-49A0-EBDF-90DF-EF1D6FB3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546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BB43E-627F-F4BC-63A0-EDA69AB3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C4C61-FBFA-79A8-C379-B2842D890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E7E0BF-FB73-F7D9-30B0-C53E27BEC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8352D0-34E4-D62B-2355-05833794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C0D7F-F788-458A-93D6-DCF4C7F29636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73198-122F-49CD-E48C-3810020B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D7F532-FEF2-026E-D718-7F9895F0B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406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FFED7-13BD-E202-48B6-CBBBA5F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C52684-9C4A-0E84-D843-C749301F3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A0D2-DA13-339B-DD51-999367887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5133BA-9B9E-6097-6B57-F621E92C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7CCBC-154E-498D-B8FD-669CE3C64250}" type="datetime1">
              <a:rPr lang="LID4096" smtClean="0"/>
              <a:t>05/17/2024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00804-4018-0A0E-2F39-7D21FABA7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AFA75-7800-05EB-F056-D147DDE0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24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3DE268-5A1A-A395-B08B-81DBC4A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95D35-1143-A8EE-8E82-CBE57D5B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F86EF-406D-E4F4-983C-025F716F1E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1B14D2-6539-4609-80C5-044F9B782269}" type="datetime1">
              <a:rPr lang="LID4096" smtClean="0"/>
              <a:t>05/17/2024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4AD55-80E8-59F5-1B82-F4EC3224CC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F5452-9B6A-87BD-3817-8AC0B3692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B1AA33-DFBB-49AC-8CEE-23FFECEB564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3063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cmak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cmake.org/documentation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3ywlOx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static-analysi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ppcheck.sourceforge.io/#documentation" TargetMode="External"/><Relationship Id="rId2" Type="http://schemas.openxmlformats.org/officeDocument/2006/relationships/hyperlink" Target="https://clang.llvm.org/extra/clang-tidy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atch2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testing/ctest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googletest/primer.html" TargetMode="External"/><Relationship Id="rId7" Type="http://schemas.openxmlformats.org/officeDocument/2006/relationships/hyperlink" Target="https://github.com/kward/shunit2" TargetMode="External"/><Relationship Id="rId2" Type="http://schemas.openxmlformats.org/officeDocument/2006/relationships/hyperlink" Target="https://github.com/catchorg/Catch2/blob/devel/docs/tutorial.md#to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fuzztest" TargetMode="External"/><Relationship Id="rId5" Type="http://schemas.openxmlformats.org/officeDocument/2006/relationships/hyperlink" Target="https://cmake.org/cmake/help/latest/module/CTest.html" TargetMode="External"/><Relationship Id="rId4" Type="http://schemas.openxmlformats.org/officeDocument/2006/relationships/hyperlink" Target="https://www.freedesktop.org/wiki/Software/cppuni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onan" TargetMode="Externa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main/source-code/dependency-management/cpm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vcpkg/" TargetMode="External"/><Relationship Id="rId2" Type="http://schemas.openxmlformats.org/officeDocument/2006/relationships/hyperlink" Target="https://docs.conan.io/2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pm-cmake/CPM.cmak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C-plus-plus-software-engineering/tree/development/source-code/design-patterns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cppguide.html" TargetMode="External"/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isra.org.uk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592C4-57A7-F374-8CFA-06D95B636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368743"/>
            <a:ext cx="487184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(int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0; I &lt;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(); ++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278723" y="2365723"/>
            <a:ext cx="54232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₼{0.0};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v)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sum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D44A4A-665B-155F-48AB-6FA96AA271F1}"/>
              </a:ext>
            </a:extLst>
          </p:cNvPr>
          <p:cNvSpPr txBox="1"/>
          <p:nvPr/>
        </p:nvSpPr>
        <p:spPr>
          <a:xfrm>
            <a:off x="703044" y="4466163"/>
            <a:ext cx="4458272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(auto value: v)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std::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&lt;&lt; values &lt;&lt; " ";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1D85EF-1115-C567-A5BA-08BEDBD335B8}"/>
              </a:ext>
            </a:extLst>
          </p:cNvPr>
          <p:cNvSpPr txBox="1"/>
          <p:nvPr/>
        </p:nvSpPr>
        <p:spPr>
          <a:xfrm>
            <a:off x="6278723" y="4466163"/>
            <a:ext cx="54232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#include &lt;numeric&gt;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std::vector&lt;double&gt; v;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₼{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::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accumulate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v.cbegin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nl-BE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v.cend</a:t>
            </a:r>
            <a:r>
              <a: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(), 0.0)};</a:t>
            </a: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C. Martin (2008) </a:t>
            </a:r>
            <a:r>
              <a:rPr lang="en-US" i="1" dirty="0"/>
              <a:t>Clean code: a handbook of agile software    craftsmanship</a:t>
            </a:r>
            <a:r>
              <a:rPr lang="en-US"/>
              <a:t>, Pearson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C77F-857D-D822-5622-4AD4E3DD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with </a:t>
            </a:r>
            <a:r>
              <a:rPr lang="en-US" dirty="0" err="1"/>
              <a:t>CMake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A0957-E83A-0D6A-66FD-37AD637C6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F742C5-EBF6-2744-C9C5-119479B12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9086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8A605-DA9E-9831-A130-E3E69C292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Cmake</a:t>
            </a:r>
            <a:r>
              <a:rPr lang="en-US" dirty="0"/>
              <a:t>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CCE1-4AB2-D22D-52B2-2D6996650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system </a:t>
            </a:r>
            <a:r>
              <a:rPr lang="en-US" i="1" dirty="0"/>
              <a:t>generator</a:t>
            </a:r>
          </a:p>
          <a:p>
            <a:pPr lvl="1"/>
            <a:r>
              <a:rPr lang="en-US" dirty="0"/>
              <a:t>Declarative</a:t>
            </a:r>
          </a:p>
          <a:p>
            <a:pPr lvl="1"/>
            <a:r>
              <a:rPr lang="en-US" dirty="0"/>
              <a:t>Generates build files for, e.g., make, ninja,</a:t>
            </a:r>
            <a:r>
              <a:rPr lang="en-US" dirty="0">
                <a:sym typeface="Symbol" panose="05050102010706020507" pitchFamily="18" charset="2"/>
              </a:rPr>
              <a:t></a:t>
            </a:r>
          </a:p>
          <a:p>
            <a:r>
              <a:rPr lang="en-US" dirty="0">
                <a:sym typeface="Symbol" panose="05050102010706020507" pitchFamily="18" charset="2"/>
              </a:rPr>
              <a:t>Basic steps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Write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CMakeLists.txt</a:t>
            </a:r>
            <a:r>
              <a:rPr lang="en-US" dirty="0">
                <a:sym typeface="Symbol" panose="05050102010706020507" pitchFamily="18" charset="2"/>
              </a:rPr>
              <a:t> file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Create build files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Build the project</a:t>
            </a:r>
          </a:p>
          <a:p>
            <a:pPr lvl="1"/>
            <a:endParaRPr lang="en-US" dirty="0">
              <a:sym typeface="Symbol" panose="05050102010706020507" pitchFamily="18" charset="2"/>
            </a:endParaRPr>
          </a:p>
          <a:p>
            <a:pPr lvl="1"/>
            <a:r>
              <a:rPr lang="en-US" dirty="0">
                <a:sym typeface="Symbol" panose="05050102010706020507" pitchFamily="18" charset="2"/>
              </a:rPr>
              <a:t>Install the project</a:t>
            </a:r>
          </a:p>
          <a:p>
            <a:pPr lvl="1"/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6BCEC-8B92-4D3B-A876-A8C53EC05F04}"/>
              </a:ext>
            </a:extLst>
          </p:cNvPr>
          <p:cNvSpPr txBox="1"/>
          <p:nvPr/>
        </p:nvSpPr>
        <p:spPr>
          <a:xfrm>
            <a:off x="2071869" y="4345984"/>
            <a:ext cx="402412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433F6-C255-0ABE-EDFA-9F1681B547BA}"/>
              </a:ext>
            </a:extLst>
          </p:cNvPr>
          <p:cNvSpPr txBox="1"/>
          <p:nvPr/>
        </p:nvSpPr>
        <p:spPr>
          <a:xfrm>
            <a:off x="2071870" y="5191382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C0BC2F-2AA0-1271-89BE-B8FFC780904A}"/>
              </a:ext>
            </a:extLst>
          </p:cNvPr>
          <p:cNvSpPr txBox="1"/>
          <p:nvPr/>
        </p:nvSpPr>
        <p:spPr>
          <a:xfrm>
            <a:off x="2071870" y="5931088"/>
            <a:ext cx="4024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2EE87C-596F-33CB-2255-168736227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142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A1CE2-B784-4767-1D3B-8E38D635A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r>
              <a:rPr lang="en-US" dirty="0"/>
              <a:t> file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4F210-8614-9BAA-8F26-2B0021299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5251F6-FA02-48EC-C0D9-52CD50D3C336}"/>
              </a:ext>
            </a:extLst>
          </p:cNvPr>
          <p:cNvSpPr txBox="1"/>
          <p:nvPr/>
        </p:nvSpPr>
        <p:spPr>
          <a:xfrm>
            <a:off x="961527" y="2261499"/>
            <a:ext cx="5972673" cy="258532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cmake_minimum_required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(VERSION 3.20)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project (hello LANGUAGES CXX)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 17)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set(CMAKE_CXX_STANDARD_REQUIRED ON)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set(CMAKE_CXX_EXTENSIONS OFF)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add_executable(hello.exe hello_world.cpp)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42B626-B940-61B1-5CC2-81A6DCFA5A35}"/>
              </a:ext>
            </a:extLst>
          </p:cNvPr>
          <p:cNvGrpSpPr/>
          <p:nvPr/>
        </p:nvGrpSpPr>
        <p:grpSpPr>
          <a:xfrm>
            <a:off x="6226629" y="2076833"/>
            <a:ext cx="5547908" cy="523220"/>
            <a:chOff x="6226629" y="2076833"/>
            <a:chExt cx="5547908" cy="52322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03DF9-FC3F-E20D-9364-076F87802D72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err="1"/>
                <a:t>CMake</a:t>
              </a:r>
              <a:r>
                <a:rPr lang="en-US" sz="2800" dirty="0"/>
                <a:t> version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6BBC6F-7D5D-38EB-CEEA-530E5C620F2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E94D9ED-9D9B-98D9-C780-ADEDBFB5E517}"/>
              </a:ext>
            </a:extLst>
          </p:cNvPr>
          <p:cNvGrpSpPr/>
          <p:nvPr/>
        </p:nvGrpSpPr>
        <p:grpSpPr>
          <a:xfrm>
            <a:off x="5529943" y="2824545"/>
            <a:ext cx="6244594" cy="954107"/>
            <a:chOff x="5529943" y="2076833"/>
            <a:chExt cx="624459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204A9BC-4866-3167-BBCD-3DFA15D9390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Project name &amp;</a:t>
              </a:r>
              <a:br>
                <a:rPr lang="en-US" sz="2800" dirty="0"/>
              </a:br>
              <a:r>
                <a:rPr lang="en-US" sz="2800" dirty="0"/>
                <a:t>language(s)</a:t>
              </a:r>
              <a:endParaRPr lang="LID4096" sz="28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9F81D-A3CE-1F1C-9E12-B430CB7F7BBF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5529943" y="2338443"/>
              <a:ext cx="2895600" cy="21544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6B58CA-534F-8E53-714B-441FB2C43141}"/>
              </a:ext>
            </a:extLst>
          </p:cNvPr>
          <p:cNvGrpSpPr/>
          <p:nvPr/>
        </p:nvGrpSpPr>
        <p:grpSpPr>
          <a:xfrm>
            <a:off x="6934200" y="4762361"/>
            <a:ext cx="4840337" cy="523220"/>
            <a:chOff x="6934200" y="2076833"/>
            <a:chExt cx="4840337" cy="523220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101B866-9BE6-DCA5-0F3D-BC6B5EC1A177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artifact</a:t>
              </a:r>
              <a:endParaRPr lang="LID4096" sz="2800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8816A4B-D4E1-361E-1BB8-8DCB95482578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 flipV="1">
              <a:off x="6934200" y="2076833"/>
              <a:ext cx="1491343" cy="26161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50C2107-C4B9-A74A-78FE-6E201778EF5A}"/>
              </a:ext>
            </a:extLst>
          </p:cNvPr>
          <p:cNvGrpSpPr/>
          <p:nvPr/>
        </p:nvGrpSpPr>
        <p:grpSpPr>
          <a:xfrm>
            <a:off x="6096000" y="3429000"/>
            <a:ext cx="5678537" cy="995395"/>
            <a:chOff x="6096000" y="3429000"/>
            <a:chExt cx="5678537" cy="99539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A80894A-BCAA-D2E9-F612-4A6F4D221FF2}"/>
                </a:ext>
              </a:extLst>
            </p:cNvPr>
            <p:cNvGrpSpPr/>
            <p:nvPr/>
          </p:nvGrpSpPr>
          <p:grpSpPr>
            <a:xfrm>
              <a:off x="6226629" y="3853543"/>
              <a:ext cx="5547908" cy="570852"/>
              <a:chOff x="6226629" y="2029201"/>
              <a:chExt cx="5547908" cy="57085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153BDD-A8D8-DA4E-C2EE-44F0CBEB5C38}"/>
                  </a:ext>
                </a:extLst>
              </p:cNvPr>
              <p:cNvSpPr txBox="1"/>
              <p:nvPr/>
            </p:nvSpPr>
            <p:spPr>
              <a:xfrm>
                <a:off x="8425543" y="2076833"/>
                <a:ext cx="334899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Language properties</a:t>
                </a:r>
                <a:endParaRPr lang="LID4096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5C90506-8C84-3F2A-BA12-151DA6480D40}"/>
                  </a:ext>
                </a:extLst>
              </p:cNvPr>
              <p:cNvCxnSpPr>
                <a:cxnSpLocks/>
                <a:stCxn id="20" idx="1"/>
                <a:endCxn id="31" idx="1"/>
              </p:cNvCxnSpPr>
              <p:nvPr/>
            </p:nvCxnSpPr>
            <p:spPr>
              <a:xfrm flipH="1" flipV="1">
                <a:off x="6226629" y="2029201"/>
                <a:ext cx="2198914" cy="3092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2853D7A9-AA73-343F-4B59-0DB0345B2798}"/>
                </a:ext>
              </a:extLst>
            </p:cNvPr>
            <p:cNvSpPr/>
            <p:nvPr/>
          </p:nvSpPr>
          <p:spPr>
            <a:xfrm>
              <a:off x="6096000" y="3429000"/>
              <a:ext cx="130629" cy="849086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95929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build files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Specify installation directory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build type,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RelWithDebInfo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Release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Specify a compiler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44098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-DCMAKE_INSTALL_PREFIX=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some_directory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400129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5" y="5561604"/>
            <a:ext cx="717055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CXX=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ipcx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169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6D61-D89D-5A47-77AD-4E16CFFB9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&amp; installing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39330-9C28-B17B-9020-91E477F25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project</a:t>
            </a:r>
          </a:p>
          <a:p>
            <a:endParaRPr lang="en-US" dirty="0"/>
          </a:p>
          <a:p>
            <a:r>
              <a:rPr lang="en-US" dirty="0"/>
              <a:t>Build, but clean first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Install</a:t>
            </a:r>
          </a:p>
          <a:p>
            <a:endParaRPr lang="en-US" dirty="0"/>
          </a:p>
          <a:p>
            <a:r>
              <a:rPr lang="en-US" dirty="0"/>
              <a:t>Clean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E781-F30A-F0FB-655F-F91A6C3E5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6D7755-9325-9BD5-A1D6-3182D428660B}"/>
              </a:ext>
            </a:extLst>
          </p:cNvPr>
          <p:cNvSpPr txBox="1"/>
          <p:nvPr/>
        </p:nvSpPr>
        <p:spPr>
          <a:xfrm>
            <a:off x="1320756" y="2375668"/>
            <a:ext cx="574407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62AD2A-53B2-D25A-0DCD-FF9938006EF4}"/>
              </a:ext>
            </a:extLst>
          </p:cNvPr>
          <p:cNvSpPr txBox="1"/>
          <p:nvPr/>
        </p:nvSpPr>
        <p:spPr>
          <a:xfrm>
            <a:off x="1320756" y="3324283"/>
            <a:ext cx="574407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--build build/  --clean-first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9F539-D86C-9B93-84F4-1368ED8733F3}"/>
              </a:ext>
            </a:extLst>
          </p:cNvPr>
          <p:cNvSpPr txBox="1"/>
          <p:nvPr/>
        </p:nvSpPr>
        <p:spPr>
          <a:xfrm>
            <a:off x="1320754" y="4391181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--install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2B9CA8-B854-0CE6-A8C2-3080D3BCA8D0}"/>
              </a:ext>
            </a:extLst>
          </p:cNvPr>
          <p:cNvSpPr txBox="1"/>
          <p:nvPr/>
        </p:nvSpPr>
        <p:spPr>
          <a:xfrm>
            <a:off x="1320753" y="5458079"/>
            <a:ext cx="574407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  --target clean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0591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45C9C-7D76-745A-A2D7-73BF7C3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complex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1A25A-E0DF-F20E-F522-0FC3336AD8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131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Building a library: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</a:t>
            </a:r>
          </a:p>
          <a:p>
            <a:r>
              <a:rPr lang="en-US" dirty="0"/>
              <a:t>Using GNU GSL: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external-library</a:t>
            </a:r>
          </a:p>
          <a:p>
            <a:r>
              <a:rPr lang="en-US" dirty="0"/>
              <a:t>Using Boost: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boost</a:t>
            </a:r>
          </a:p>
          <a:p>
            <a:r>
              <a:rPr lang="en-US" dirty="0"/>
              <a:t>Using BLAS/</a:t>
            </a:r>
            <a:r>
              <a:rPr lang="en-US" dirty="0" err="1"/>
              <a:t>Lapack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blas-lapack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Installing executables and scripts: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mixed-code-and-scripts-install</a:t>
            </a:r>
          </a:p>
          <a:p>
            <a:r>
              <a:rPr lang="en-US" dirty="0"/>
              <a:t>Doing a static build: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static-build</a:t>
            </a:r>
          </a:p>
          <a:p>
            <a:r>
              <a:rPr lang="en-US" dirty="0"/>
              <a:t>Compiling OpenMP: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openmp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Using TBB: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tbb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C3E23-543D-A09F-6DAD-0D96FC777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55AC6-BCD4-5950-15BE-9C1D80357BFE}"/>
              </a:ext>
            </a:extLst>
          </p:cNvPr>
          <p:cNvSpPr txBox="1"/>
          <p:nvPr/>
        </p:nvSpPr>
        <p:spPr>
          <a:xfrm>
            <a:off x="310281" y="5573682"/>
            <a:ext cx="1068459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>
                <a:hlinkClick r:id="rId2"/>
              </a:rPr>
              <a:t>https://github.com/gjbex/C-plus-plus-software-engineering/tree/main/source-code/cmake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4032909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6A9-87E8-33A2-208E-64291490C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CDAC0-9FAB-6CB2-6551-6461EA57B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CMake</a:t>
            </a:r>
            <a:r>
              <a:rPr lang="en-US" dirty="0"/>
              <a:t> documentation &amp; community</a:t>
            </a:r>
            <a:br>
              <a:rPr lang="en-US" dirty="0"/>
            </a:br>
            <a:r>
              <a:rPr lang="en-US" dirty="0">
                <a:hlinkClick r:id="rId2"/>
              </a:rPr>
              <a:t>https://cmake.org/documentation/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04F51-69AC-BC2B-B3BC-F1C0271BD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9104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4F0A-2A84-7AF9-7709-87E9D11D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code analysis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9A529-FC28-9BA3-DB34-576128C29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D80E7-7B5E-E5E8-E17C-8EEEC1B2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7687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288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https://bit.ly/3ywlOx0</a:t>
            </a:r>
            <a:r>
              <a:rPr lang="en-US" sz="4000" dirty="0"/>
              <a:t> 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7BA2FD-AA6F-D743-C133-F4F10A2AA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46BC-E71F-1929-301C-C215D040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1F70-59FE-A16C-E6C8-51F668BD5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known</a:t>
            </a:r>
          </a:p>
          <a:p>
            <a:pPr lvl="1"/>
            <a:r>
              <a:rPr lang="en-US" dirty="0"/>
              <a:t>buggy code patterns</a:t>
            </a:r>
          </a:p>
          <a:p>
            <a:pPr lvl="1"/>
            <a:r>
              <a:rPr lang="en-US" dirty="0"/>
              <a:t>performance issues</a:t>
            </a:r>
          </a:p>
          <a:p>
            <a:pPr lvl="1"/>
            <a:r>
              <a:rPr lang="en-US" dirty="0"/>
              <a:t>deprecated coding style</a:t>
            </a:r>
          </a:p>
          <a:p>
            <a:pPr lvl="1"/>
            <a:r>
              <a:rPr lang="en-US" dirty="0"/>
              <a:t>...</a:t>
            </a:r>
          </a:p>
          <a:p>
            <a:r>
              <a:rPr lang="en-US" dirty="0"/>
              <a:t>Various implementations</a:t>
            </a:r>
          </a:p>
          <a:p>
            <a:pPr lvl="1"/>
            <a:r>
              <a:rPr lang="en-US" dirty="0"/>
              <a:t>clang-tidy</a:t>
            </a:r>
          </a:p>
          <a:p>
            <a:pPr lvl="1"/>
            <a:r>
              <a:rPr lang="en-US" dirty="0" err="1"/>
              <a:t>cppcheck</a:t>
            </a:r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8307-A730-BDEC-3EC9-01FC74C4F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B1101-4F8B-017C-6A05-A10FD69F6145}"/>
              </a:ext>
            </a:extLst>
          </p:cNvPr>
          <p:cNvSpPr txBox="1"/>
          <p:nvPr/>
        </p:nvSpPr>
        <p:spPr>
          <a:xfrm>
            <a:off x="92564" y="5486594"/>
            <a:ext cx="1108976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https://github.com/gjbex/C-plus-plus-software-engineering/tree/main/source-code/static-analysis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069155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549CA-6E36-F65E-1A27-A74B160D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41343-A9C5-D765-4E2E-E37367312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clang-tidy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https://clang.llvm.org/extra/clang-tidy/</a:t>
            </a:r>
            <a:r>
              <a:rPr lang="en-US" dirty="0"/>
              <a:t> </a:t>
            </a:r>
          </a:p>
          <a:p>
            <a:r>
              <a:rPr lang="en-US" dirty="0" err="1"/>
              <a:t>cppcheck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https://cppcheck.sourceforge.io/#documentation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2BED7-5D3F-391D-1E2C-0B002A979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963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B73CB-2434-132E-8DCF-BA439F009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9DC32-9D2C-63F2-E64F-DEC55584D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4A69-BEA7-FBFA-9E48-F2BC9913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013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A3D2F-F6C6-95B0-3A39-A6919D0FA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3267F-7BE9-8A04-BDF4-689EF366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Unit testing</a:t>
            </a:r>
          </a:p>
          <a:p>
            <a:pPr lvl="1"/>
            <a:r>
              <a:rPr lang="en-US" dirty="0"/>
              <a:t>API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/>
              <a:t>Catch2</a:t>
            </a:r>
          </a:p>
          <a:p>
            <a:pPr lvl="2"/>
            <a:r>
              <a:rPr lang="en-US" dirty="0"/>
              <a:t>Google Test</a:t>
            </a:r>
          </a:p>
          <a:p>
            <a:pPr lvl="2"/>
            <a:r>
              <a:rPr lang="en-US" dirty="0" err="1"/>
              <a:t>cppunit</a:t>
            </a:r>
            <a:endParaRPr lang="en-US" dirty="0"/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Functional testing</a:t>
            </a:r>
          </a:p>
          <a:p>
            <a:pPr lvl="1"/>
            <a:r>
              <a:rPr lang="en-US" dirty="0"/>
              <a:t>Application level</a:t>
            </a:r>
          </a:p>
          <a:p>
            <a:pPr lvl="1"/>
            <a:r>
              <a:rPr lang="en-US" dirty="0"/>
              <a:t>Various frameworks</a:t>
            </a:r>
          </a:p>
          <a:p>
            <a:pPr lvl="2"/>
            <a:r>
              <a:rPr lang="en-US" dirty="0" err="1"/>
              <a:t>CTest</a:t>
            </a:r>
            <a:endParaRPr lang="en-US" dirty="0"/>
          </a:p>
          <a:p>
            <a:pPr lvl="2"/>
            <a:r>
              <a:rPr lang="en-US" dirty="0"/>
              <a:t>Shunit2</a:t>
            </a:r>
          </a:p>
          <a:p>
            <a:pPr lvl="2"/>
            <a:r>
              <a:rPr lang="en-US" dirty="0"/>
              <a:t>Google </a:t>
            </a:r>
            <a:r>
              <a:rPr lang="en-US" dirty="0" err="1"/>
              <a:t>FuzzyTest</a:t>
            </a:r>
            <a:endParaRPr lang="en-US" dirty="0"/>
          </a:p>
          <a:p>
            <a:r>
              <a:rPr lang="en-US" dirty="0"/>
              <a:t>...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502D11-C8B1-FCCE-45DC-355EB544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0589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746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Catch2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25959B0-A5E0-E823-3BE8-2CAE1318BB5B}"/>
              </a:ext>
            </a:extLst>
          </p:cNvPr>
          <p:cNvSpPr txBox="1"/>
          <p:nvPr/>
        </p:nvSpPr>
        <p:spPr>
          <a:xfrm>
            <a:off x="92564" y="5628104"/>
            <a:ext cx="11068030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https://github.com/gjbex/C-plus-plus-software-engineering/tree/main/source-code/testing/catch2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815017-2C3F-178B-ED98-26815A80D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6C305-1691-253D-899F-2529DA2F8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testing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F1548-00CD-56AC-8AE0-2F71AB04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 and 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52B5F1-BECE-8C34-3175-DE4394D8F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3D44E7-5D9C-4329-6ACC-7C98642694A0}"/>
              </a:ext>
            </a:extLst>
          </p:cNvPr>
          <p:cNvSpPr txBox="1"/>
          <p:nvPr/>
        </p:nvSpPr>
        <p:spPr>
          <a:xfrm>
            <a:off x="107694" y="2547447"/>
            <a:ext cx="109179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2000" dirty="0">
                <a:hlinkClick r:id="rId2"/>
              </a:rPr>
              <a:t>https://github.com/gjbex/C-plus-plus-software-engineering/tree/main/source-code/testing/ctest</a:t>
            </a:r>
            <a:r>
              <a:rPr lang="en-US" sz="2000" dirty="0"/>
              <a:t> 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48849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FEFB0-A4A9-60C0-B838-D76179340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784A-7F6B-CC16-C0F2-B288CC15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Catch2 tutorial</a:t>
            </a:r>
            <a:br>
              <a:rPr lang="en-US" dirty="0"/>
            </a:br>
            <a:r>
              <a:rPr lang="en-US" dirty="0">
                <a:hlinkClick r:id="rId2"/>
              </a:rPr>
              <a:t>https://github.com/catchorg/Catch2/blob/devel/docs/tutorial.md#top</a:t>
            </a:r>
            <a:r>
              <a:rPr lang="en-US" dirty="0"/>
              <a:t> </a:t>
            </a:r>
          </a:p>
          <a:p>
            <a:r>
              <a:rPr lang="en-US" dirty="0"/>
              <a:t>Google Test primer</a:t>
            </a:r>
            <a:br>
              <a:rPr lang="en-US" dirty="0"/>
            </a:br>
            <a:r>
              <a:rPr lang="en-US" dirty="0">
                <a:hlinkClick r:id="rId3"/>
              </a:rPr>
              <a:t>https://google.github.io/googletest/primer.html</a:t>
            </a:r>
            <a:r>
              <a:rPr lang="en-US" dirty="0"/>
              <a:t> </a:t>
            </a:r>
          </a:p>
          <a:p>
            <a:r>
              <a:rPr lang="en-US" dirty="0" err="1"/>
              <a:t>cppunit</a:t>
            </a:r>
            <a:br>
              <a:rPr lang="en-US" dirty="0"/>
            </a:br>
            <a:r>
              <a:rPr lang="en-US" dirty="0">
                <a:hlinkClick r:id="rId4"/>
              </a:rPr>
              <a:t>https://www.freedesktop.org/wiki/Software/cppunit/</a:t>
            </a:r>
            <a:r>
              <a:rPr lang="en-US" dirty="0"/>
              <a:t> </a:t>
            </a:r>
          </a:p>
          <a:p>
            <a:r>
              <a:rPr lang="en-US" dirty="0" err="1"/>
              <a:t>CTest</a:t>
            </a:r>
            <a:br>
              <a:rPr lang="en-US" dirty="0"/>
            </a:br>
            <a:r>
              <a:rPr lang="en-US" dirty="0">
                <a:hlinkClick r:id="rId5"/>
              </a:rPr>
              <a:t>https://cmake.org/cmake/help/latest/module/CTest.html</a:t>
            </a:r>
            <a:r>
              <a:rPr lang="en-US" dirty="0"/>
              <a:t> </a:t>
            </a:r>
          </a:p>
          <a:p>
            <a:r>
              <a:rPr lang="en-US" dirty="0"/>
              <a:t>Google </a:t>
            </a:r>
            <a:r>
              <a:rPr lang="en-US" dirty="0" err="1"/>
              <a:t>FuzzTest</a:t>
            </a:r>
            <a:br>
              <a:rPr lang="en-US" dirty="0"/>
            </a:br>
            <a:r>
              <a:rPr lang="en-US" dirty="0">
                <a:hlinkClick r:id="rId6"/>
              </a:rPr>
              <a:t>https://github.com/google/fuzztest</a:t>
            </a:r>
            <a:r>
              <a:rPr lang="en-US" dirty="0"/>
              <a:t> </a:t>
            </a:r>
          </a:p>
          <a:p>
            <a:r>
              <a:rPr lang="en-US" dirty="0"/>
              <a:t>shunit2</a:t>
            </a:r>
            <a:br>
              <a:rPr lang="en-US" dirty="0"/>
            </a:br>
            <a:r>
              <a:rPr lang="en-US" dirty="0">
                <a:hlinkClick r:id="rId7"/>
              </a:rPr>
              <a:t>https://github.com/kward/shunit2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F9615-03AB-3F06-69F5-EC793295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6501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9EDD-AAA1-86E7-6663-1799EEA4B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management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4B348-AA22-783F-4CC3-747D6B717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2FDCA-806A-FB0B-1F52-91BD63064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4670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B151D-EE93-90D9-EB18-32064A36C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301B4-11F1-BA22-7463-50F7F904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Conan</a:t>
            </a:r>
          </a:p>
          <a:p>
            <a:pPr lvl="1"/>
            <a:r>
              <a:rPr lang="en-US" dirty="0"/>
              <a:t>Wide range of software packages</a:t>
            </a:r>
          </a:p>
          <a:p>
            <a:pPr lvl="1"/>
            <a:r>
              <a:rPr lang="en-US" dirty="0"/>
              <a:t>Mature</a:t>
            </a:r>
          </a:p>
          <a:p>
            <a:r>
              <a:rPr lang="en-US" dirty="0" err="1"/>
              <a:t>vcpkg</a:t>
            </a:r>
            <a:endParaRPr lang="en-US" dirty="0"/>
          </a:p>
          <a:p>
            <a:pPr lvl="1"/>
            <a:r>
              <a:rPr lang="en-US" dirty="0"/>
              <a:t>Microsoft-backed</a:t>
            </a:r>
          </a:p>
          <a:p>
            <a:pPr lvl="1"/>
            <a:r>
              <a:rPr lang="en-US" dirty="0"/>
              <a:t>Wide range of software packages</a:t>
            </a:r>
          </a:p>
          <a:p>
            <a:r>
              <a:rPr lang="en-US" dirty="0"/>
              <a:t>CPM</a:t>
            </a:r>
          </a:p>
          <a:p>
            <a:pPr lvl="1"/>
            <a:r>
              <a:rPr lang="en-US" dirty="0" err="1"/>
              <a:t>CMake</a:t>
            </a:r>
            <a:r>
              <a:rPr lang="en-US" dirty="0"/>
              <a:t> centric</a:t>
            </a:r>
          </a:p>
          <a:p>
            <a:pPr lvl="1"/>
            <a:r>
              <a:rPr lang="en-US" dirty="0"/>
              <a:t>Pure </a:t>
            </a:r>
            <a:r>
              <a:rPr lang="en-US" dirty="0" err="1"/>
              <a:t>Cmake</a:t>
            </a:r>
            <a:r>
              <a:rPr lang="en-US" dirty="0"/>
              <a:t>, (almost) zero install</a:t>
            </a:r>
          </a:p>
          <a:p>
            <a:pPr lvl="1"/>
            <a:r>
              <a:rPr lang="en-US" dirty="0"/>
              <a:t>Relies on CMakeLists.txt of software packages</a:t>
            </a:r>
          </a:p>
          <a:p>
            <a:pPr lvl="1"/>
            <a:r>
              <a:rPr lang="en-US" dirty="0"/>
              <a:t>Can pull GitHub repositories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E0D5F-6FF4-E9A6-B9F1-99B865015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047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72BB8-489C-2322-537A-7D10CD60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basic usage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3EA31-C42C-5434-AB56-1E275880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Set up</a:t>
            </a:r>
          </a:p>
          <a:p>
            <a:endParaRPr lang="en-US" dirty="0"/>
          </a:p>
          <a:p>
            <a:r>
              <a:rPr lang="en-US" dirty="0"/>
              <a:t>Write project requirement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</a:p>
          <a:p>
            <a:r>
              <a:rPr lang="en-US" dirty="0"/>
              <a:t>Install dependencies</a:t>
            </a:r>
          </a:p>
          <a:p>
            <a:endParaRPr lang="en-US" dirty="0"/>
          </a:p>
          <a:p>
            <a:r>
              <a:rPr lang="en-US" dirty="0"/>
              <a:t>Change to build directory</a:t>
            </a:r>
          </a:p>
          <a:p>
            <a:endParaRPr lang="en-US" dirty="0"/>
          </a:p>
          <a:p>
            <a:r>
              <a:rPr lang="en-US" dirty="0"/>
              <a:t>Generate build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Build project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C3C9C-C2DF-9153-4AC9-6C00AF6C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29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5810F3-8FBD-0FB5-304B-AE7E19556B08}"/>
              </a:ext>
            </a:extLst>
          </p:cNvPr>
          <p:cNvSpPr txBox="1"/>
          <p:nvPr/>
        </p:nvSpPr>
        <p:spPr>
          <a:xfrm>
            <a:off x="1320756" y="2190610"/>
            <a:ext cx="85199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pip install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profile detect  --force 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D7ED03-37FB-D1F6-E11E-87F957D13740}"/>
              </a:ext>
            </a:extLst>
          </p:cNvPr>
          <p:cNvSpPr txBox="1"/>
          <p:nvPr/>
        </p:nvSpPr>
        <p:spPr>
          <a:xfrm>
            <a:off x="1244556" y="3315885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. --output-folder=build/  --build=missing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AA2343-8684-816B-C4E4-32B1A369AB46}"/>
              </a:ext>
            </a:extLst>
          </p:cNvPr>
          <p:cNvSpPr txBox="1"/>
          <p:nvPr/>
        </p:nvSpPr>
        <p:spPr>
          <a:xfrm>
            <a:off x="1244556" y="4093598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800B7-D9CD-26C6-E7F5-C225C0026105}"/>
              </a:ext>
            </a:extLst>
          </p:cNvPr>
          <p:cNvSpPr txBox="1"/>
          <p:nvPr/>
        </p:nvSpPr>
        <p:spPr>
          <a:xfrm>
            <a:off x="1244556" y="4843113"/>
            <a:ext cx="8596130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.. -DCMAKE_TOOLCHAIN_FILE=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conan_toolchain.cmake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-DCMAKE_BUILD_TYPE=Release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1EF2D7-BBEF-BF21-3B57-3989D45D8C00}"/>
              </a:ext>
            </a:extLst>
          </p:cNvPr>
          <p:cNvSpPr txBox="1"/>
          <p:nvPr/>
        </p:nvSpPr>
        <p:spPr>
          <a:xfrm>
            <a:off x="1244556" y="6010793"/>
            <a:ext cx="859613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6E4D0E-CF9C-8B5A-BB4F-51D500AD5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F323-D508-052E-81AA-3967DF5D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conanfile.txt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48D6F-B812-A6FE-48AE-8C1C6DAC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30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885617-2387-7D06-419B-33D3DD032E99}"/>
              </a:ext>
            </a:extLst>
          </p:cNvPr>
          <p:cNvSpPr txBox="1"/>
          <p:nvPr/>
        </p:nvSpPr>
        <p:spPr>
          <a:xfrm>
            <a:off x="961528" y="2261499"/>
            <a:ext cx="3882616" cy="17543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[requires]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blaze/3.8.2@</a:t>
            </a:r>
          </a:p>
          <a:p>
            <a:pPr lvl="0">
              <a:defRPr/>
            </a:pPr>
            <a:endParaRPr lang="en-US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[generators]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CMakeDeps</a:t>
            </a:r>
          </a:p>
          <a:p>
            <a:pPr lvl="0">
              <a:defRPr/>
            </a:pPr>
            <a:r>
              <a:rPr lang="en-US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CMakeToolchain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1DBEB0-B557-06A2-DEA1-A7F8BE805909}"/>
              </a:ext>
            </a:extLst>
          </p:cNvPr>
          <p:cNvGrpSpPr/>
          <p:nvPr/>
        </p:nvGrpSpPr>
        <p:grpSpPr>
          <a:xfrm>
            <a:off x="2775858" y="2359861"/>
            <a:ext cx="5547908" cy="523220"/>
            <a:chOff x="6226629" y="2076833"/>
            <a:chExt cx="5547908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971371F-2DC9-3A08-DFDE-0F24C0B7576C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Dependencies</a:t>
              </a:r>
              <a:endParaRPr lang="LID4096" sz="28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3CA3A64-A19E-614C-9D2E-8EC0B253E329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226629" y="2338443"/>
              <a:ext cx="2198914" cy="9995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F2148E-D168-66D4-0394-2B03932499A8}"/>
              </a:ext>
            </a:extLst>
          </p:cNvPr>
          <p:cNvGrpSpPr/>
          <p:nvPr/>
        </p:nvGrpSpPr>
        <p:grpSpPr>
          <a:xfrm>
            <a:off x="3200400" y="3311822"/>
            <a:ext cx="5123366" cy="523220"/>
            <a:chOff x="6651171" y="2076833"/>
            <a:chExt cx="5123366" cy="52322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9A261-C482-DD5C-5981-86DCB3D9621D}"/>
                </a:ext>
              </a:extLst>
            </p:cNvPr>
            <p:cNvSpPr txBox="1"/>
            <p:nvPr/>
          </p:nvSpPr>
          <p:spPr>
            <a:xfrm>
              <a:off x="8425543" y="2076833"/>
              <a:ext cx="33489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Build generator</a:t>
              </a:r>
              <a:endParaRPr lang="LID4096" sz="28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C7EBFB8-4B1A-B948-4738-A820942FCF25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651171" y="2338443"/>
              <a:ext cx="1774372" cy="787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C33776B5-EDE2-7785-DB56-371FC5AE1F99}"/>
              </a:ext>
            </a:extLst>
          </p:cNvPr>
          <p:cNvSpPr txBox="1"/>
          <p:nvPr/>
        </p:nvSpPr>
        <p:spPr>
          <a:xfrm>
            <a:off x="466923" y="4735915"/>
            <a:ext cx="1057879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https://github.com/gjbex/C-plus-plus-software-engineering/tree/main/source-code/dependency-management/conan</a:t>
            </a:r>
            <a:r>
              <a:rPr lang="en-US" sz="1600" dirty="0"/>
              <a:t> 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7291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82BC6-BD02-92B3-6DF5-32826DD98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vcpkg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03A33-90AE-45DE-95DE-9952DA2C4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vcpkg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Install packages, e.g., blaze</a:t>
            </a:r>
          </a:p>
          <a:p>
            <a:endParaRPr lang="en-US" dirty="0"/>
          </a:p>
          <a:p>
            <a:r>
              <a:rPr lang="en-US" dirty="0"/>
              <a:t>Build your software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4AA61E-C7B7-2C01-844D-B47CFE01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31</a:t>
            </a:fld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911E9-B258-F3C0-F651-E01F9EEDC7BF}"/>
              </a:ext>
            </a:extLst>
          </p:cNvPr>
          <p:cNvSpPr txBox="1"/>
          <p:nvPr/>
        </p:nvSpPr>
        <p:spPr>
          <a:xfrm>
            <a:off x="1320756" y="2321241"/>
            <a:ext cx="10348728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git clone https://github.com/microsoft/vcpkg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./vcpkg/bootstrap-vcpkg.sh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export VCPKG_DIR=$(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pwdd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FBE6D-9550-7036-54D5-55707E6A573F}"/>
              </a:ext>
            </a:extLst>
          </p:cNvPr>
          <p:cNvSpPr txBox="1"/>
          <p:nvPr/>
        </p:nvSpPr>
        <p:spPr>
          <a:xfrm>
            <a:off x="1320755" y="3890428"/>
            <a:ext cx="10348729" cy="37461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$VCPKG_DIR/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install blaze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EBD776-B10E-52CA-3FAF-DA4973E7C030}"/>
              </a:ext>
            </a:extLst>
          </p:cNvPr>
          <p:cNvSpPr txBox="1"/>
          <p:nvPr/>
        </p:nvSpPr>
        <p:spPr>
          <a:xfrm>
            <a:off x="1320756" y="4849029"/>
            <a:ext cx="10348730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-S .  -B build/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-DCMAKE_TOOLCHAIN_FILE=$VCPKG_DIR/scripts/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buildsystems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vcpkg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--build build/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via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CMakeLists.txt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4062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set(CPM_DOWNLOAD_VERSION 0.38.1)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if(CPM_SOURCE_CACHE)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elseif(DEFINED ENV{CPM_SOURCE_CACHE})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"$ENV{CPM_SOURCE_CACHE}/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else()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set(CPM_DOWNLOAD_LOCATION "${CMAKE_BINARY_DIR}/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/CPM_${CPM_DOWNLOAD_VERSION}.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if(NOT (EXISTS ${CPM_DOWNLOAD_LOCATION}))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message(STATUS "Downloading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CPM.cmake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to ${CPM_DOWNLOAD_LOCATION}")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file(DOWNLOAD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https://github.com/TheLartians/CPM.cmake/releases/download/v${CPM_DOWNLOAD_VERSION}/CPM.cmake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${CPM_DOWNLOAD_LOCATION}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)</a:t>
            </a: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endif()</a:t>
            </a:r>
          </a:p>
          <a:p>
            <a:pPr lvl="0">
              <a:defRPr/>
            </a:pPr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include(${CPM_DOWNLOAD_LOCATION})</a:t>
            </a:r>
          </a:p>
          <a:p>
            <a:pPr lvl="0">
              <a:defRPr/>
            </a:pPr>
            <a:r>
              <a:rPr lang="en-US" sz="18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50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D882D-DD91-762A-9862-FA6E7065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CPM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556D6-66A1-32F0-325E-89EF55D4D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software packages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Download and build of dependencies done by </a:t>
            </a:r>
            <a:r>
              <a:rPr lang="en-US" dirty="0" err="1">
                <a:cs typeface="Courier New" panose="02070309020205020404" pitchFamily="49" charset="0"/>
              </a:rPr>
              <a:t>CMake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DACAC-48E5-D353-91C5-829E80964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33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A406B8-BE76-0E4B-5848-6008C26F5D6A}"/>
              </a:ext>
            </a:extLst>
          </p:cNvPr>
          <p:cNvSpPr txBox="1"/>
          <p:nvPr/>
        </p:nvSpPr>
        <p:spPr>
          <a:xfrm>
            <a:off x="1055915" y="2413899"/>
            <a:ext cx="9579429" cy="101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</a:p>
          <a:p>
            <a:pPr lvl="0">
              <a:defRPr/>
            </a:pP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CPMAddPackage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("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gh:fmtlib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/fmt#9.1.0")</a:t>
            </a:r>
          </a:p>
          <a:p>
            <a:pPr lvl="0">
              <a:defRPr/>
            </a:pP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CD040-C2F1-2804-6DCE-6946592E60D7}"/>
              </a:ext>
            </a:extLst>
          </p:cNvPr>
          <p:cNvSpPr txBox="1"/>
          <p:nvPr/>
        </p:nvSpPr>
        <p:spPr>
          <a:xfrm>
            <a:off x="499580" y="4735915"/>
            <a:ext cx="1037681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https://github.com/gjbex/C-plus-plus-software-engineering/tree/main/source-code/dependency-management/cpm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95977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E52C-C68B-48ED-C2F6-90624F3E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5A2C6-A3DC-11B2-63F1-FAC2EF931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Conan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https://docs.conan.io/2/</a:t>
            </a:r>
            <a:r>
              <a:rPr lang="en-US" dirty="0"/>
              <a:t> </a:t>
            </a:r>
          </a:p>
          <a:p>
            <a:r>
              <a:rPr lang="en-US" dirty="0" err="1"/>
              <a:t>vcpkg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https://learn.microsoft.com/en-us/vcpkg/</a:t>
            </a:r>
            <a:endParaRPr lang="en-US" dirty="0"/>
          </a:p>
          <a:p>
            <a:r>
              <a:rPr lang="en-US" dirty="0"/>
              <a:t>CPM site</a:t>
            </a:r>
            <a:br>
              <a:rPr lang="en-US" dirty="0"/>
            </a:br>
            <a:r>
              <a:rPr lang="en-US" dirty="0">
                <a:hlinkClick r:id="rId4"/>
              </a:rPr>
              <a:t>https://github.com/cpm-cmake/CPM.cmake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CA5D4-ECE8-DEEA-8D8A-F23346724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8366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A9DDC-00AC-C65F-BAB9-D666A4911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CC304-7A54-167F-627F-941E46AB2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889D4-CBB4-A356-9FBF-17C5A6AB3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1AA33-DFBB-49AC-8CEE-23FFECEB5648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26718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state, strategy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7D2CC-8781-2378-7EC4-F6B367CC3018}"/>
              </a:ext>
            </a:extLst>
          </p:cNvPr>
          <p:cNvSpPr txBox="1"/>
          <p:nvPr/>
        </p:nvSpPr>
        <p:spPr>
          <a:xfrm>
            <a:off x="608437" y="5084258"/>
            <a:ext cx="90225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See</a:t>
            </a:r>
          </a:p>
          <a:p>
            <a:r>
              <a:rPr lang="en-US" sz="1600" dirty="0">
                <a:hlinkClick r:id="rId2"/>
              </a:rPr>
              <a:t>https://github.com/gjbex/C-plus-plus-software-engineering/tree/main/source-code/design-patterns</a:t>
            </a:r>
            <a:r>
              <a:rPr lang="en-US" sz="1600" dirty="0"/>
              <a:t> </a:t>
            </a:r>
            <a:endParaRPr lang="LID4096" sz="1600" dirty="0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code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hello_world.cpp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or </a:t>
            </a:r>
            <a:r>
              <a:rPr lang="en-US" dirty="0" err="1"/>
              <a:t>CMake</a:t>
            </a:r>
            <a:r>
              <a:rPr lang="en-US" dirty="0"/>
              <a:t>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#include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&lt;iostream&gt;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Int main(int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argc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, char*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argv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[]) {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8158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22982" y="3484460"/>
            <a:ext cx="3586553" cy="3187879"/>
            <a:chOff x="1298981" y="3584213"/>
            <a:chExt cx="3586553" cy="3187879"/>
          </a:xfrm>
        </p:grpSpPr>
        <p:sp>
          <p:nvSpPr>
            <p:cNvPr id="7" name="Oval 6"/>
            <p:cNvSpPr/>
            <p:nvPr/>
          </p:nvSpPr>
          <p:spPr>
            <a:xfrm>
              <a:off x="1298981" y="6498576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59022" y="5858572"/>
              <a:ext cx="2048882" cy="77676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conventions: shell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3631122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cmake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-B build/  -S .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50569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C++ can be easy to read,</a:t>
            </a:r>
          </a:p>
          <a:p>
            <a:r>
              <a:rPr lang="en-US" sz="3600" dirty="0"/>
              <a:t>make it so!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pPr lvl="1"/>
            <a:r>
              <a:rPr lang="en-US" dirty="0"/>
              <a:t>Use tools, e.g., clang-tidy/clang-format</a:t>
            </a:r>
          </a:p>
          <a:p>
            <a:r>
              <a:rPr lang="da-DK" dirty="0"/>
              <a:t> C++ core guidelines</a:t>
            </a:r>
            <a:br>
              <a:rPr lang="da-DK" dirty="0"/>
            </a:br>
            <a:r>
              <a:rPr lang="da-DK" dirty="0">
                <a:hlinkClick r:id="rId2"/>
              </a:rPr>
              <a:t>https://isocpp.github.io/CppCoreGuidelines/CppCoreGuidelines</a:t>
            </a:r>
            <a:r>
              <a:rPr lang="da-DK" dirty="0"/>
              <a:t> </a:t>
            </a:r>
          </a:p>
          <a:p>
            <a:r>
              <a:rPr lang="da-DK" dirty="0"/>
              <a:t>Google C++ style guide</a:t>
            </a:r>
            <a:br>
              <a:rPr lang="da-DK" dirty="0"/>
            </a:br>
            <a:r>
              <a:rPr lang="da-DK" dirty="0">
                <a:hlinkClick r:id="rId3"/>
              </a:rPr>
              <a:t>https://google.github.io/styleguide/cppguide.html</a:t>
            </a:r>
            <a:r>
              <a:rPr lang="da-DK" dirty="0"/>
              <a:t> </a:t>
            </a:r>
          </a:p>
          <a:p>
            <a:r>
              <a:rPr lang="da-DK" dirty="0"/>
              <a:t>MISRA C++2023</a:t>
            </a:r>
            <a:br>
              <a:rPr lang="da-DK" dirty="0"/>
            </a:br>
            <a:r>
              <a:rPr lang="da-DK" dirty="0">
                <a:hlinkClick r:id="rId4"/>
              </a:rPr>
              <a:t>https://misra.org.uk/</a:t>
            </a:r>
            <a:r>
              <a:rPr lang="da-DK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1780</Words>
  <Application>Microsoft Office PowerPoint</Application>
  <PresentationFormat>Widescreen</PresentationFormat>
  <Paragraphs>359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Aptos Display</vt:lpstr>
      <vt:lpstr>Arial</vt:lpstr>
      <vt:lpstr>Calibri</vt:lpstr>
      <vt:lpstr>Courier New</vt:lpstr>
      <vt:lpstr>Informal Roman</vt:lpstr>
      <vt:lpstr>Symbol</vt:lpstr>
      <vt:lpstr>Office Theme</vt:lpstr>
      <vt:lpstr>C++ software engineering</vt:lpstr>
      <vt:lpstr>PowerPoint Presentation</vt:lpstr>
      <vt:lpstr>PowerPoint Presentation</vt:lpstr>
      <vt:lpstr>Typographical conventions: code</vt:lpstr>
      <vt:lpstr>Typographical conventions: shell</vt:lpstr>
      <vt:lpstr>Best practices</vt:lpstr>
      <vt:lpstr>Code style matters</vt:lpstr>
      <vt:lpstr>Coding == story telling</vt:lpstr>
      <vt:lpstr>Coding conventions</vt:lpstr>
      <vt:lpstr>Use language idioms</vt:lpstr>
      <vt:lpstr>Further reading</vt:lpstr>
      <vt:lpstr>Building with CMake</vt:lpstr>
      <vt:lpstr>What is Cmake?</vt:lpstr>
      <vt:lpstr>Basic CMakeLists.txt file</vt:lpstr>
      <vt:lpstr>Generate build files</vt:lpstr>
      <vt:lpstr>Building &amp; installing</vt:lpstr>
      <vt:lpstr>More complex examples</vt:lpstr>
      <vt:lpstr>Further reading</vt:lpstr>
      <vt:lpstr>Static code analysis</vt:lpstr>
      <vt:lpstr>What is it?</vt:lpstr>
      <vt:lpstr>Further reading</vt:lpstr>
      <vt:lpstr>Testing</vt:lpstr>
      <vt:lpstr>Types of testing</vt:lpstr>
      <vt:lpstr>Unit testing</vt:lpstr>
      <vt:lpstr>Functional testing</vt:lpstr>
      <vt:lpstr>Further reading</vt:lpstr>
      <vt:lpstr>Dependency management</vt:lpstr>
      <vt:lpstr>Package managers</vt:lpstr>
      <vt:lpstr>Conan basic usage</vt:lpstr>
      <vt:lpstr>Conan conanfile.txt</vt:lpstr>
      <vt:lpstr>vcpkg</vt:lpstr>
      <vt:lpstr>CPM</vt:lpstr>
      <vt:lpstr>CPM</vt:lpstr>
      <vt:lpstr>Further reading</vt:lpstr>
      <vt:lpstr>Design patterns</vt:lpstr>
      <vt:lpstr>Motivation</vt:lpstr>
      <vt:lpstr>Patterns</vt:lpstr>
      <vt:lpstr>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software engineering</dc:title>
  <dc:creator>Geert Jan Bex</dc:creator>
  <cp:lastModifiedBy>Geert Jan Bex</cp:lastModifiedBy>
  <cp:revision>7</cp:revision>
  <dcterms:created xsi:type="dcterms:W3CDTF">2024-05-16T10:26:07Z</dcterms:created>
  <dcterms:modified xsi:type="dcterms:W3CDTF">2024-05-18T13:44:26Z</dcterms:modified>
</cp:coreProperties>
</file>