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7" r:id="rId2"/>
    <p:sldId id="321" r:id="rId3"/>
    <p:sldId id="293" r:id="rId4"/>
    <p:sldId id="295" r:id="rId5"/>
    <p:sldId id="311" r:id="rId6"/>
    <p:sldId id="312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70" r:id="rId20"/>
    <p:sldId id="284" r:id="rId21"/>
    <p:sldId id="272" r:id="rId22"/>
    <p:sldId id="277" r:id="rId23"/>
    <p:sldId id="273" r:id="rId24"/>
    <p:sldId id="279" r:id="rId25"/>
    <p:sldId id="280" r:id="rId26"/>
    <p:sldId id="278" r:id="rId27"/>
    <p:sldId id="288" r:id="rId28"/>
    <p:sldId id="296" r:id="rId29"/>
    <p:sldId id="285" r:id="rId30"/>
    <p:sldId id="275" r:id="rId31"/>
    <p:sldId id="291" r:id="rId32"/>
    <p:sldId id="290" r:id="rId33"/>
    <p:sldId id="289" r:id="rId34"/>
    <p:sldId id="281" r:id="rId35"/>
    <p:sldId id="304" r:id="rId36"/>
    <p:sldId id="305" r:id="rId37"/>
    <p:sldId id="298" r:id="rId38"/>
    <p:sldId id="318" r:id="rId39"/>
    <p:sldId id="299" r:id="rId40"/>
    <p:sldId id="300" r:id="rId41"/>
    <p:sldId id="301" r:id="rId42"/>
    <p:sldId id="302" r:id="rId43"/>
    <p:sldId id="313" r:id="rId44"/>
    <p:sldId id="314" r:id="rId45"/>
    <p:sldId id="315" r:id="rId46"/>
    <p:sldId id="316" r:id="rId47"/>
    <p:sldId id="317" r:id="rId48"/>
    <p:sldId id="320" r:id="rId49"/>
    <p:sldId id="319" r:id="rId50"/>
    <p:sldId id="306" r:id="rId51"/>
    <p:sldId id="307" r:id="rId52"/>
    <p:sldId id="308" r:id="rId53"/>
    <p:sldId id="309" r:id="rId54"/>
    <p:sldId id="310" r:id="rId55"/>
    <p:sldId id="287" r:id="rId56"/>
    <p:sldId id="292" r:id="rId57"/>
    <p:sldId id="286" r:id="rId58"/>
    <p:sldId id="297" r:id="rId59"/>
    <p:sldId id="271" r:id="rId60"/>
    <p:sldId id="283" r:id="rId61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  <p14:sldId id="313"/>
            <p14:sldId id="314"/>
            <p14:sldId id="315"/>
            <p14:sldId id="316"/>
            <p14:sldId id="317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2020-01-27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27/01/2020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27/01/2020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27/01/2020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27/01/2020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27/01/2020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27/01/2020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27/01/2020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27/01/2020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27/01/2020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27/01/2020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27/01/2020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27/01/2020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27/01/2020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50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size: 256 kb</a:t>
            </a:r>
          </a:p>
          <a:p>
            <a:pPr lvl="1"/>
            <a:r>
              <a:rPr lang="en-US" dirty="0"/>
              <a:t>latency: 20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5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 average: 3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4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6312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4047162" y="5308462"/>
            <a:ext cx="4917326" cy="987330"/>
            <a:chOff x="4047162" y="5393998"/>
            <a:chExt cx="4917326" cy="987330"/>
          </a:xfrm>
        </p:grpSpPr>
        <p:grpSp>
          <p:nvGrpSpPr>
            <p:cNvPr id="49" name="Group 48"/>
            <p:cNvGrpSpPr/>
            <p:nvPr/>
          </p:nvGrpSpPr>
          <p:grpSpPr>
            <a:xfrm>
              <a:off x="4047162" y="5393998"/>
              <a:ext cx="4917326" cy="411266"/>
              <a:chOff x="4047162" y="5393998"/>
              <a:chExt cx="4917326" cy="411266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4047162" y="543593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684730" y="543593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286118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5844872" y="543593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10560" y="543593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668344" y="543593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36" name="Straight Connector 35"/>
              <p:cNvCxnSpPr/>
              <p:nvPr/>
            </p:nvCxnSpPr>
            <p:spPr>
              <a:xfrm>
                <a:off x="5250516" y="542554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8473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6423426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695234" y="543483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7061107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7647562" y="542444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8254070" y="54359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4047162" y="543483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4067944" y="580526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TextBox 44"/>
              <p:cNvSpPr txBox="1"/>
              <p:nvPr/>
            </p:nvSpPr>
            <p:spPr>
              <a:xfrm>
                <a:off x="8456326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191178" y="539399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705625" y="5898054"/>
              <a:ext cx="2386655" cy="483274"/>
              <a:chOff x="3748739" y="5373216"/>
              <a:chExt cx="2386655" cy="483274"/>
            </a:xfrm>
          </p:grpSpPr>
          <p:sp>
            <p:nvSpPr>
              <p:cNvPr id="54" name="Left Brace 53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</p:grpSp>
      <p:grpSp>
        <p:nvGrpSpPr>
          <p:cNvPr id="59" name="Group 58"/>
          <p:cNvGrpSpPr/>
          <p:nvPr/>
        </p:nvGrpSpPr>
        <p:grpSpPr>
          <a:xfrm>
            <a:off x="4036771" y="2613892"/>
            <a:ext cx="4917326" cy="987330"/>
            <a:chOff x="4182969" y="3455188"/>
            <a:chExt cx="4917326" cy="987330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2" y="3959244"/>
              <a:ext cx="2386655" cy="483274"/>
              <a:chOff x="3748739" y="5373216"/>
              <a:chExt cx="2386655" cy="483274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4870059" y="4251896"/>
                <a:ext cx="144016" cy="2386655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4386002" y="5487158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L1/L2: 8-way associative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</a:t>
            </a:r>
            <a:r>
              <a:rPr lang="en-US" sz="2400"/>
              <a:t>× 2.4</a:t>
            </a:r>
            <a:r>
              <a:rPr lang="en-US" sz="2400" baseline="30000"/>
              <a:t>.</a:t>
            </a:r>
            <a:r>
              <a:rPr lang="en-US" sz="2400"/>
              <a:t>10</a:t>
            </a:r>
            <a:r>
              <a:rPr lang="en-US" sz="2400" baseline="30000"/>
              <a:t>9</a:t>
            </a:r>
            <a:r>
              <a:rPr lang="en-US" sz="2400"/>
              <a:t> </a:t>
            </a:r>
            <a:r>
              <a:rPr lang="en-US" sz="2400" dirty="0"/>
              <a:t>additions × 14 cores × 2 sockets</a:t>
            </a:r>
            <a:br>
              <a:rPr lang="en-US" sz="2400" dirty="0"/>
            </a:br>
            <a:r>
              <a:rPr lang="en-US" sz="2400" dirty="0"/>
              <a:t>                                </a:t>
            </a:r>
            <a:r>
              <a:rPr lang="en-US" sz="2400"/>
              <a:t>= 269 </a:t>
            </a:r>
            <a:r>
              <a:rPr lang="en-US" sz="2400" dirty="0"/>
              <a:t>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–march=corei7-avx 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–march=corei7-avx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Skylake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119234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dirty="0"/>
              <a:t>MESI protocol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measures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51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9924"/>
            <a:ext cx="8229600" cy="1143000"/>
          </a:xfrm>
        </p:spPr>
        <p:txBody>
          <a:bodyPr/>
          <a:lstStyle/>
          <a:p>
            <a:r>
              <a:rPr lang="en-US" dirty="0"/>
              <a:t>Machine balance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Memory access</a:t>
            </a:r>
          </a:p>
          <a:p>
            <a:pPr lvl="1"/>
            <a:r>
              <a:rPr lang="nl-BE" dirty="0"/>
              <a:t>bandwidth</a:t>
            </a:r>
          </a:p>
          <a:p>
            <a:pPr lvl="1"/>
            <a:r>
              <a:rPr lang="nl-BE" dirty="0"/>
              <a:t>Gwords/s (double precision gigawords per second)</a:t>
            </a:r>
          </a:p>
          <a:p>
            <a:r>
              <a:rPr lang="nl-BE" dirty="0"/>
              <a:t>Computation</a:t>
            </a:r>
          </a:p>
          <a:p>
            <a:pPr lvl="1"/>
            <a:r>
              <a:rPr lang="nl-BE" dirty="0"/>
              <a:t>peak performance</a:t>
            </a:r>
          </a:p>
          <a:p>
            <a:pPr lvl="1"/>
            <a:r>
              <a:rPr lang="nl-BE" dirty="0"/>
              <a:t>double precision FLOPS/s (FLOating point OPerationS per second)</a:t>
            </a:r>
          </a:p>
          <a:p>
            <a:r>
              <a:rPr lang="nl-BE" dirty="0"/>
              <a:t>Machine balance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597116C-F94B-4B5B-973A-17F07FB5C418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5861411"/>
                <a:ext cx="4205416" cy="5840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2049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balance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access</a:t>
            </a:r>
          </a:p>
          <a:p>
            <a:pPr lvl="1"/>
            <a:r>
              <a:rPr lang="en-US" dirty="0"/>
              <a:t>number of word load and store operations</a:t>
            </a:r>
          </a:p>
          <a:p>
            <a:r>
              <a:rPr lang="en-US" dirty="0"/>
              <a:t>Computation</a:t>
            </a:r>
          </a:p>
          <a:p>
            <a:pPr lvl="1"/>
            <a:r>
              <a:rPr lang="en-US" dirty="0"/>
              <a:t>number of FLOPS</a:t>
            </a:r>
          </a:p>
          <a:p>
            <a:r>
              <a:rPr lang="en-US" dirty="0"/>
              <a:t>Code balance</a:t>
            </a:r>
          </a:p>
          <a:p>
            <a:endParaRPr lang="en-US" dirty="0"/>
          </a:p>
          <a:p>
            <a:r>
              <a:rPr lang="en-US" dirty="0"/>
              <a:t>Computational intensity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25" y="4386829"/>
                <a:ext cx="4205416" cy="5309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5695276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37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speed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Expected fraction of peak performance</a:t>
                </a:r>
              </a:p>
              <a:p>
                <a:endParaRPr lang="en-US" dirty="0"/>
              </a:p>
              <a:p>
                <a:r>
                  <a:rPr lang="en-US" dirty="0"/>
                  <a:t>Light speed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/>
                  <a:t>&lt; 1: memory bound, i.e., bandwidth limited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/>
                  <a:t>= 1: compute bound</a:t>
                </a:r>
              </a:p>
              <a:p>
                <a:r>
                  <a:rPr lang="en-US" dirty="0"/>
                  <a:t>Expected performance (GFLOPS/s)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439" y="2194194"/>
                <a:ext cx="4205416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b="0" dirty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12" y="5023899"/>
                <a:ext cx="4205416" cy="430887"/>
              </a:xfrm>
              <a:prstGeom prst="rect">
                <a:avLst/>
              </a:prstGeom>
              <a:blipFill>
                <a:blip r:embed="rId4"/>
                <a:stretch>
                  <a:fillRect l="-5072" t="-23944" b="-50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373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Machine balance for dual socket </a:t>
                </a:r>
                <a:r>
                  <a:rPr lang="pt-BR" dirty="0"/>
                  <a:t>Intel Xeon</a:t>
                </a:r>
                <a:br>
                  <a:rPr lang="pt-BR" dirty="0"/>
                </a:br>
                <a:r>
                  <a:rPr lang="pt-BR" dirty="0"/>
                  <a:t>E5-2680v4 @ 2.40GHz (broadwell, AVX2)</a:t>
                </a:r>
                <a:endParaRPr lang="en-US" dirty="0"/>
              </a:p>
              <a:p>
                <a:pPr lvl="1"/>
                <a:r>
                  <a:rPr lang="en-US" dirty="0"/>
                  <a:t>memory bandwidth: 125 GB/s = 15.6 </a:t>
                </a:r>
                <a:r>
                  <a:rPr lang="en-US" dirty="0" err="1"/>
                  <a:t>Gword</a:t>
                </a:r>
                <a:r>
                  <a:rPr lang="en-US" dirty="0"/>
                  <a:t>/s</a:t>
                </a:r>
                <a:br>
                  <a:rPr lang="en-US" dirty="0"/>
                </a:br>
                <a:r>
                  <a:rPr lang="en-US" dirty="0"/>
                  <a:t>(vector triad access, double precision)</a:t>
                </a:r>
              </a:p>
              <a:p>
                <a:pPr lvl="1"/>
                <a:r>
                  <a:rPr lang="en-US" dirty="0"/>
                  <a:t>peak performance:</a:t>
                </a:r>
                <a:br>
                  <a:rPr lang="en-US" dirty="0"/>
                </a:br>
                <a:r>
                  <a:rPr lang="en-US" dirty="0"/>
                  <a:t>    4 </a:t>
                </a:r>
                <a:r>
                  <a:rPr lang="en-US" dirty="0" err="1"/>
                  <a:t>dp</a:t>
                </a:r>
                <a:r>
                  <a:rPr lang="en-US" dirty="0"/>
                  <a:t> × 2.4∙10</a:t>
                </a:r>
                <a:r>
                  <a:rPr lang="en-US" baseline="30000" dirty="0"/>
                  <a:t>9</a:t>
                </a:r>
                <a:r>
                  <a:rPr lang="en-US" dirty="0"/>
                  <a:t> FLOPS/s × 14 × 2</a:t>
                </a:r>
                <a:br>
                  <a:rPr lang="en-US" dirty="0"/>
                </a:br>
                <a:r>
                  <a:rPr lang="en-US" dirty="0"/>
                  <a:t>                 = 269 GFLOPS/s</a:t>
                </a:r>
              </a:p>
              <a:p>
                <a:pPr lvl="1"/>
                <a:r>
                  <a:rPr lang="en-US" dirty="0"/>
                  <a:t>Machine balance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m</a:t>
                </a:r>
                <a:r>
                  <a:rPr lang="en-US" dirty="0"/>
                  <a:t> = 0.058 words/FLOP</a:t>
                </a:r>
              </a:p>
              <a:p>
                <a:r>
                  <a:rPr lang="en-US" dirty="0"/>
                  <a:t>Code balance for double precision vector triad</a:t>
                </a:r>
              </a:p>
              <a:p>
                <a:pPr lvl="1"/>
                <a:r>
                  <a:rPr lang="en-US" dirty="0"/>
                  <a:t>data transfer: 2 loads + 1 store = 4 word transfers</a:t>
                </a:r>
              </a:p>
              <a:p>
                <a:pPr lvl="1"/>
                <a:r>
                  <a:rPr lang="en-US" dirty="0"/>
                  <a:t>FLOPS: 1 add + 1 multiply = 1 FLOP</a:t>
                </a:r>
              </a:p>
              <a:p>
                <a:pPr lvl="1"/>
                <a:r>
                  <a:rPr lang="en-US" dirty="0"/>
                  <a:t>code balance </a:t>
                </a:r>
                <a:r>
                  <a:rPr lang="en-US" i="1" dirty="0" err="1"/>
                  <a:t>B</a:t>
                </a:r>
                <a:r>
                  <a:rPr lang="en-US" i="1" baseline="-25000" dirty="0" err="1"/>
                  <a:t>c</a:t>
                </a:r>
                <a:r>
                  <a:rPr lang="en-US" i="1" baseline="-25000" dirty="0"/>
                  <a:t> </a:t>
                </a:r>
                <a:r>
                  <a:rPr lang="en-US" dirty="0"/>
                  <a:t> = 4 transfers/FLOP</a:t>
                </a:r>
              </a:p>
              <a:p>
                <a:r>
                  <a:rPr lang="en-US" dirty="0"/>
                  <a:t>Light speed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 </m:t>
                    </m:r>
                  </m:oMath>
                </a14:m>
                <a:r>
                  <a:rPr lang="en-US" dirty="0"/>
                  <a:t>= 0.015</a:t>
                </a:r>
              </a:p>
              <a:p>
                <a:r>
                  <a:rPr lang="en-US" dirty="0"/>
                  <a:t>Performance = 3.9 GFLOPS/s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5649"/>
                <a:ext cx="6660292" cy="4525963"/>
              </a:xfrm>
              <a:blipFill>
                <a:blip r:embed="rId2"/>
                <a:stretch>
                  <a:fillRect l="-1006" t="-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64072" y="4656601"/>
            <a:ext cx="3906839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c[n], 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s*c[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memory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bandwidth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1808395"/>
                <a:ext cx="2166552" cy="333681"/>
              </a:xfrm>
              <a:prstGeom prst="rect">
                <a:avLst/>
              </a:prstGeom>
              <a:blipFill>
                <a:blip r:embed="rId3"/>
                <a:stretch>
                  <a:fillRect b="-20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data</m:t>
                              </m:r>
                              <m: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transfer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latin typeface="Cambria Math" panose="02040503050406030204" pitchFamily="18" charset="0"/>
                                </a:rPr>
                                <m:t>FLOPS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48" y="3847256"/>
                <a:ext cx="1501346" cy="301621"/>
              </a:xfrm>
              <a:prstGeom prst="rect">
                <a:avLst/>
              </a:prstGeom>
              <a:blipFill>
                <a:blip r:embed="rId4"/>
                <a:stretch>
                  <a:fillRect l="-1626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type m:val="li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⁡(1,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84" y="6124126"/>
                <a:ext cx="1787611" cy="248325"/>
              </a:xfrm>
              <a:prstGeom prst="rect">
                <a:avLst/>
              </a:prstGeom>
              <a:blipFill>
                <a:blip r:embed="rId5"/>
                <a:stretch>
                  <a:fillRect l="-1365" t="-162500" r="-17065" b="-24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ea typeface="Cambria Math" panose="02040503050406030204" pitchFamily="18" charset="0"/>
                  </a:rPr>
                  <a:t>P =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271" y="6124126"/>
                <a:ext cx="4205416" cy="246221"/>
              </a:xfrm>
              <a:prstGeom prst="rect">
                <a:avLst/>
              </a:prstGeom>
              <a:blipFill>
                <a:blip r:embed="rId6"/>
                <a:stretch>
                  <a:fillRect l="-3048" t="-27500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305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7" grpId="0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AllineaForge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59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2862</Words>
  <Application>Microsoft Office PowerPoint</Application>
  <PresentationFormat>On-screen Show (4:3)</PresentationFormat>
  <Paragraphs>721</Paragraphs>
  <Slides>60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Multithreading: false sharing</vt:lpstr>
      <vt:lpstr>Cache lines, again</vt:lpstr>
      <vt:lpstr>Bad news and good news</vt:lpstr>
      <vt:lpstr>How to avoid?</vt:lpstr>
      <vt:lpstr>Performance measures</vt:lpstr>
      <vt:lpstr>Machine balance</vt:lpstr>
      <vt:lpstr>Code balance</vt:lpstr>
      <vt:lpstr>Light speed</vt:lpstr>
      <vt:lpstr>Example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178</cp:revision>
  <dcterms:created xsi:type="dcterms:W3CDTF">2014-09-30T05:33:26Z</dcterms:created>
  <dcterms:modified xsi:type="dcterms:W3CDTF">2020-01-27T11:43:32Z</dcterms:modified>
</cp:coreProperties>
</file>