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7" r:id="rId2"/>
    <p:sldId id="321" r:id="rId3"/>
    <p:sldId id="324" r:id="rId4"/>
    <p:sldId id="293" r:id="rId5"/>
    <p:sldId id="295" r:id="rId6"/>
    <p:sldId id="311" r:id="rId7"/>
    <p:sldId id="312" r:id="rId8"/>
    <p:sldId id="26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9" r:id="rId20"/>
    <p:sldId id="270" r:id="rId21"/>
    <p:sldId id="325" r:id="rId22"/>
    <p:sldId id="284" r:id="rId23"/>
    <p:sldId id="272" r:id="rId24"/>
    <p:sldId id="277" r:id="rId25"/>
    <p:sldId id="273" r:id="rId26"/>
    <p:sldId id="279" r:id="rId27"/>
    <p:sldId id="280" r:id="rId28"/>
    <p:sldId id="278" r:id="rId29"/>
    <p:sldId id="288" r:id="rId30"/>
    <p:sldId id="296" r:id="rId31"/>
    <p:sldId id="285" r:id="rId32"/>
    <p:sldId id="275" r:id="rId33"/>
    <p:sldId id="291" r:id="rId34"/>
    <p:sldId id="290" r:id="rId35"/>
    <p:sldId id="289" r:id="rId36"/>
    <p:sldId id="281" r:id="rId37"/>
    <p:sldId id="304" r:id="rId38"/>
    <p:sldId id="305" r:id="rId39"/>
    <p:sldId id="298" r:id="rId40"/>
    <p:sldId id="318" r:id="rId41"/>
    <p:sldId id="323" r:id="rId42"/>
    <p:sldId id="322" r:id="rId43"/>
    <p:sldId id="299" r:id="rId44"/>
    <p:sldId id="300" r:id="rId45"/>
    <p:sldId id="301" r:id="rId46"/>
    <p:sldId id="302" r:id="rId47"/>
    <p:sldId id="320" r:id="rId48"/>
    <p:sldId id="319" r:id="rId49"/>
    <p:sldId id="306" r:id="rId50"/>
    <p:sldId id="307" r:id="rId51"/>
    <p:sldId id="308" r:id="rId52"/>
    <p:sldId id="309" r:id="rId53"/>
    <p:sldId id="310" r:id="rId54"/>
    <p:sldId id="287" r:id="rId55"/>
    <p:sldId id="292" r:id="rId56"/>
    <p:sldId id="326" r:id="rId57"/>
    <p:sldId id="286" r:id="rId58"/>
    <p:sldId id="297" r:id="rId59"/>
    <p:sldId id="271" r:id="rId60"/>
    <p:sldId id="28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  <p14:sldId id="324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  <p14:sldId id="325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  <p14:sldId id="323"/>
            <p14:sldId id="322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326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2022-01-27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27/01/2022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27/01/2022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27/01/2022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27/01/2022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27/01/2022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27/01/2022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27/01/2022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27/01/2022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way.com/knowledge-center-articles/performance-characteristics-of-common-transports-buses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7E8F4B-539D-4885-8F40-BD733631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mesh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1BED5-6037-4CBD-B1E5-9D011C85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4100" name="Picture 4" descr="Intel Xeon processor Scalable family mesh architecture">
            <a:extLst>
              <a:ext uri="{FF2B5EF4-FFF2-40B4-BE49-F238E27FC236}">
                <a16:creationId xmlns:a16="http://schemas.microsoft.com/office/drawing/2014/main" id="{C6F8D768-230B-43D1-A3E9-966AC55A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5400"/>
            <a:ext cx="71437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1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44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 for </a:t>
            </a:r>
            <a:r>
              <a:rPr lang="en-US" dirty="0" err="1"/>
              <a:t>skylake</a:t>
            </a:r>
            <a:r>
              <a:rPr lang="en-US" dirty="0"/>
              <a:t> and later: 1 MB</a:t>
            </a:r>
          </a:p>
          <a:p>
            <a:pPr lvl="1"/>
            <a:r>
              <a:rPr lang="en-US" dirty="0"/>
              <a:t>latency: 12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4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UPI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5860748" cy="504056"/>
            <a:chOff x="3203848" y="3284984"/>
            <a:chExt cx="5860748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93418" y="3284984"/>
              <a:ext cx="557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/>
                <a:t>skylake</a:t>
              </a:r>
              <a:r>
                <a:rPr lang="en-US" dirty="0"/>
                <a:t> and later 1.375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L1: 8-way associative, L2: 16-way association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233F75-BBCB-41BD-9AFB-411A8C31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06E747F-3767-4F0C-82EA-1E7F7237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512" y="5229200"/>
            <a:ext cx="873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× 2.4</a:t>
            </a:r>
            <a:r>
              <a:rPr lang="en-US" sz="2400" baseline="30000" dirty="0"/>
              <a:t>.</a:t>
            </a:r>
            <a:r>
              <a:rPr lang="en-US" sz="2400" dirty="0"/>
              <a:t>10</a:t>
            </a:r>
            <a:r>
              <a:rPr lang="en-US" sz="2400" baseline="30000" dirty="0"/>
              <a:t>9</a:t>
            </a:r>
            <a:r>
              <a:rPr lang="en-US" sz="2400" dirty="0"/>
              <a:t> ops. × 14 cores × 2 sockets</a:t>
            </a:r>
            <a:br>
              <a:rPr lang="en-US" sz="2400" dirty="0"/>
            </a:br>
            <a:r>
              <a:rPr lang="en-US" sz="2400" dirty="0"/>
              <a:t>                                = 269 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C81-CD0B-463E-A27D-659AE76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9DBA-2CF5-40FB-B9B8-F854031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(e.g., addition/multiplication)</a:t>
            </a:r>
          </a:p>
          <a:p>
            <a:pPr lvl="1"/>
            <a:r>
              <a:rPr lang="en-US" dirty="0"/>
              <a:t>broken up in stages</a:t>
            </a:r>
          </a:p>
          <a:p>
            <a:pPr lvl="1"/>
            <a:r>
              <a:rPr lang="en-US" dirty="0"/>
              <a:t>stages are sequential</a:t>
            </a:r>
          </a:p>
          <a:p>
            <a:pPr lvl="1"/>
            <a:r>
              <a:rPr lang="en-US" dirty="0"/>
              <a:t>dedicated hardware per stage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3BCB-14A2-48AA-B438-2C8C1CA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D931-93CF-446E-8437-AA21E894EB52}"/>
              </a:ext>
            </a:extLst>
          </p:cNvPr>
          <p:cNvSpPr txBox="1"/>
          <p:nvPr/>
        </p:nvSpPr>
        <p:spPr>
          <a:xfrm>
            <a:off x="2919086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1</a:t>
            </a:r>
            <a:endParaRPr lang="en-BE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AACA3-FB30-4A2E-9F18-FDBCB519AB27}"/>
              </a:ext>
            </a:extLst>
          </p:cNvPr>
          <p:cNvSpPr txBox="1"/>
          <p:nvPr/>
        </p:nvSpPr>
        <p:spPr>
          <a:xfrm>
            <a:off x="3821475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2</a:t>
            </a:r>
            <a:endParaRPr lang="en-BE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B743-0B21-455F-890C-2A6E95BB1898}"/>
              </a:ext>
            </a:extLst>
          </p:cNvPr>
          <p:cNvSpPr txBox="1"/>
          <p:nvPr/>
        </p:nvSpPr>
        <p:spPr>
          <a:xfrm>
            <a:off x="4757579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3</a:t>
            </a:r>
            <a:endParaRPr lang="en-BE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FC8B-EC45-4175-9031-03877C935D4E}"/>
              </a:ext>
            </a:extLst>
          </p:cNvPr>
          <p:cNvSpPr txBox="1"/>
          <p:nvPr/>
        </p:nvSpPr>
        <p:spPr>
          <a:xfrm>
            <a:off x="5724128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4</a:t>
            </a:r>
            <a:endParaRPr lang="en-BE" sz="20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0883F-7989-4BAD-B56C-00CBCAAD97BF}"/>
              </a:ext>
            </a:extLst>
          </p:cNvPr>
          <p:cNvGrpSpPr/>
          <p:nvPr/>
        </p:nvGrpSpPr>
        <p:grpSpPr>
          <a:xfrm>
            <a:off x="2123728" y="4047581"/>
            <a:ext cx="441340" cy="2491331"/>
            <a:chOff x="1754396" y="4581128"/>
            <a:chExt cx="441340" cy="249133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617FDD-BABD-48E1-B658-F8F91FE83B5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581128"/>
              <a:ext cx="0" cy="249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7D3EE-5ADA-46B3-AF3C-DCAD6BE2F36F}"/>
                </a:ext>
              </a:extLst>
            </p:cNvPr>
            <p:cNvSpPr txBox="1"/>
            <p:nvPr/>
          </p:nvSpPr>
          <p:spPr>
            <a:xfrm rot="16200000">
              <a:off x="1631926" y="552517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BE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65733E-5662-4057-AF4C-7EABDDD7EFAD}"/>
              </a:ext>
            </a:extLst>
          </p:cNvPr>
          <p:cNvSpPr txBox="1"/>
          <p:nvPr/>
        </p:nvSpPr>
        <p:spPr>
          <a:xfrm>
            <a:off x="3129247" y="4133942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A9449-4E22-4826-9051-8BAA0FDB2D6A}"/>
              </a:ext>
            </a:extLst>
          </p:cNvPr>
          <p:cNvGrpSpPr/>
          <p:nvPr/>
        </p:nvGrpSpPr>
        <p:grpSpPr>
          <a:xfrm>
            <a:off x="3129247" y="4514719"/>
            <a:ext cx="1240191" cy="282939"/>
            <a:chOff x="3129247" y="4514719"/>
            <a:chExt cx="1240191" cy="282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D3A4C-2701-4568-94C0-E71A69C8FFFE}"/>
                </a:ext>
              </a:extLst>
            </p:cNvPr>
            <p:cNvSpPr txBox="1"/>
            <p:nvPr/>
          </p:nvSpPr>
          <p:spPr>
            <a:xfrm>
              <a:off x="4053326" y="4514719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EB0E6-F41D-4E8F-8534-02BD01E3E3E4}"/>
                </a:ext>
              </a:extLst>
            </p:cNvPr>
            <p:cNvSpPr txBox="1"/>
            <p:nvPr/>
          </p:nvSpPr>
          <p:spPr>
            <a:xfrm>
              <a:off x="3129247" y="452065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96751C-B236-401C-AF56-0F1DEE2448C0}"/>
              </a:ext>
            </a:extLst>
          </p:cNvPr>
          <p:cNvGrpSpPr/>
          <p:nvPr/>
        </p:nvGrpSpPr>
        <p:grpSpPr>
          <a:xfrm>
            <a:off x="3129247" y="4901726"/>
            <a:ext cx="2188399" cy="281534"/>
            <a:chOff x="3129247" y="4901726"/>
            <a:chExt cx="2188399" cy="2815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7374A-783C-4D1B-B005-1B919F8DB506}"/>
                </a:ext>
              </a:extLst>
            </p:cNvPr>
            <p:cNvSpPr txBox="1"/>
            <p:nvPr/>
          </p:nvSpPr>
          <p:spPr>
            <a:xfrm>
              <a:off x="5001534" y="4901726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F2E4B-9775-4D31-8D39-ABC02EB3CB04}"/>
                </a:ext>
              </a:extLst>
            </p:cNvPr>
            <p:cNvSpPr txBox="1"/>
            <p:nvPr/>
          </p:nvSpPr>
          <p:spPr>
            <a:xfrm>
              <a:off x="4053326" y="4906261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672D0-A7FC-4E16-83C1-4B738C40F3AC}"/>
                </a:ext>
              </a:extLst>
            </p:cNvPr>
            <p:cNvSpPr txBox="1"/>
            <p:nvPr/>
          </p:nvSpPr>
          <p:spPr>
            <a:xfrm>
              <a:off x="3129247" y="490172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C08A83-6D1E-41B7-9020-2FA3ABABEC89}"/>
              </a:ext>
            </a:extLst>
          </p:cNvPr>
          <p:cNvGrpSpPr/>
          <p:nvPr/>
        </p:nvGrpSpPr>
        <p:grpSpPr>
          <a:xfrm>
            <a:off x="3129247" y="5272594"/>
            <a:ext cx="3160138" cy="285526"/>
            <a:chOff x="3129247" y="5272594"/>
            <a:chExt cx="3160138" cy="2855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8EB28-4FDB-4C86-98BE-6FA254A2E392}"/>
                </a:ext>
              </a:extLst>
            </p:cNvPr>
            <p:cNvSpPr txBox="1"/>
            <p:nvPr/>
          </p:nvSpPr>
          <p:spPr>
            <a:xfrm>
              <a:off x="5973273" y="5272594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65037A-E6CC-4128-B0C1-D2C7675F3532}"/>
                </a:ext>
              </a:extLst>
            </p:cNvPr>
            <p:cNvSpPr txBox="1"/>
            <p:nvPr/>
          </p:nvSpPr>
          <p:spPr>
            <a:xfrm>
              <a:off x="5001534" y="527712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A73A2-2632-4246-8EE2-6569866FF49C}"/>
                </a:ext>
              </a:extLst>
            </p:cNvPr>
            <p:cNvSpPr txBox="1"/>
            <p:nvPr/>
          </p:nvSpPr>
          <p:spPr>
            <a:xfrm>
              <a:off x="4053326" y="5276347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379D3-7E66-4F92-9C05-863810DFB2FB}"/>
                </a:ext>
              </a:extLst>
            </p:cNvPr>
            <p:cNvSpPr txBox="1"/>
            <p:nvPr/>
          </p:nvSpPr>
          <p:spPr>
            <a:xfrm>
              <a:off x="3129247" y="528112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F97B5E-FDEB-4151-99FE-FAD26BA66F66}"/>
              </a:ext>
            </a:extLst>
          </p:cNvPr>
          <p:cNvGrpSpPr/>
          <p:nvPr/>
        </p:nvGrpSpPr>
        <p:grpSpPr>
          <a:xfrm>
            <a:off x="3129247" y="5651725"/>
            <a:ext cx="3160138" cy="297555"/>
            <a:chOff x="3129247" y="5651725"/>
            <a:chExt cx="3160138" cy="297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E2A9D2-F96B-4D8E-94CC-800C8D664E2C}"/>
                </a:ext>
              </a:extLst>
            </p:cNvPr>
            <p:cNvSpPr txBox="1"/>
            <p:nvPr/>
          </p:nvSpPr>
          <p:spPr>
            <a:xfrm>
              <a:off x="5973273" y="5662598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4F56E0-FDEA-43B3-AD9A-57DDE589EA5E}"/>
                </a:ext>
              </a:extLst>
            </p:cNvPr>
            <p:cNvSpPr txBox="1"/>
            <p:nvPr/>
          </p:nvSpPr>
          <p:spPr>
            <a:xfrm>
              <a:off x="5001534" y="566181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D0BC9-A89D-4D72-B059-616AFCF4DBBD}"/>
                </a:ext>
              </a:extLst>
            </p:cNvPr>
            <p:cNvSpPr txBox="1"/>
            <p:nvPr/>
          </p:nvSpPr>
          <p:spPr>
            <a:xfrm>
              <a:off x="4053326" y="567228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E445C2-F13C-4865-9238-44ED8BB3B780}"/>
                </a:ext>
              </a:extLst>
            </p:cNvPr>
            <p:cNvSpPr txBox="1"/>
            <p:nvPr/>
          </p:nvSpPr>
          <p:spPr>
            <a:xfrm>
              <a:off x="3129247" y="565172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4CC96-CAC2-46F0-A6E6-734C34DB1F5B}"/>
              </a:ext>
            </a:extLst>
          </p:cNvPr>
          <p:cNvGrpSpPr/>
          <p:nvPr/>
        </p:nvGrpSpPr>
        <p:grpSpPr>
          <a:xfrm>
            <a:off x="3129247" y="6055538"/>
            <a:ext cx="3136607" cy="300812"/>
            <a:chOff x="3129247" y="6055538"/>
            <a:chExt cx="3136607" cy="300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C662F6-EA78-400A-9CCB-A5DB606D9D69}"/>
                </a:ext>
              </a:extLst>
            </p:cNvPr>
            <p:cNvSpPr txBox="1"/>
            <p:nvPr/>
          </p:nvSpPr>
          <p:spPr>
            <a:xfrm>
              <a:off x="5949742" y="606888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1F4B0B-92D5-4203-B8FC-8FB9A84ED8AA}"/>
                </a:ext>
              </a:extLst>
            </p:cNvPr>
            <p:cNvSpPr txBox="1"/>
            <p:nvPr/>
          </p:nvSpPr>
          <p:spPr>
            <a:xfrm>
              <a:off x="5001534" y="607935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6EB0C-701C-49FB-8FFD-9B15B2DA6FF0}"/>
                </a:ext>
              </a:extLst>
            </p:cNvPr>
            <p:cNvSpPr txBox="1"/>
            <p:nvPr/>
          </p:nvSpPr>
          <p:spPr>
            <a:xfrm>
              <a:off x="4077455" y="605879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561F85-DDB1-4F26-8A77-E1C638EBA556}"/>
                </a:ext>
              </a:extLst>
            </p:cNvPr>
            <p:cNvSpPr txBox="1"/>
            <p:nvPr/>
          </p:nvSpPr>
          <p:spPr>
            <a:xfrm>
              <a:off x="3129247" y="6055538"/>
              <a:ext cx="316112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6</a:t>
              </a:r>
              <a:endParaRPr lang="en-BE" sz="1200" baseline="-25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3B6EF2-8604-456F-9C3B-4384AB5BF324}"/>
              </a:ext>
            </a:extLst>
          </p:cNvPr>
          <p:cNvSpPr txBox="1"/>
          <p:nvPr/>
        </p:nvSpPr>
        <p:spPr>
          <a:xfrm>
            <a:off x="7178364" y="38299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done:</a:t>
            </a:r>
            <a:endParaRPr lang="en-B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3A2B32-1B75-4BB4-B6FC-3C7CC6520CE3}"/>
              </a:ext>
            </a:extLst>
          </p:cNvPr>
          <p:cNvSpPr txBox="1"/>
          <p:nvPr/>
        </p:nvSpPr>
        <p:spPr>
          <a:xfrm>
            <a:off x="7284574" y="419536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45353-1E9E-443A-925A-AFC5988079E7}"/>
              </a:ext>
            </a:extLst>
          </p:cNvPr>
          <p:cNvSpPr txBox="1"/>
          <p:nvPr/>
        </p:nvSpPr>
        <p:spPr>
          <a:xfrm>
            <a:off x="7734378" y="4195365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3A8313-296F-4A17-BE8F-F92E56542357}"/>
              </a:ext>
            </a:extLst>
          </p:cNvPr>
          <p:cNvSpPr txBox="1"/>
          <p:nvPr/>
        </p:nvSpPr>
        <p:spPr>
          <a:xfrm>
            <a:off x="133175" y="3829941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</a:t>
            </a:r>
            <a:endParaRPr lang="en-B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9875-7F87-49BE-9DC2-B4227158918D}"/>
              </a:ext>
            </a:extLst>
          </p:cNvPr>
          <p:cNvSpPr txBox="1"/>
          <p:nvPr/>
        </p:nvSpPr>
        <p:spPr>
          <a:xfrm>
            <a:off x="216109" y="421289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C6529-D22B-46FD-9CB0-E1A61679A0A9}"/>
              </a:ext>
            </a:extLst>
          </p:cNvPr>
          <p:cNvSpPr txBox="1"/>
          <p:nvPr/>
        </p:nvSpPr>
        <p:spPr>
          <a:xfrm>
            <a:off x="665913" y="4195366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F5439-6E79-4A73-8409-9A781B6BAF49}"/>
              </a:ext>
            </a:extLst>
          </p:cNvPr>
          <p:cNvSpPr txBox="1"/>
          <p:nvPr/>
        </p:nvSpPr>
        <p:spPr>
          <a:xfrm>
            <a:off x="1144629" y="4195365"/>
            <a:ext cx="316112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3</a:t>
            </a:r>
            <a:endParaRPr lang="en-BE" sz="12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E7951-80CA-4A9F-ACCE-A1DB0E639603}"/>
              </a:ext>
            </a:extLst>
          </p:cNvPr>
          <p:cNvSpPr txBox="1"/>
          <p:nvPr/>
        </p:nvSpPr>
        <p:spPr>
          <a:xfrm>
            <a:off x="216109" y="4669132"/>
            <a:ext cx="31611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4</a:t>
            </a:r>
            <a:endParaRPr lang="en-BE" sz="12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844686-73AD-457D-8F51-3A460B74E752}"/>
              </a:ext>
            </a:extLst>
          </p:cNvPr>
          <p:cNvSpPr txBox="1"/>
          <p:nvPr/>
        </p:nvSpPr>
        <p:spPr>
          <a:xfrm>
            <a:off x="655488" y="4669132"/>
            <a:ext cx="31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5</a:t>
            </a:r>
            <a:endParaRPr lang="en-BE" sz="12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FB2FD-C17F-4960-B020-F1E4AF478D12}"/>
              </a:ext>
            </a:extLst>
          </p:cNvPr>
          <p:cNvSpPr txBox="1"/>
          <p:nvPr/>
        </p:nvSpPr>
        <p:spPr>
          <a:xfrm>
            <a:off x="1159544" y="4669132"/>
            <a:ext cx="316112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6</a:t>
            </a:r>
            <a:endParaRPr lang="en-B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8614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57B-A4CE-48AA-8D03-57B99A34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3557-6B52-44E6-8041-C999C74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/>
          <a:lstStyle/>
          <a:p>
            <a:r>
              <a:rPr lang="en-US" dirty="0"/>
              <a:t>Calculations are pipelined</a:t>
            </a:r>
          </a:p>
          <a:p>
            <a:r>
              <a:rPr lang="en-US" dirty="0"/>
              <a:t>On branch switch</a:t>
            </a:r>
          </a:p>
          <a:p>
            <a:pPr lvl="1"/>
            <a:r>
              <a:rPr lang="en-US" dirty="0"/>
              <a:t>one pipeline terminates</a:t>
            </a:r>
          </a:p>
          <a:p>
            <a:pPr lvl="1"/>
            <a:r>
              <a:rPr lang="en-US" dirty="0"/>
              <a:t>another pipeline starts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7F06-418C-42F7-8099-54D7A60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A4A1E-780C-4C83-A64B-EEEA87637139}"/>
              </a:ext>
            </a:extLst>
          </p:cNvPr>
          <p:cNvSpPr txBox="1"/>
          <p:nvPr/>
        </p:nvSpPr>
        <p:spPr>
          <a:xfrm>
            <a:off x="1115616" y="1752017"/>
            <a:ext cx="459613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 0.5)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log(sqrt(x[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sqrt(-log(x[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AF9A2-5548-49B0-8E96-F8396B14491C}"/>
              </a:ext>
            </a:extLst>
          </p:cNvPr>
          <p:cNvSpPr txBox="1"/>
          <p:nvPr/>
        </p:nvSpPr>
        <p:spPr>
          <a:xfrm>
            <a:off x="5868144" y="4797152"/>
            <a:ext cx="26642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30 % performance difference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57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3324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MESI</a:t>
            </a:r>
            <a:r>
              <a:rPr lang="en-US" sz="2000" dirty="0"/>
              <a:t> protocol</a:t>
            </a:r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odified,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xclusive,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hared,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nvalid)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so,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5C92-5DE2-456B-8BC5-D3AE5C2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C3A9-A9ED-4E95-AC94-E26D152C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characteristics of transports and busses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https://www.microway.com/knowledge-center-articles/performance-characteristics-of-common-transports-buses/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213F3-A067-47B0-888D-0F7F48CD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3260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ArmForge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2747</Words>
  <Application>Microsoft Office PowerPoint</Application>
  <PresentationFormat>On-screen Show (4:3)</PresentationFormat>
  <Paragraphs>725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Intel mesh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Instruction pipelines</vt:lpstr>
      <vt:lpstr>Branches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More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204</cp:revision>
  <dcterms:created xsi:type="dcterms:W3CDTF">2014-09-30T05:33:26Z</dcterms:created>
  <dcterms:modified xsi:type="dcterms:W3CDTF">2022-01-27T12:06:08Z</dcterms:modified>
</cp:coreProperties>
</file>