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67" r:id="rId2"/>
    <p:sldId id="321" r:id="rId3"/>
    <p:sldId id="324" r:id="rId4"/>
    <p:sldId id="293" r:id="rId5"/>
    <p:sldId id="295" r:id="rId6"/>
    <p:sldId id="311" r:id="rId7"/>
    <p:sldId id="312" r:id="rId8"/>
    <p:sldId id="268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9" r:id="rId20"/>
    <p:sldId id="270" r:id="rId21"/>
    <p:sldId id="284" r:id="rId22"/>
    <p:sldId id="272" r:id="rId23"/>
    <p:sldId id="277" r:id="rId24"/>
    <p:sldId id="273" r:id="rId25"/>
    <p:sldId id="279" r:id="rId26"/>
    <p:sldId id="280" r:id="rId27"/>
    <p:sldId id="278" r:id="rId28"/>
    <p:sldId id="288" r:id="rId29"/>
    <p:sldId id="296" r:id="rId30"/>
    <p:sldId id="285" r:id="rId31"/>
    <p:sldId id="275" r:id="rId32"/>
    <p:sldId id="291" r:id="rId33"/>
    <p:sldId id="290" r:id="rId34"/>
    <p:sldId id="289" r:id="rId35"/>
    <p:sldId id="281" r:id="rId36"/>
    <p:sldId id="304" r:id="rId37"/>
    <p:sldId id="305" r:id="rId38"/>
    <p:sldId id="298" r:id="rId39"/>
    <p:sldId id="318" r:id="rId40"/>
    <p:sldId id="323" r:id="rId41"/>
    <p:sldId id="322" r:id="rId42"/>
    <p:sldId id="299" r:id="rId43"/>
    <p:sldId id="300" r:id="rId44"/>
    <p:sldId id="301" r:id="rId45"/>
    <p:sldId id="302" r:id="rId46"/>
    <p:sldId id="320" r:id="rId47"/>
    <p:sldId id="319" r:id="rId48"/>
    <p:sldId id="306" r:id="rId49"/>
    <p:sldId id="307" r:id="rId50"/>
    <p:sldId id="308" r:id="rId51"/>
    <p:sldId id="309" r:id="rId52"/>
    <p:sldId id="310" r:id="rId53"/>
    <p:sldId id="287" r:id="rId54"/>
    <p:sldId id="292" r:id="rId55"/>
    <p:sldId id="286" r:id="rId56"/>
    <p:sldId id="297" r:id="rId57"/>
    <p:sldId id="271" r:id="rId58"/>
    <p:sldId id="283" r:id="rId5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  <p14:sldId id="321"/>
            <p14:sldId id="324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  <p14:sldId id="323"/>
            <p14:sldId id="322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2022-01-26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26/01/2022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26/01/2022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26/01/2022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26/01/2022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26/01/2022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26/01/2022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26/01/2022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26/01/2022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26/01/2022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26/01/2022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26/01/2022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26/01/2022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26/01/2022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0jC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9DAF9-648D-430E-BB99-C61FC52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71B0-8AF2-410D-BFFA-89C1AC808427}"/>
              </a:ext>
            </a:extLst>
          </p:cNvPr>
          <p:cNvSpPr txBox="1"/>
          <p:nvPr/>
        </p:nvSpPr>
        <p:spPr>
          <a:xfrm>
            <a:off x="2695525" y="5580529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http://bit.ly/2O0jCDS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A795-2563-402C-AE05-AFC5E887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04664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20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50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size: 256 kB, for </a:t>
            </a:r>
            <a:r>
              <a:rPr lang="en-US" dirty="0" err="1"/>
              <a:t>skylake</a:t>
            </a:r>
            <a:r>
              <a:rPr lang="en-US" dirty="0"/>
              <a:t> and later: 1 MB</a:t>
            </a:r>
          </a:p>
          <a:p>
            <a:pPr lvl="1"/>
            <a:r>
              <a:rPr lang="en-US" dirty="0"/>
              <a:t>latency: 20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5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 average: 3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036771" y="2613892"/>
            <a:ext cx="4917326" cy="986781"/>
            <a:chOff x="4182969" y="3455188"/>
            <a:chExt cx="4917326" cy="986781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3" y="3959244"/>
              <a:ext cx="3991567" cy="482725"/>
              <a:chOff x="3748740" y="5373216"/>
              <a:chExt cx="3991567" cy="482725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5675873" y="3446083"/>
                <a:ext cx="137302" cy="3991567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83473" y="5486609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51AFD8-0ABD-4F2C-965A-765995676026}"/>
              </a:ext>
            </a:extLst>
          </p:cNvPr>
          <p:cNvGrpSpPr/>
          <p:nvPr/>
        </p:nvGrpSpPr>
        <p:grpSpPr>
          <a:xfrm>
            <a:off x="4047162" y="5301365"/>
            <a:ext cx="4917326" cy="994427"/>
            <a:chOff x="4047162" y="5301365"/>
            <a:chExt cx="4917326" cy="994427"/>
          </a:xfrm>
        </p:grpSpPr>
        <p:grpSp>
          <p:nvGrpSpPr>
            <p:cNvPr id="57" name="Group 56"/>
            <p:cNvGrpSpPr/>
            <p:nvPr/>
          </p:nvGrpSpPr>
          <p:grpSpPr>
            <a:xfrm>
              <a:off x="4047162" y="5308462"/>
              <a:ext cx="4917326" cy="987330"/>
              <a:chOff x="4047162" y="5393998"/>
              <a:chExt cx="4917326" cy="98733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047162" y="5393998"/>
                <a:ext cx="4917326" cy="411266"/>
                <a:chOff x="4047162" y="5393998"/>
                <a:chExt cx="4917326" cy="41126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047162" y="5435932"/>
                  <a:ext cx="489654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684730" y="5435932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118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844872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i+2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10560" y="543593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y</a:t>
                  </a:r>
                  <a:r>
                    <a:rPr lang="en-US" baseline="-25000" dirty="0" err="1"/>
                    <a:t>i</a:t>
                  </a:r>
                  <a:endParaRPr lang="en-US" baseline="-25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668344" y="5435932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baseline="-25000" dirty="0"/>
                    <a:t>i+1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250516" y="5425541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8473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23426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695234" y="5434833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61107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6475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254070" y="543593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047162" y="5434833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067944" y="5805264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326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191178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705627" y="5898054"/>
                <a:ext cx="2026616" cy="483274"/>
                <a:chOff x="3748741" y="5373216"/>
                <a:chExt cx="2026616" cy="483274"/>
              </a:xfrm>
            </p:grpSpPr>
            <p:sp>
              <p:nvSpPr>
                <p:cNvPr id="54" name="Left Brace 53"/>
                <p:cNvSpPr/>
                <p:nvPr/>
              </p:nvSpPr>
              <p:spPr>
                <a:xfrm rot="16200000">
                  <a:off x="4693398" y="4428559"/>
                  <a:ext cx="137301" cy="2026616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386002" y="5487158"/>
                  <a:ext cx="1122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cache line</a:t>
                  </a: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949F79-9430-43D2-AE33-9FB13121126C}"/>
                </a:ext>
              </a:extLst>
            </p:cNvPr>
            <p:cNvSpPr txBox="1"/>
            <p:nvPr/>
          </p:nvSpPr>
          <p:spPr>
            <a:xfrm>
              <a:off x="6584269" y="53013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L1/L2: 8-way associative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233F75-BBCB-41BD-9AFB-411A8C31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06E747F-3767-4F0C-82EA-1E7F72375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854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79512" y="5229200"/>
            <a:ext cx="87333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× 2.4</a:t>
            </a:r>
            <a:r>
              <a:rPr lang="en-US" sz="2400" baseline="30000" dirty="0"/>
              <a:t>.</a:t>
            </a:r>
            <a:r>
              <a:rPr lang="en-US" sz="2400" dirty="0"/>
              <a:t>10</a:t>
            </a:r>
            <a:r>
              <a:rPr lang="en-US" sz="2400" baseline="30000" dirty="0"/>
              <a:t>9</a:t>
            </a:r>
            <a:r>
              <a:rPr lang="en-US" sz="2400" dirty="0"/>
              <a:t> ops. × 14 cores × 2 sockets</a:t>
            </a:r>
            <a:br>
              <a:rPr lang="en-US" sz="2400" dirty="0"/>
            </a:br>
            <a:r>
              <a:rPr lang="en-US" sz="2400" dirty="0"/>
              <a:t>                                = 269 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=native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-vectorize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–march=skylake-avx512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Skylake, </a:t>
            </a:r>
            <a:r>
              <a:rPr lang="en-US" dirty="0" err="1"/>
              <a:t>Cascadelake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F0C81-CD0B-463E-A27D-659AE76C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pipelines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9DBA-2CF5-40FB-B9B8-F854031B4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Instructions (e.g., addition/multiplication)</a:t>
            </a:r>
          </a:p>
          <a:p>
            <a:pPr lvl="1"/>
            <a:r>
              <a:rPr lang="en-US" dirty="0"/>
              <a:t>broken up in stages</a:t>
            </a:r>
          </a:p>
          <a:p>
            <a:pPr lvl="1"/>
            <a:r>
              <a:rPr lang="en-US" dirty="0"/>
              <a:t>stages are sequential</a:t>
            </a:r>
          </a:p>
          <a:p>
            <a:pPr lvl="1"/>
            <a:r>
              <a:rPr lang="en-US" dirty="0"/>
              <a:t>dedicated hardware per stage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F3BCB-14A2-48AA-B438-2C8C1CA7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3D931-93CF-446E-8437-AA21E894EB52}"/>
              </a:ext>
            </a:extLst>
          </p:cNvPr>
          <p:cNvSpPr txBox="1"/>
          <p:nvPr/>
        </p:nvSpPr>
        <p:spPr>
          <a:xfrm>
            <a:off x="2919086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1</a:t>
            </a:r>
            <a:endParaRPr lang="en-BE" sz="20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AACA3-FB30-4A2E-9F18-FDBCB519AB27}"/>
              </a:ext>
            </a:extLst>
          </p:cNvPr>
          <p:cNvSpPr txBox="1"/>
          <p:nvPr/>
        </p:nvSpPr>
        <p:spPr>
          <a:xfrm>
            <a:off x="3821475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2</a:t>
            </a:r>
            <a:endParaRPr lang="en-BE" sz="20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9FB743-0B21-455F-890C-2A6E95BB1898}"/>
              </a:ext>
            </a:extLst>
          </p:cNvPr>
          <p:cNvSpPr txBox="1"/>
          <p:nvPr/>
        </p:nvSpPr>
        <p:spPr>
          <a:xfrm>
            <a:off x="4757579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3</a:t>
            </a:r>
            <a:endParaRPr lang="en-BE" sz="20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BFC8B-EC45-4175-9031-03877C935D4E}"/>
              </a:ext>
            </a:extLst>
          </p:cNvPr>
          <p:cNvSpPr txBox="1"/>
          <p:nvPr/>
        </p:nvSpPr>
        <p:spPr>
          <a:xfrm>
            <a:off x="5724128" y="3629886"/>
            <a:ext cx="822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stage</a:t>
            </a:r>
            <a:r>
              <a:rPr lang="en-US" sz="2000" baseline="-25000" dirty="0"/>
              <a:t>4</a:t>
            </a:r>
            <a:endParaRPr lang="en-BE" sz="2000" baseline="-25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00883F-7989-4BAD-B56C-00CBCAAD97BF}"/>
              </a:ext>
            </a:extLst>
          </p:cNvPr>
          <p:cNvGrpSpPr/>
          <p:nvPr/>
        </p:nvGrpSpPr>
        <p:grpSpPr>
          <a:xfrm>
            <a:off x="2123728" y="4047581"/>
            <a:ext cx="441340" cy="2491331"/>
            <a:chOff x="1754396" y="4581128"/>
            <a:chExt cx="441340" cy="2491331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617FDD-BABD-48E1-B658-F8F91FE83B5E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4581128"/>
              <a:ext cx="0" cy="249133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DF7D3EE-5ADA-46B3-AF3C-DCAD6BE2F36F}"/>
                </a:ext>
              </a:extLst>
            </p:cNvPr>
            <p:cNvSpPr txBox="1"/>
            <p:nvPr/>
          </p:nvSpPr>
          <p:spPr>
            <a:xfrm rot="16200000">
              <a:off x="1631926" y="5525177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en-BE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965733E-5662-4057-AF4C-7EABDDD7EFAD}"/>
              </a:ext>
            </a:extLst>
          </p:cNvPr>
          <p:cNvSpPr txBox="1"/>
          <p:nvPr/>
        </p:nvSpPr>
        <p:spPr>
          <a:xfrm>
            <a:off x="3129247" y="4133942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AA9449-4E22-4826-9051-8BAA0FDB2D6A}"/>
              </a:ext>
            </a:extLst>
          </p:cNvPr>
          <p:cNvGrpSpPr/>
          <p:nvPr/>
        </p:nvGrpSpPr>
        <p:grpSpPr>
          <a:xfrm>
            <a:off x="3129247" y="4514719"/>
            <a:ext cx="1240191" cy="282939"/>
            <a:chOff x="3129247" y="4514719"/>
            <a:chExt cx="1240191" cy="28293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BD3A4C-2701-4568-94C0-E71A69C8FFFE}"/>
                </a:ext>
              </a:extLst>
            </p:cNvPr>
            <p:cNvSpPr txBox="1"/>
            <p:nvPr/>
          </p:nvSpPr>
          <p:spPr>
            <a:xfrm>
              <a:off x="4053326" y="4514719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DEB0E6-F41D-4E8F-8534-02BD01E3E3E4}"/>
                </a:ext>
              </a:extLst>
            </p:cNvPr>
            <p:cNvSpPr txBox="1"/>
            <p:nvPr/>
          </p:nvSpPr>
          <p:spPr>
            <a:xfrm>
              <a:off x="3129247" y="452065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C96751C-B236-401C-AF56-0F1DEE2448C0}"/>
              </a:ext>
            </a:extLst>
          </p:cNvPr>
          <p:cNvGrpSpPr/>
          <p:nvPr/>
        </p:nvGrpSpPr>
        <p:grpSpPr>
          <a:xfrm>
            <a:off x="3129247" y="4901726"/>
            <a:ext cx="2188399" cy="281534"/>
            <a:chOff x="3129247" y="4901726"/>
            <a:chExt cx="2188399" cy="28153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57374A-783C-4D1B-B005-1B919F8DB506}"/>
                </a:ext>
              </a:extLst>
            </p:cNvPr>
            <p:cNvSpPr txBox="1"/>
            <p:nvPr/>
          </p:nvSpPr>
          <p:spPr>
            <a:xfrm>
              <a:off x="5001534" y="4901726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7F2E4B-9775-4D31-8D39-ABC02EB3CB04}"/>
                </a:ext>
              </a:extLst>
            </p:cNvPr>
            <p:cNvSpPr txBox="1"/>
            <p:nvPr/>
          </p:nvSpPr>
          <p:spPr>
            <a:xfrm>
              <a:off x="4053326" y="4906261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672D0-A7FC-4E16-83C1-4B738C40F3AC}"/>
                </a:ext>
              </a:extLst>
            </p:cNvPr>
            <p:cNvSpPr txBox="1"/>
            <p:nvPr/>
          </p:nvSpPr>
          <p:spPr>
            <a:xfrm>
              <a:off x="3129247" y="490172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EC08A83-6D1E-41B7-9020-2FA3ABABEC89}"/>
              </a:ext>
            </a:extLst>
          </p:cNvPr>
          <p:cNvGrpSpPr/>
          <p:nvPr/>
        </p:nvGrpSpPr>
        <p:grpSpPr>
          <a:xfrm>
            <a:off x="3129247" y="5272594"/>
            <a:ext cx="3160138" cy="285526"/>
            <a:chOff x="3129247" y="5272594"/>
            <a:chExt cx="3160138" cy="285526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4B8EB28-4FDB-4C86-98BE-6FA254A2E392}"/>
                </a:ext>
              </a:extLst>
            </p:cNvPr>
            <p:cNvSpPr txBox="1"/>
            <p:nvPr/>
          </p:nvSpPr>
          <p:spPr>
            <a:xfrm>
              <a:off x="5973273" y="5272594"/>
              <a:ext cx="316112" cy="27699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1</a:t>
              </a:r>
              <a:endParaRPr lang="en-BE" sz="1200" baseline="-25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65037A-E6CC-4128-B0C1-D2C7675F3532}"/>
                </a:ext>
              </a:extLst>
            </p:cNvPr>
            <p:cNvSpPr txBox="1"/>
            <p:nvPr/>
          </p:nvSpPr>
          <p:spPr>
            <a:xfrm>
              <a:off x="5001534" y="5277129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F7A73A2-2632-4246-8EE2-6569866FF49C}"/>
                </a:ext>
              </a:extLst>
            </p:cNvPr>
            <p:cNvSpPr txBox="1"/>
            <p:nvPr/>
          </p:nvSpPr>
          <p:spPr>
            <a:xfrm>
              <a:off x="4053326" y="5276347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E379D3-7E66-4F92-9C05-863810DFB2FB}"/>
                </a:ext>
              </a:extLst>
            </p:cNvPr>
            <p:cNvSpPr txBox="1"/>
            <p:nvPr/>
          </p:nvSpPr>
          <p:spPr>
            <a:xfrm>
              <a:off x="3129247" y="528112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F97B5E-FDEB-4151-99FE-FAD26BA66F66}"/>
              </a:ext>
            </a:extLst>
          </p:cNvPr>
          <p:cNvGrpSpPr/>
          <p:nvPr/>
        </p:nvGrpSpPr>
        <p:grpSpPr>
          <a:xfrm>
            <a:off x="3129247" y="5651725"/>
            <a:ext cx="3160138" cy="297555"/>
            <a:chOff x="3129247" y="5651725"/>
            <a:chExt cx="3160138" cy="29755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6E2A9D2-F96B-4D8E-94CC-800C8D664E2C}"/>
                </a:ext>
              </a:extLst>
            </p:cNvPr>
            <p:cNvSpPr txBox="1"/>
            <p:nvPr/>
          </p:nvSpPr>
          <p:spPr>
            <a:xfrm>
              <a:off x="5973273" y="5662598"/>
              <a:ext cx="316112" cy="27699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2</a:t>
              </a:r>
              <a:endParaRPr lang="en-BE" sz="1200" baseline="-25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4F56E0-FDEA-43B3-AD9A-57DDE589EA5E}"/>
                </a:ext>
              </a:extLst>
            </p:cNvPr>
            <p:cNvSpPr txBox="1"/>
            <p:nvPr/>
          </p:nvSpPr>
          <p:spPr>
            <a:xfrm>
              <a:off x="5001534" y="566181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CD0BC9-A89D-4D72-B059-616AFCF4DBBD}"/>
                </a:ext>
              </a:extLst>
            </p:cNvPr>
            <p:cNvSpPr txBox="1"/>
            <p:nvPr/>
          </p:nvSpPr>
          <p:spPr>
            <a:xfrm>
              <a:off x="4053326" y="567228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5E445C2-F13C-4865-9238-44ED8BB3B780}"/>
                </a:ext>
              </a:extLst>
            </p:cNvPr>
            <p:cNvSpPr txBox="1"/>
            <p:nvPr/>
          </p:nvSpPr>
          <p:spPr>
            <a:xfrm>
              <a:off x="3129247" y="565172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FD4CC96-CAC2-46F0-A6E6-734C34DB1F5B}"/>
              </a:ext>
            </a:extLst>
          </p:cNvPr>
          <p:cNvGrpSpPr/>
          <p:nvPr/>
        </p:nvGrpSpPr>
        <p:grpSpPr>
          <a:xfrm>
            <a:off x="3129247" y="6055538"/>
            <a:ext cx="3136607" cy="300812"/>
            <a:chOff x="3129247" y="6055538"/>
            <a:chExt cx="3136607" cy="30081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C662F6-EA78-400A-9CCB-A5DB606D9D69}"/>
                </a:ext>
              </a:extLst>
            </p:cNvPr>
            <p:cNvSpPr txBox="1"/>
            <p:nvPr/>
          </p:nvSpPr>
          <p:spPr>
            <a:xfrm>
              <a:off x="5949742" y="6068886"/>
              <a:ext cx="316112" cy="276999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3</a:t>
              </a:r>
              <a:endParaRPr lang="en-BE" sz="1200" baseline="-250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1F4B0B-92D5-4203-B8FC-8FB9A84ED8AA}"/>
                </a:ext>
              </a:extLst>
            </p:cNvPr>
            <p:cNvSpPr txBox="1"/>
            <p:nvPr/>
          </p:nvSpPr>
          <p:spPr>
            <a:xfrm>
              <a:off x="5001534" y="6079351"/>
              <a:ext cx="316112" cy="27699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4</a:t>
              </a:r>
              <a:endParaRPr lang="en-BE" sz="1200" baseline="-250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9F6EB0C-701C-49FB-8FFD-9B15B2DA6FF0}"/>
                </a:ext>
              </a:extLst>
            </p:cNvPr>
            <p:cNvSpPr txBox="1"/>
            <p:nvPr/>
          </p:nvSpPr>
          <p:spPr>
            <a:xfrm>
              <a:off x="4077455" y="6058795"/>
              <a:ext cx="316112" cy="2769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5</a:t>
              </a:r>
              <a:endParaRPr lang="en-BE" sz="1200" baseline="-250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2561F85-DDB1-4F26-8A77-E1C638EBA556}"/>
                </a:ext>
              </a:extLst>
            </p:cNvPr>
            <p:cNvSpPr txBox="1"/>
            <p:nvPr/>
          </p:nvSpPr>
          <p:spPr>
            <a:xfrm>
              <a:off x="3129247" y="6055538"/>
              <a:ext cx="316112" cy="27699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</a:t>
              </a:r>
              <a:r>
                <a:rPr lang="en-US" sz="1200" baseline="-25000" dirty="0"/>
                <a:t>6</a:t>
              </a:r>
              <a:endParaRPr lang="en-BE" sz="1200" baseline="-250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B3B6EF2-8604-456F-9C3B-4384AB5BF324}"/>
              </a:ext>
            </a:extLst>
          </p:cNvPr>
          <p:cNvSpPr txBox="1"/>
          <p:nvPr/>
        </p:nvSpPr>
        <p:spPr>
          <a:xfrm>
            <a:off x="7178364" y="3829941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done:</a:t>
            </a:r>
            <a:endParaRPr lang="en-B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3A2B32-1B75-4BB4-B6FC-3C7CC6520CE3}"/>
              </a:ext>
            </a:extLst>
          </p:cNvPr>
          <p:cNvSpPr txBox="1"/>
          <p:nvPr/>
        </p:nvSpPr>
        <p:spPr>
          <a:xfrm>
            <a:off x="7284574" y="419536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6F45353-1E9E-443A-925A-AFC5988079E7}"/>
              </a:ext>
            </a:extLst>
          </p:cNvPr>
          <p:cNvSpPr txBox="1"/>
          <p:nvPr/>
        </p:nvSpPr>
        <p:spPr>
          <a:xfrm>
            <a:off x="7734378" y="4195365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3A8313-296F-4A17-BE8F-F92E56542357}"/>
              </a:ext>
            </a:extLst>
          </p:cNvPr>
          <p:cNvSpPr txBox="1"/>
          <p:nvPr/>
        </p:nvSpPr>
        <p:spPr>
          <a:xfrm>
            <a:off x="133175" y="3829941"/>
            <a:ext cx="74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do:</a:t>
            </a:r>
            <a:endParaRPr lang="en-B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EE9875-7F87-49BE-9DC2-B4227158918D}"/>
              </a:ext>
            </a:extLst>
          </p:cNvPr>
          <p:cNvSpPr txBox="1"/>
          <p:nvPr/>
        </p:nvSpPr>
        <p:spPr>
          <a:xfrm>
            <a:off x="216109" y="4212895"/>
            <a:ext cx="316112" cy="276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1</a:t>
            </a:r>
            <a:endParaRPr lang="en-BE" sz="12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8DC6529-D22B-46FD-9CB0-E1A61679A0A9}"/>
              </a:ext>
            </a:extLst>
          </p:cNvPr>
          <p:cNvSpPr txBox="1"/>
          <p:nvPr/>
        </p:nvSpPr>
        <p:spPr>
          <a:xfrm>
            <a:off x="665913" y="4195366"/>
            <a:ext cx="316112" cy="276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2</a:t>
            </a:r>
            <a:endParaRPr lang="en-BE" sz="12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1DF5439-6E79-4A73-8409-9A781B6BAF49}"/>
              </a:ext>
            </a:extLst>
          </p:cNvPr>
          <p:cNvSpPr txBox="1"/>
          <p:nvPr/>
        </p:nvSpPr>
        <p:spPr>
          <a:xfrm>
            <a:off x="1144629" y="4195365"/>
            <a:ext cx="316112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3</a:t>
            </a:r>
            <a:endParaRPr lang="en-BE" sz="1200" baseline="-25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EEE7951-80CA-4A9F-ACCE-A1DB0E639603}"/>
              </a:ext>
            </a:extLst>
          </p:cNvPr>
          <p:cNvSpPr txBox="1"/>
          <p:nvPr/>
        </p:nvSpPr>
        <p:spPr>
          <a:xfrm>
            <a:off x="216109" y="4669132"/>
            <a:ext cx="316112" cy="27699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4</a:t>
            </a:r>
            <a:endParaRPr lang="en-BE" sz="1200" baseline="-25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844686-73AD-457D-8F51-3A460B74E752}"/>
              </a:ext>
            </a:extLst>
          </p:cNvPr>
          <p:cNvSpPr txBox="1"/>
          <p:nvPr/>
        </p:nvSpPr>
        <p:spPr>
          <a:xfrm>
            <a:off x="655488" y="4669132"/>
            <a:ext cx="316112" cy="2769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5</a:t>
            </a:r>
            <a:endParaRPr lang="en-BE" sz="12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FB2FD-C17F-4960-B020-F1E4AF478D12}"/>
              </a:ext>
            </a:extLst>
          </p:cNvPr>
          <p:cNvSpPr txBox="1"/>
          <p:nvPr/>
        </p:nvSpPr>
        <p:spPr>
          <a:xfrm>
            <a:off x="1159544" y="4669132"/>
            <a:ext cx="316112" cy="27699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6</a:t>
            </a:r>
            <a:endParaRPr lang="en-BE" sz="1200" baseline="-25000" dirty="0"/>
          </a:p>
        </p:txBody>
      </p:sp>
    </p:spTree>
    <p:extLst>
      <p:ext uri="{BB962C8B-B14F-4D97-AF65-F5344CB8AC3E}">
        <p14:creationId xmlns:p14="http://schemas.microsoft.com/office/powerpoint/2010/main" val="186144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4" grpId="0" animBg="1"/>
      <p:bldP spid="34" grpId="0" animBg="1"/>
      <p:bldP spid="35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757B-A4CE-48AA-8D03-57B99A34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A3557-6B52-44E6-8041-C999C7451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933056"/>
            <a:ext cx="8229600" cy="2193107"/>
          </a:xfrm>
        </p:spPr>
        <p:txBody>
          <a:bodyPr/>
          <a:lstStyle/>
          <a:p>
            <a:r>
              <a:rPr lang="en-US" dirty="0"/>
              <a:t>Calculations are pipelined</a:t>
            </a:r>
          </a:p>
          <a:p>
            <a:r>
              <a:rPr lang="en-US" dirty="0"/>
              <a:t>On branch switch</a:t>
            </a:r>
          </a:p>
          <a:p>
            <a:pPr lvl="1"/>
            <a:r>
              <a:rPr lang="en-US" dirty="0"/>
              <a:t>one pipeline terminates</a:t>
            </a:r>
          </a:p>
          <a:p>
            <a:pPr lvl="1"/>
            <a:r>
              <a:rPr lang="en-US" dirty="0"/>
              <a:t>other pipeline starts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5C7F06-418C-42F7-8099-54D7A600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A4A1E-780C-4C83-A64B-EEEA87637139}"/>
              </a:ext>
            </a:extLst>
          </p:cNvPr>
          <p:cNvSpPr txBox="1"/>
          <p:nvPr/>
        </p:nvSpPr>
        <p:spPr>
          <a:xfrm>
            <a:off x="1115616" y="1752017"/>
            <a:ext cx="4596130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&lt; 0.5)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log(sqrt(x[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sqrt(-log(x[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AF9A2-5548-49B0-8E96-F8396B14491C}"/>
              </a:ext>
            </a:extLst>
          </p:cNvPr>
          <p:cNvSpPr txBox="1"/>
          <p:nvPr/>
        </p:nvSpPr>
        <p:spPr>
          <a:xfrm>
            <a:off x="5868144" y="4797152"/>
            <a:ext cx="266429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30 % performance difference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12577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33243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MESI</a:t>
            </a:r>
            <a:r>
              <a:rPr lang="en-US" sz="2000" dirty="0"/>
              <a:t> protocol</a:t>
            </a:r>
          </a:p>
          <a:p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dirty="0"/>
              <a:t>odified,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xclusive,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hared,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nvalid)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ArmForge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2720</Words>
  <Application>Microsoft Office PowerPoint</Application>
  <PresentationFormat>On-screen Show (4:3)</PresentationFormat>
  <Paragraphs>720</Paragraphs>
  <Slides>58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Arial Unicode MS</vt:lpstr>
      <vt:lpstr>Calibri</vt:lpstr>
      <vt:lpstr>Cambria Math</vt:lpstr>
      <vt:lpstr>Courier New</vt:lpstr>
      <vt:lpstr>Office Theme</vt:lpstr>
      <vt:lpstr>Equation</vt:lpstr>
      <vt:lpstr>Code optimization</vt:lpstr>
      <vt:lpstr>PowerPoint Presentation</vt:lpstr>
      <vt:lpstr>PowerPoint Presentation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Instruction pipelines</vt:lpstr>
      <vt:lpstr>Branches</vt:lpstr>
      <vt:lpstr>Multithreading: false sharing</vt:lpstr>
      <vt:lpstr>Cache lines, again</vt:lpstr>
      <vt:lpstr>Bad news and good news</vt:lpstr>
      <vt:lpstr>How to avoid?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202</cp:revision>
  <dcterms:created xsi:type="dcterms:W3CDTF">2014-09-30T05:33:26Z</dcterms:created>
  <dcterms:modified xsi:type="dcterms:W3CDTF">2022-01-26T15:31:26Z</dcterms:modified>
</cp:coreProperties>
</file>