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67" r:id="rId2"/>
    <p:sldId id="321" r:id="rId3"/>
    <p:sldId id="324" r:id="rId4"/>
    <p:sldId id="293" r:id="rId5"/>
    <p:sldId id="295" r:id="rId6"/>
    <p:sldId id="311" r:id="rId7"/>
    <p:sldId id="312" r:id="rId8"/>
    <p:sldId id="268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9" r:id="rId20"/>
    <p:sldId id="270" r:id="rId21"/>
    <p:sldId id="325" r:id="rId22"/>
    <p:sldId id="284" r:id="rId23"/>
    <p:sldId id="272" r:id="rId24"/>
    <p:sldId id="277" r:id="rId25"/>
    <p:sldId id="273" r:id="rId26"/>
    <p:sldId id="279" r:id="rId27"/>
    <p:sldId id="280" r:id="rId28"/>
    <p:sldId id="278" r:id="rId29"/>
    <p:sldId id="288" r:id="rId30"/>
    <p:sldId id="296" r:id="rId31"/>
    <p:sldId id="285" r:id="rId32"/>
    <p:sldId id="275" r:id="rId33"/>
    <p:sldId id="291" r:id="rId34"/>
    <p:sldId id="290" r:id="rId35"/>
    <p:sldId id="289" r:id="rId36"/>
    <p:sldId id="281" r:id="rId37"/>
    <p:sldId id="304" r:id="rId38"/>
    <p:sldId id="305" r:id="rId39"/>
    <p:sldId id="298" r:id="rId40"/>
    <p:sldId id="318" r:id="rId41"/>
    <p:sldId id="323" r:id="rId42"/>
    <p:sldId id="322" r:id="rId43"/>
    <p:sldId id="299" r:id="rId44"/>
    <p:sldId id="300" r:id="rId45"/>
    <p:sldId id="301" r:id="rId46"/>
    <p:sldId id="302" r:id="rId47"/>
    <p:sldId id="320" r:id="rId48"/>
    <p:sldId id="319" r:id="rId49"/>
    <p:sldId id="306" r:id="rId50"/>
    <p:sldId id="307" r:id="rId51"/>
    <p:sldId id="308" r:id="rId52"/>
    <p:sldId id="309" r:id="rId53"/>
    <p:sldId id="310" r:id="rId54"/>
    <p:sldId id="287" r:id="rId55"/>
    <p:sldId id="292" r:id="rId56"/>
    <p:sldId id="326" r:id="rId57"/>
    <p:sldId id="286" r:id="rId58"/>
    <p:sldId id="297" r:id="rId59"/>
    <p:sldId id="271" r:id="rId60"/>
    <p:sldId id="283" r:id="rId6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  <p14:sldId id="321"/>
            <p14:sldId id="324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  <p14:sldId id="325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  <p14:sldId id="318"/>
            <p14:sldId id="323"/>
            <p14:sldId id="322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Profiling" id="{EDEF56BF-D246-4EAF-881D-1CE18707009F}">
          <p14:sldIdLst>
            <p14:sldId id="320"/>
            <p14:sldId id="319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326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59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15/01/2025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15/01/2025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15/01/2025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15/01/2025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15/01/2025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15/01/2025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15/01/2025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O0jC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way.com/knowledge-center-articles/performance-characteristics-of-common-transports-buses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89B3-52AE-498A-9072-F7E8B42CC2BE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DE171-9261-A020-5482-4FFBB4340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20" y="1033463"/>
            <a:ext cx="2085975" cy="352425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C737E69-BEBE-DB24-C46E-26CE50DED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7005153" y="322114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93480" progId="Equation.3">
                  <p:embed/>
                </p:oleObj>
              </mc:Choice>
              <mc:Fallback>
                <p:oleObj name="Equation" r:id="rId2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431640" progId="Equation.3">
                  <p:embed/>
                </p:oleObj>
              </mc:Choice>
              <mc:Fallback>
                <p:oleObj name="Equation" r:id="rId4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9DAF9-648D-430E-BB99-C61FC529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F71B0-8AF2-410D-BFFA-89C1AC808427}"/>
              </a:ext>
            </a:extLst>
          </p:cNvPr>
          <p:cNvSpPr txBox="1"/>
          <p:nvPr/>
        </p:nvSpPr>
        <p:spPr>
          <a:xfrm>
            <a:off x="2695525" y="5580529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http://bit.ly/2O0jCDS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A795-2563-402C-AE05-AFC5E887A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404664"/>
            <a:ext cx="496855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1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 node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UPI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core0</a:t>
              </a:r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L2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0</a:t>
            </a:r>
          </a:p>
          <a:p>
            <a:pPr algn="ctr"/>
            <a:r>
              <a:rPr lang="en-US" dirty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1</a:t>
            </a:r>
          </a:p>
          <a:p>
            <a:pPr algn="ctr"/>
            <a:r>
              <a:rPr lang="en-US" dirty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L3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core0</a:t>
                </a:r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core2</a:t>
                </a: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core3</a:t>
                </a:r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core4</a:t>
                </a:r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core5</a:t>
                </a:r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core6</a:t>
                </a: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core8</a:t>
                </a:r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core9</a:t>
                </a:r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core7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L3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core10</a:t>
                  </a:r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core11</a:t>
                  </a:r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core12</a:t>
                  </a:r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core13</a:t>
                  </a:r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core14</a:t>
                  </a:r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core15</a:t>
                  </a:r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core16</a:t>
                  </a:r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core18</a:t>
                  </a:r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core19</a:t>
                  </a:r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core17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IB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7E8F4B-539D-4885-8F40-BD733631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mesh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11BED5-6037-4CBD-B1E5-9D011C85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21</a:t>
            </a:fld>
            <a:endParaRPr lang="nl-BE" dirty="0"/>
          </a:p>
        </p:txBody>
      </p:sp>
      <p:pic>
        <p:nvPicPr>
          <p:cNvPr id="4100" name="Picture 4" descr="Intel Xeon processor Scalable family mesh architecture">
            <a:extLst>
              <a:ext uri="{FF2B5EF4-FFF2-40B4-BE49-F238E27FC236}">
                <a16:creationId xmlns:a16="http://schemas.microsoft.com/office/drawing/2014/main" id="{C6F8D768-230B-43D1-A3E9-966AC55A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45400"/>
            <a:ext cx="714375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17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transport takes time!</a:t>
            </a:r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size: 64 GB+</a:t>
            </a:r>
          </a:p>
          <a:p>
            <a:pPr lvl="1"/>
            <a:r>
              <a:rPr lang="en-US" dirty="0"/>
              <a:t>latency: 150 cycles</a:t>
            </a:r>
          </a:p>
          <a:p>
            <a:r>
              <a:rPr lang="en-US" dirty="0"/>
              <a:t>L3 cache</a:t>
            </a:r>
          </a:p>
          <a:p>
            <a:pPr lvl="1"/>
            <a:r>
              <a:rPr lang="en-US" dirty="0"/>
              <a:t>size: 25 MB+</a:t>
            </a:r>
          </a:p>
          <a:p>
            <a:pPr lvl="1"/>
            <a:r>
              <a:rPr lang="en-US" dirty="0"/>
              <a:t>latency: 44 cycles</a:t>
            </a:r>
          </a:p>
          <a:p>
            <a:r>
              <a:rPr lang="en-US" dirty="0"/>
              <a:t>L2 cache</a:t>
            </a:r>
          </a:p>
          <a:p>
            <a:pPr lvl="1"/>
            <a:r>
              <a:rPr lang="en-US" dirty="0"/>
              <a:t>size for </a:t>
            </a:r>
            <a:r>
              <a:rPr lang="en-US" dirty="0" err="1"/>
              <a:t>skylake</a:t>
            </a:r>
            <a:r>
              <a:rPr lang="en-US" dirty="0"/>
              <a:t> and later: 1 MB</a:t>
            </a:r>
          </a:p>
          <a:p>
            <a:pPr lvl="1"/>
            <a:r>
              <a:rPr lang="en-US" dirty="0"/>
              <a:t>latency: 12 cycles</a:t>
            </a:r>
          </a:p>
          <a:p>
            <a:r>
              <a:rPr lang="en-US" dirty="0"/>
              <a:t>L1 cache</a:t>
            </a:r>
          </a:p>
          <a:p>
            <a:pPr lvl="1"/>
            <a:r>
              <a:rPr lang="en-US" dirty="0"/>
              <a:t>size: 32 kB data + 32 kB instruction</a:t>
            </a:r>
          </a:p>
          <a:p>
            <a:pPr lvl="1"/>
            <a:r>
              <a:rPr lang="en-US" dirty="0"/>
              <a:t>latency: 4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Bandwidth: 130 GB/s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UPI incurs 10 % loss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5860748" cy="504056"/>
            <a:chOff x="3203848" y="3284984"/>
            <a:chExt cx="5860748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93418" y="3284984"/>
              <a:ext cx="5571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/>
                <a:t>skylake</a:t>
              </a:r>
              <a:r>
                <a:rPr lang="en-US" dirty="0"/>
                <a:t> and later 1.375 MB/core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 kb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 kb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Mb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f(a[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64 byte at once:</a:t>
            </a:r>
            <a:br>
              <a:rPr lang="en-US" dirty="0"/>
            </a:br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L1</a:t>
            </a:r>
          </a:p>
          <a:p>
            <a:pPr lvl="1"/>
            <a:r>
              <a:rPr lang="en-US" dirty="0"/>
              <a:t>cache line</a:t>
            </a:r>
          </a:p>
          <a:p>
            <a:pPr lvl="1"/>
            <a:r>
              <a:rPr lang="en-US" dirty="0"/>
              <a:t>8 double or 16 single precision</a:t>
            </a:r>
          </a:p>
          <a:p>
            <a:r>
              <a:rPr lang="en-US" dirty="0"/>
              <a:t>Data structure layout is critical!</a:t>
            </a:r>
          </a:p>
          <a:p>
            <a:pPr lvl="1"/>
            <a:r>
              <a:rPr lang="en-US" dirty="0"/>
              <a:t>access to contiguous data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a[i-1]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a[i+7]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a[i+8]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exploited: effective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ym typeface="Symbol" panose="05050102010706020507" pitchFamily="18" charset="2"/>
              </a:rPr>
              <a:t> </a:t>
            </a:r>
            <a:r>
              <a:rPr lang="en-US" sz="2000" dirty="0"/>
              <a:t>memory bandwidth/8 or 16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 </a:t>
            </a:r>
            <a:r>
              <a:rPr lang="en-US" sz="2000" dirty="0"/>
              <a:t>cache size/8 or 16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 timings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stride 16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almost</a:t>
              </a:r>
              <a:br>
                <a:rPr lang="en-US" sz="2400" dirty="0"/>
              </a:br>
              <a:r>
                <a:rPr lang="en-US" sz="2400" dirty="0"/>
                <a:t>equal time!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memory bound,</a:t>
            </a:r>
          </a:p>
          <a:p>
            <a:r>
              <a:rPr lang="en-US" sz="2400" dirty="0"/>
              <a:t>equal number</a:t>
            </a:r>
          </a:p>
          <a:p>
            <a:r>
              <a:rPr lang="en-US" sz="2400" dirty="0"/>
              <a:t>of cache lines</a:t>
            </a:r>
          </a:p>
          <a:p>
            <a:r>
              <a:rPr lang="en-US" sz="2400" dirty="0"/>
              <a:t>to fetch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less</a:t>
              </a:r>
              <a:br>
                <a:rPr lang="en-US" sz="2400" dirty="0"/>
              </a:br>
              <a:r>
                <a:rPr lang="en-US" sz="2400" dirty="0"/>
                <a:t>cache lines to fetch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of 2D/3D/… arrays</a:t>
            </a:r>
          </a:p>
          <a:p>
            <a:pPr lvl="1"/>
            <a:r>
              <a:rPr lang="en-US" dirty="0"/>
              <a:t>by row: C/C++</a:t>
            </a:r>
          </a:p>
          <a:p>
            <a:pPr lvl="1"/>
            <a:r>
              <a:rPr lang="en-US" dirty="0"/>
              <a:t>by column: Fortran,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1041120" progId="Equation.3">
                  <p:embed/>
                </p:oleObj>
              </mc:Choice>
              <mc:Fallback>
                <p:oleObj name="Equation" r:id="rId2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1,2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1,3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2,3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2,1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3,2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1,2</a:t>
              </a:r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1041120" progId="Equation.3">
                  <p:embed/>
                </p:oleObj>
              </mc:Choice>
              <mc:Fallback>
                <p:oleObj name="Equation" r:id="rId2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row-major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column-major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Access in "wrong" order:</a:t>
            </a:r>
            <a:br>
              <a:rPr lang="en-US" sz="2400" dirty="0"/>
            </a:br>
            <a:r>
              <a:rPr lang="en-US" sz="2400" dirty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AoS</a:t>
            </a:r>
            <a:r>
              <a:rPr lang="en-US" dirty="0"/>
              <a:t> versus </a:t>
            </a:r>
            <a:r>
              <a:rPr lang="en-US" dirty="0" err="1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of </a:t>
            </a:r>
            <a:r>
              <a:rPr lang="en-US" dirty="0" err="1"/>
              <a:t>Structs</a:t>
            </a:r>
            <a:r>
              <a:rPr lang="en-US" dirty="0"/>
              <a:t> versus </a:t>
            </a:r>
            <a:r>
              <a:rPr lang="en-US" dirty="0" err="1"/>
              <a:t>Struct</a:t>
            </a:r>
            <a:r>
              <a:rPr lang="en-US" dirty="0"/>
              <a:t> of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036771" y="2613892"/>
            <a:ext cx="4917326" cy="986781"/>
            <a:chOff x="4182969" y="3455188"/>
            <a:chExt cx="4917326" cy="986781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3" y="3959244"/>
              <a:ext cx="3991567" cy="482725"/>
              <a:chOff x="3748740" y="5373216"/>
              <a:chExt cx="3991567" cy="482725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5675873" y="3446083"/>
                <a:ext cx="137302" cy="3991567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183473" y="5486609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cache line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z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i+1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i+1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May transport useless </a:t>
            </a:r>
            <a:r>
              <a:rPr lang="nl-BE" sz="2000" dirty="0"/>
              <a:t>data:</a:t>
            </a:r>
            <a:br>
              <a:rPr lang="nl-BE" sz="2000" dirty="0"/>
            </a:br>
            <a:r>
              <a:rPr lang="nl-BE" sz="2000" dirty="0"/>
              <a:t>performance </a:t>
            </a:r>
            <a:r>
              <a:rPr lang="nl-BE" sz="2000" dirty="0" err="1"/>
              <a:t>degradation</a:t>
            </a: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51AFD8-0ABD-4F2C-965A-765995676026}"/>
              </a:ext>
            </a:extLst>
          </p:cNvPr>
          <p:cNvGrpSpPr/>
          <p:nvPr/>
        </p:nvGrpSpPr>
        <p:grpSpPr>
          <a:xfrm>
            <a:off x="4047162" y="5301365"/>
            <a:ext cx="4917326" cy="994427"/>
            <a:chOff x="4047162" y="5301365"/>
            <a:chExt cx="4917326" cy="994427"/>
          </a:xfrm>
        </p:grpSpPr>
        <p:grpSp>
          <p:nvGrpSpPr>
            <p:cNvPr id="57" name="Group 56"/>
            <p:cNvGrpSpPr/>
            <p:nvPr/>
          </p:nvGrpSpPr>
          <p:grpSpPr>
            <a:xfrm>
              <a:off x="4047162" y="5308462"/>
              <a:ext cx="4917326" cy="987330"/>
              <a:chOff x="4047162" y="5393998"/>
              <a:chExt cx="4917326" cy="98733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047162" y="5393998"/>
                <a:ext cx="4917326" cy="411266"/>
                <a:chOff x="4047162" y="5393998"/>
                <a:chExt cx="4917326" cy="41126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047162" y="5435932"/>
                  <a:ext cx="489654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684730" y="5435932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286118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i+1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844872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i+2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110560" y="5435932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y</a:t>
                  </a:r>
                  <a:r>
                    <a:rPr lang="en-US" baseline="-25000" dirty="0" err="1"/>
                    <a:t>i</a:t>
                  </a:r>
                  <a:endParaRPr lang="en-US" baseline="-2500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668344" y="5435932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r>
                    <a:rPr lang="en-US" baseline="-25000" dirty="0"/>
                    <a:t>i+1</a:t>
                  </a:r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250516" y="5425541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8473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423426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695234" y="5434833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061107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6475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254070" y="543593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047162" y="5434833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067944" y="5805264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8456326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191178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705627" y="5898054"/>
                <a:ext cx="2026616" cy="483274"/>
                <a:chOff x="3748741" y="5373216"/>
                <a:chExt cx="2026616" cy="483274"/>
              </a:xfrm>
            </p:grpSpPr>
            <p:sp>
              <p:nvSpPr>
                <p:cNvPr id="54" name="Left Brace 53"/>
                <p:cNvSpPr/>
                <p:nvPr/>
              </p:nvSpPr>
              <p:spPr>
                <a:xfrm rot="16200000">
                  <a:off x="4693398" y="4428559"/>
                  <a:ext cx="137301" cy="2026616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386002" y="5487158"/>
                  <a:ext cx="1122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cache line</a:t>
                  </a: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7949F79-9430-43D2-AE33-9FB13121126C}"/>
                </a:ext>
              </a:extLst>
            </p:cNvPr>
            <p:cNvSpPr txBox="1"/>
            <p:nvPr/>
          </p:nvSpPr>
          <p:spPr>
            <a:xfrm>
              <a:off x="6584269" y="530136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bits of memory address: slot in cache</a:t>
            </a:r>
          </a:p>
          <a:p>
            <a:r>
              <a:rPr lang="en-US" dirty="0"/>
              <a:t>L2: 8-way associative, 256 kB</a:t>
            </a:r>
          </a:p>
          <a:p>
            <a:pPr lvl="1"/>
            <a:r>
              <a:rPr lang="en-US" dirty="0"/>
              <a:t>cache line: 64 byte, so 262144/64 = 4096 slots</a:t>
            </a:r>
          </a:p>
          <a:p>
            <a:pPr lvl="1"/>
            <a:r>
              <a:rPr lang="en-US" dirty="0"/>
              <a:t>8-way, so 4096/8 = 512 sets, 8 slots each</a:t>
            </a:r>
          </a:p>
          <a:p>
            <a:pPr lvl="1"/>
            <a:r>
              <a:rPr lang="en-US" dirty="0"/>
              <a:t>when slots are full, eviction from cache, so data 512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/>
              <a:t>L1: 8-way associative, L2: 16-way association</a:t>
            </a:r>
            <a:br>
              <a:rPr lang="en-US" dirty="0"/>
            </a:br>
            <a:r>
              <a:rPr lang="en-US" dirty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Cache info: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233F75-BBCB-41BD-9AFB-411A8C31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E06E747F-3767-4F0C-82EA-1E7F72375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85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Avoid 2D/3D arrays</a:t>
            </a:r>
            <a:br>
              <a:rPr lang="en-US" sz="2800" dirty="0"/>
            </a:br>
            <a:r>
              <a:rPr lang="en-US" sz="2800" dirty="0"/>
              <a:t>with sizes 2</a:t>
            </a:r>
            <a:r>
              <a:rPr lang="en-US" sz="2800" i="1" baseline="30000" dirty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 done on registers</a:t>
            </a:r>
          </a:p>
          <a:p>
            <a:r>
              <a:rPr lang="en-US" dirty="0"/>
              <a:t>Vector registers for floating point operands:</a:t>
            </a:r>
            <a:br>
              <a:rPr lang="en-US" dirty="0"/>
            </a:br>
            <a:r>
              <a:rPr lang="en-US" dirty="0"/>
              <a:t>256 bit wide</a:t>
            </a:r>
          </a:p>
          <a:p>
            <a:pPr lvl="1"/>
            <a:r>
              <a:rPr lang="en-US" dirty="0"/>
              <a:t>4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8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4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9512" y="5229200"/>
            <a:ext cx="8733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double precision: 4 </a:t>
            </a:r>
            <a:r>
              <a:rPr lang="en-US" sz="2400" dirty="0" err="1"/>
              <a:t>dp</a:t>
            </a:r>
            <a:r>
              <a:rPr lang="en-US" sz="2400" dirty="0"/>
              <a:t>/register  × 2.4</a:t>
            </a:r>
            <a:r>
              <a:rPr lang="en-US" sz="2400" baseline="30000" dirty="0"/>
              <a:t>.</a:t>
            </a:r>
            <a:r>
              <a:rPr lang="en-US" sz="2400" dirty="0"/>
              <a:t>10</a:t>
            </a:r>
            <a:r>
              <a:rPr lang="en-US" sz="2400" baseline="30000" dirty="0"/>
              <a:t>9</a:t>
            </a:r>
            <a:r>
              <a:rPr lang="en-US" sz="2400" dirty="0"/>
              <a:t> ops. × 14 cores × 2 sockets</a:t>
            </a:r>
            <a:br>
              <a:rPr lang="en-US" sz="2400" dirty="0"/>
            </a:br>
            <a:r>
              <a:rPr lang="en-US" sz="2400" dirty="0"/>
              <a:t>                                = 269 GFLOPS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Theoretical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peak performance!</a:t>
            </a:r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</a:t>
            </a:r>
            <a:r>
              <a:rPr lang="en-US" dirty="0" err="1"/>
              <a:t>vectorized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not be </a:t>
            </a:r>
            <a:r>
              <a:rPr lang="en-US" dirty="0" err="1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iterations are</a:t>
            </a:r>
            <a:br>
              <a:rPr lang="en-US" sz="2400" dirty="0"/>
            </a:br>
            <a:r>
              <a:rPr lang="en-US" sz="2400" dirty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depends</a:t>
            </a:r>
            <a:br>
              <a:rPr lang="en-US" sz="2400" dirty="0"/>
            </a:br>
            <a:r>
              <a:rPr lang="en-US" sz="2400" dirty="0"/>
              <a:t>on 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–march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=native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-vectorize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–march=skylake-avx512 –O2 …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feedback, use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/>
              <a:t>for feedback, use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Help compiler using,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792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Timings are unit-less</a:t>
            </a:r>
            <a:br>
              <a:rPr lang="en-US" sz="2400" dirty="0"/>
            </a:br>
            <a:r>
              <a:rPr lang="en-US" sz="2400" dirty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Intel compilers 16.x are </a:t>
            </a:r>
            <a:r>
              <a:rPr lang="en-US" sz="2400" i="1" dirty="0"/>
              <a:t>very</a:t>
            </a:r>
            <a:r>
              <a:rPr lang="en-US" sz="2400" dirty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Haswell, Broadwell CPUs: AVX2 instruction set</a:t>
            </a:r>
          </a:p>
          <a:p>
            <a:pPr lvl="1"/>
            <a:r>
              <a:rPr lang="en-US" dirty="0"/>
              <a:t>Fused multiply/add: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Integer vector registers: 256 bit wide</a:t>
            </a:r>
          </a:p>
          <a:p>
            <a:pPr lvl="1"/>
            <a:r>
              <a:rPr lang="en-US" dirty="0"/>
              <a:t>Extra operations for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Streaming: 1 addition </a:t>
            </a:r>
            <a:r>
              <a:rPr lang="en-US" sz="2400" b="1" i="1" dirty="0">
                <a:solidFill>
                  <a:srgbClr val="C00000"/>
                </a:solidFill>
              </a:rPr>
              <a:t>and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1 multiplication/cycle!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Skylake, </a:t>
            </a:r>
            <a:r>
              <a:rPr lang="en-US" dirty="0" err="1"/>
              <a:t>Cascadelake</a:t>
            </a:r>
            <a:r>
              <a:rPr lang="en-US" dirty="0"/>
              <a:t> CPUs: vector registers for floating point operands:</a:t>
            </a:r>
            <a:br>
              <a:rPr lang="en-US" dirty="0"/>
            </a:br>
            <a:r>
              <a:rPr lang="en-US" dirty="0"/>
              <a:t>512 bit wide</a:t>
            </a:r>
          </a:p>
          <a:p>
            <a:pPr lvl="1"/>
            <a:r>
              <a:rPr lang="en-US" dirty="0"/>
              <a:t>8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16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16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Even more 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/>
              <a:t>GCC </a:t>
            </a:r>
            <a:r>
              <a:rPr lang="en-US" dirty="0" err="1"/>
              <a:t>gcc</a:t>
            </a:r>
            <a:r>
              <a:rPr lang="en-US" dirty="0"/>
              <a:t>/g++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Promoted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All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compilers: aggressive optimization</a:t>
            </a:r>
          </a:p>
          <a:p>
            <a:pPr lvl="1"/>
            <a:r>
              <a:rPr lang="en-US" dirty="0"/>
              <a:t>Even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/>
              <a:t>Reordering of operations/operands</a:t>
            </a:r>
          </a:p>
          <a:p>
            <a:pPr lvl="2"/>
            <a:r>
              <a:rPr lang="en-US" dirty="0"/>
              <a:t>May impact precision</a:t>
            </a:r>
          </a:p>
          <a:p>
            <a:pPr lvl="1"/>
            <a:r>
              <a:rPr lang="en-US" dirty="0"/>
              <a:t>Verify results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&amp;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 more conservative</a:t>
            </a:r>
          </a:p>
          <a:p>
            <a:pPr lvl="1"/>
            <a:r>
              <a:rPr lang="en-US" dirty="0"/>
              <a:t>Less optimized code than Intel compilers</a:t>
            </a:r>
          </a:p>
          <a:p>
            <a:pPr lvl="1"/>
            <a:r>
              <a:rPr lang="en-US" dirty="0"/>
              <a:t>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-math</a:t>
            </a:r>
            <a:r>
              <a:rPr lang="en-US" dirty="0">
                <a:cs typeface="Courier New" panose="02070309020205020404" pitchFamily="49" charset="0"/>
              </a:rPr>
              <a:t>, implies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funsafe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-math-optimizations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ffinite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-math-only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-rounding-math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-signaling-nans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-limited-range</a:t>
            </a:r>
          </a:p>
          <a:p>
            <a:pPr lvl="2"/>
            <a:endParaRPr lang="en-US" altLang="en-US" dirty="0">
              <a:solidFill>
                <a:srgbClr val="000000"/>
              </a:solidFill>
              <a:latin typeface="Arial Unicode MS"/>
            </a:endParaRPr>
          </a:p>
          <a:p>
            <a:pPr lvl="2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724128" y="4869160"/>
            <a:ext cx="24114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Verify results!!!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0C81-CD0B-463E-A27D-659AE76C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9DBA-2CF5-40FB-B9B8-F854031B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(e.g., addition/multiplication)</a:t>
            </a:r>
          </a:p>
          <a:p>
            <a:pPr lvl="1"/>
            <a:r>
              <a:rPr lang="en-US" dirty="0"/>
              <a:t>broken up in stages</a:t>
            </a:r>
          </a:p>
          <a:p>
            <a:pPr lvl="1"/>
            <a:r>
              <a:rPr lang="en-US" dirty="0"/>
              <a:t>stages are sequential</a:t>
            </a:r>
          </a:p>
          <a:p>
            <a:pPr lvl="1"/>
            <a:r>
              <a:rPr lang="en-US" dirty="0"/>
              <a:t>dedicated hardware per stage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F3BCB-14A2-48AA-B438-2C8C1CA7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3D931-93CF-446E-8437-AA21E894EB52}"/>
              </a:ext>
            </a:extLst>
          </p:cNvPr>
          <p:cNvSpPr txBox="1"/>
          <p:nvPr/>
        </p:nvSpPr>
        <p:spPr>
          <a:xfrm>
            <a:off x="2919086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1</a:t>
            </a:r>
            <a:endParaRPr lang="en-BE" sz="20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AACA3-FB30-4A2E-9F18-FDBCB519AB27}"/>
              </a:ext>
            </a:extLst>
          </p:cNvPr>
          <p:cNvSpPr txBox="1"/>
          <p:nvPr/>
        </p:nvSpPr>
        <p:spPr>
          <a:xfrm>
            <a:off x="3821475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2</a:t>
            </a:r>
            <a:endParaRPr lang="en-BE" sz="20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FB743-0B21-455F-890C-2A6E95BB1898}"/>
              </a:ext>
            </a:extLst>
          </p:cNvPr>
          <p:cNvSpPr txBox="1"/>
          <p:nvPr/>
        </p:nvSpPr>
        <p:spPr>
          <a:xfrm>
            <a:off x="4757579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3</a:t>
            </a:r>
            <a:endParaRPr lang="en-BE" sz="20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BFC8B-EC45-4175-9031-03877C935D4E}"/>
              </a:ext>
            </a:extLst>
          </p:cNvPr>
          <p:cNvSpPr txBox="1"/>
          <p:nvPr/>
        </p:nvSpPr>
        <p:spPr>
          <a:xfrm>
            <a:off x="5724128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4</a:t>
            </a:r>
            <a:endParaRPr lang="en-BE" sz="2000" baseline="-25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00883F-7989-4BAD-B56C-00CBCAAD97BF}"/>
              </a:ext>
            </a:extLst>
          </p:cNvPr>
          <p:cNvGrpSpPr/>
          <p:nvPr/>
        </p:nvGrpSpPr>
        <p:grpSpPr>
          <a:xfrm>
            <a:off x="2123728" y="4047581"/>
            <a:ext cx="441340" cy="2491331"/>
            <a:chOff x="1754396" y="4581128"/>
            <a:chExt cx="441340" cy="249133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C617FDD-BABD-48E1-B658-F8F91FE83B5E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4581128"/>
              <a:ext cx="0" cy="249133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F7D3EE-5ADA-46B3-AF3C-DCAD6BE2F36F}"/>
                </a:ext>
              </a:extLst>
            </p:cNvPr>
            <p:cNvSpPr txBox="1"/>
            <p:nvPr/>
          </p:nvSpPr>
          <p:spPr>
            <a:xfrm rot="16200000">
              <a:off x="1631926" y="552517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en-BE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965733E-5662-4057-AF4C-7EABDDD7EFAD}"/>
              </a:ext>
            </a:extLst>
          </p:cNvPr>
          <p:cNvSpPr txBox="1"/>
          <p:nvPr/>
        </p:nvSpPr>
        <p:spPr>
          <a:xfrm>
            <a:off x="3129247" y="4133942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AA9449-4E22-4826-9051-8BAA0FDB2D6A}"/>
              </a:ext>
            </a:extLst>
          </p:cNvPr>
          <p:cNvGrpSpPr/>
          <p:nvPr/>
        </p:nvGrpSpPr>
        <p:grpSpPr>
          <a:xfrm>
            <a:off x="3129247" y="4514719"/>
            <a:ext cx="1240191" cy="282939"/>
            <a:chOff x="3129247" y="4514719"/>
            <a:chExt cx="1240191" cy="2829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BD3A4C-2701-4568-94C0-E71A69C8FFFE}"/>
                </a:ext>
              </a:extLst>
            </p:cNvPr>
            <p:cNvSpPr txBox="1"/>
            <p:nvPr/>
          </p:nvSpPr>
          <p:spPr>
            <a:xfrm>
              <a:off x="4053326" y="4514719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DEB0E6-F41D-4E8F-8534-02BD01E3E3E4}"/>
                </a:ext>
              </a:extLst>
            </p:cNvPr>
            <p:cNvSpPr txBox="1"/>
            <p:nvPr/>
          </p:nvSpPr>
          <p:spPr>
            <a:xfrm>
              <a:off x="3129247" y="4520659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C96751C-B236-401C-AF56-0F1DEE2448C0}"/>
              </a:ext>
            </a:extLst>
          </p:cNvPr>
          <p:cNvGrpSpPr/>
          <p:nvPr/>
        </p:nvGrpSpPr>
        <p:grpSpPr>
          <a:xfrm>
            <a:off x="3129247" y="4901726"/>
            <a:ext cx="2188399" cy="281534"/>
            <a:chOff x="3129247" y="4901726"/>
            <a:chExt cx="2188399" cy="2815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57374A-783C-4D1B-B005-1B919F8DB506}"/>
                </a:ext>
              </a:extLst>
            </p:cNvPr>
            <p:cNvSpPr txBox="1"/>
            <p:nvPr/>
          </p:nvSpPr>
          <p:spPr>
            <a:xfrm>
              <a:off x="5001534" y="4901726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F2E4B-9775-4D31-8D39-ABC02EB3CB04}"/>
                </a:ext>
              </a:extLst>
            </p:cNvPr>
            <p:cNvSpPr txBox="1"/>
            <p:nvPr/>
          </p:nvSpPr>
          <p:spPr>
            <a:xfrm>
              <a:off x="4053326" y="4906261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1672D0-A7FC-4E16-83C1-4B738C40F3AC}"/>
                </a:ext>
              </a:extLst>
            </p:cNvPr>
            <p:cNvSpPr txBox="1"/>
            <p:nvPr/>
          </p:nvSpPr>
          <p:spPr>
            <a:xfrm>
              <a:off x="3129247" y="490172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C08A83-6D1E-41B7-9020-2FA3ABABEC89}"/>
              </a:ext>
            </a:extLst>
          </p:cNvPr>
          <p:cNvGrpSpPr/>
          <p:nvPr/>
        </p:nvGrpSpPr>
        <p:grpSpPr>
          <a:xfrm>
            <a:off x="3129247" y="5272594"/>
            <a:ext cx="3160138" cy="285526"/>
            <a:chOff x="3129247" y="5272594"/>
            <a:chExt cx="3160138" cy="28552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B8EB28-4FDB-4C86-98BE-6FA254A2E392}"/>
                </a:ext>
              </a:extLst>
            </p:cNvPr>
            <p:cNvSpPr txBox="1"/>
            <p:nvPr/>
          </p:nvSpPr>
          <p:spPr>
            <a:xfrm>
              <a:off x="5973273" y="5272594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65037A-E6CC-4128-B0C1-D2C7675F3532}"/>
                </a:ext>
              </a:extLst>
            </p:cNvPr>
            <p:cNvSpPr txBox="1"/>
            <p:nvPr/>
          </p:nvSpPr>
          <p:spPr>
            <a:xfrm>
              <a:off x="5001534" y="5277129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7A73A2-2632-4246-8EE2-6569866FF49C}"/>
                </a:ext>
              </a:extLst>
            </p:cNvPr>
            <p:cNvSpPr txBox="1"/>
            <p:nvPr/>
          </p:nvSpPr>
          <p:spPr>
            <a:xfrm>
              <a:off x="4053326" y="5276347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E379D3-7E66-4F92-9C05-863810DFB2FB}"/>
                </a:ext>
              </a:extLst>
            </p:cNvPr>
            <p:cNvSpPr txBox="1"/>
            <p:nvPr/>
          </p:nvSpPr>
          <p:spPr>
            <a:xfrm>
              <a:off x="3129247" y="528112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F97B5E-FDEB-4151-99FE-FAD26BA66F66}"/>
              </a:ext>
            </a:extLst>
          </p:cNvPr>
          <p:cNvGrpSpPr/>
          <p:nvPr/>
        </p:nvGrpSpPr>
        <p:grpSpPr>
          <a:xfrm>
            <a:off x="3129247" y="5651725"/>
            <a:ext cx="3160138" cy="297555"/>
            <a:chOff x="3129247" y="5651725"/>
            <a:chExt cx="3160138" cy="2975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E2A9D2-F96B-4D8E-94CC-800C8D664E2C}"/>
                </a:ext>
              </a:extLst>
            </p:cNvPr>
            <p:cNvSpPr txBox="1"/>
            <p:nvPr/>
          </p:nvSpPr>
          <p:spPr>
            <a:xfrm>
              <a:off x="5973273" y="5662598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4F56E0-FDEA-43B3-AD9A-57DDE589EA5E}"/>
                </a:ext>
              </a:extLst>
            </p:cNvPr>
            <p:cNvSpPr txBox="1"/>
            <p:nvPr/>
          </p:nvSpPr>
          <p:spPr>
            <a:xfrm>
              <a:off x="5001534" y="566181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CD0BC9-A89D-4D72-B059-616AFCF4DBBD}"/>
                </a:ext>
              </a:extLst>
            </p:cNvPr>
            <p:cNvSpPr txBox="1"/>
            <p:nvPr/>
          </p:nvSpPr>
          <p:spPr>
            <a:xfrm>
              <a:off x="4053326" y="567228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E445C2-F13C-4865-9238-44ED8BB3B780}"/>
                </a:ext>
              </a:extLst>
            </p:cNvPr>
            <p:cNvSpPr txBox="1"/>
            <p:nvPr/>
          </p:nvSpPr>
          <p:spPr>
            <a:xfrm>
              <a:off x="3129247" y="5651725"/>
              <a:ext cx="31611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5</a:t>
              </a:r>
              <a:endParaRPr lang="en-BE" sz="1200" baseline="-250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D4CC96-CAC2-46F0-A6E6-734C34DB1F5B}"/>
              </a:ext>
            </a:extLst>
          </p:cNvPr>
          <p:cNvGrpSpPr/>
          <p:nvPr/>
        </p:nvGrpSpPr>
        <p:grpSpPr>
          <a:xfrm>
            <a:off x="3129247" y="6055538"/>
            <a:ext cx="3136607" cy="300812"/>
            <a:chOff x="3129247" y="6055538"/>
            <a:chExt cx="3136607" cy="30081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C662F6-EA78-400A-9CCB-A5DB606D9D69}"/>
                </a:ext>
              </a:extLst>
            </p:cNvPr>
            <p:cNvSpPr txBox="1"/>
            <p:nvPr/>
          </p:nvSpPr>
          <p:spPr>
            <a:xfrm>
              <a:off x="5949742" y="606888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1F4B0B-92D5-4203-B8FC-8FB9A84ED8AA}"/>
                </a:ext>
              </a:extLst>
            </p:cNvPr>
            <p:cNvSpPr txBox="1"/>
            <p:nvPr/>
          </p:nvSpPr>
          <p:spPr>
            <a:xfrm>
              <a:off x="5001534" y="607935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F6EB0C-701C-49FB-8FFD-9B15B2DA6FF0}"/>
                </a:ext>
              </a:extLst>
            </p:cNvPr>
            <p:cNvSpPr txBox="1"/>
            <p:nvPr/>
          </p:nvSpPr>
          <p:spPr>
            <a:xfrm>
              <a:off x="4077455" y="6058795"/>
              <a:ext cx="31611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5</a:t>
              </a:r>
              <a:endParaRPr lang="en-BE" sz="12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561F85-DDB1-4F26-8A77-E1C638EBA556}"/>
                </a:ext>
              </a:extLst>
            </p:cNvPr>
            <p:cNvSpPr txBox="1"/>
            <p:nvPr/>
          </p:nvSpPr>
          <p:spPr>
            <a:xfrm>
              <a:off x="3129247" y="6055538"/>
              <a:ext cx="316112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6</a:t>
              </a:r>
              <a:endParaRPr lang="en-BE" sz="1200" baseline="-250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B3B6EF2-8604-456F-9C3B-4384AB5BF324}"/>
              </a:ext>
            </a:extLst>
          </p:cNvPr>
          <p:cNvSpPr txBox="1"/>
          <p:nvPr/>
        </p:nvSpPr>
        <p:spPr>
          <a:xfrm>
            <a:off x="7178364" y="382994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done:</a:t>
            </a:r>
            <a:endParaRPr lang="en-B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3A2B32-1B75-4BB4-B6FC-3C7CC6520CE3}"/>
              </a:ext>
            </a:extLst>
          </p:cNvPr>
          <p:cNvSpPr txBox="1"/>
          <p:nvPr/>
        </p:nvSpPr>
        <p:spPr>
          <a:xfrm>
            <a:off x="7284574" y="4195365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F45353-1E9E-443A-925A-AFC5988079E7}"/>
              </a:ext>
            </a:extLst>
          </p:cNvPr>
          <p:cNvSpPr txBox="1"/>
          <p:nvPr/>
        </p:nvSpPr>
        <p:spPr>
          <a:xfrm>
            <a:off x="7734378" y="4195365"/>
            <a:ext cx="316112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2</a:t>
            </a:r>
            <a:endParaRPr lang="en-BE" sz="12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3A8313-296F-4A17-BE8F-F92E56542357}"/>
              </a:ext>
            </a:extLst>
          </p:cNvPr>
          <p:cNvSpPr txBox="1"/>
          <p:nvPr/>
        </p:nvSpPr>
        <p:spPr>
          <a:xfrm>
            <a:off x="133175" y="3829941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do:</a:t>
            </a:r>
            <a:endParaRPr lang="en-B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EE9875-7F87-49BE-9DC2-B4227158918D}"/>
              </a:ext>
            </a:extLst>
          </p:cNvPr>
          <p:cNvSpPr txBox="1"/>
          <p:nvPr/>
        </p:nvSpPr>
        <p:spPr>
          <a:xfrm>
            <a:off x="216109" y="4212895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DC6529-D22B-46FD-9CB0-E1A61679A0A9}"/>
              </a:ext>
            </a:extLst>
          </p:cNvPr>
          <p:cNvSpPr txBox="1"/>
          <p:nvPr/>
        </p:nvSpPr>
        <p:spPr>
          <a:xfrm>
            <a:off x="665913" y="4195366"/>
            <a:ext cx="316112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2</a:t>
            </a:r>
            <a:endParaRPr lang="en-BE" sz="12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DF5439-6E79-4A73-8409-9A781B6BAF49}"/>
              </a:ext>
            </a:extLst>
          </p:cNvPr>
          <p:cNvSpPr txBox="1"/>
          <p:nvPr/>
        </p:nvSpPr>
        <p:spPr>
          <a:xfrm>
            <a:off x="1144629" y="4195365"/>
            <a:ext cx="316112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3</a:t>
            </a:r>
            <a:endParaRPr lang="en-BE" sz="12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EE7951-80CA-4A9F-ACCE-A1DB0E639603}"/>
              </a:ext>
            </a:extLst>
          </p:cNvPr>
          <p:cNvSpPr txBox="1"/>
          <p:nvPr/>
        </p:nvSpPr>
        <p:spPr>
          <a:xfrm>
            <a:off x="216109" y="4669132"/>
            <a:ext cx="316112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4</a:t>
            </a:r>
            <a:endParaRPr lang="en-BE" sz="1200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844686-73AD-457D-8F51-3A460B74E752}"/>
              </a:ext>
            </a:extLst>
          </p:cNvPr>
          <p:cNvSpPr txBox="1"/>
          <p:nvPr/>
        </p:nvSpPr>
        <p:spPr>
          <a:xfrm>
            <a:off x="655488" y="4669132"/>
            <a:ext cx="31611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5</a:t>
            </a:r>
            <a:endParaRPr lang="en-BE" sz="12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FB2FD-C17F-4960-B020-F1E4AF478D12}"/>
              </a:ext>
            </a:extLst>
          </p:cNvPr>
          <p:cNvSpPr txBox="1"/>
          <p:nvPr/>
        </p:nvSpPr>
        <p:spPr>
          <a:xfrm>
            <a:off x="1159544" y="4669132"/>
            <a:ext cx="316112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6</a:t>
            </a:r>
            <a:endParaRPr lang="en-BE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86144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4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757B-A4CE-48AA-8D03-57B99A34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3557-6B52-44E6-8041-C999C7451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/>
          <a:lstStyle/>
          <a:p>
            <a:r>
              <a:rPr lang="en-US" dirty="0"/>
              <a:t>Calculations are pipelined</a:t>
            </a:r>
          </a:p>
          <a:p>
            <a:r>
              <a:rPr lang="en-US" dirty="0"/>
              <a:t>On branch switch</a:t>
            </a:r>
          </a:p>
          <a:p>
            <a:pPr lvl="1"/>
            <a:r>
              <a:rPr lang="en-US" dirty="0"/>
              <a:t>one pipeline terminates</a:t>
            </a:r>
          </a:p>
          <a:p>
            <a:pPr lvl="1"/>
            <a:r>
              <a:rPr lang="en-US" dirty="0"/>
              <a:t>another pipeline starts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C7F06-418C-42F7-8099-54D7A600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A4A1E-780C-4C83-A64B-EEEA87637139}"/>
              </a:ext>
            </a:extLst>
          </p:cNvPr>
          <p:cNvSpPr txBox="1"/>
          <p:nvPr/>
        </p:nvSpPr>
        <p:spPr>
          <a:xfrm>
            <a:off x="1115616" y="1752017"/>
            <a:ext cx="459613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 0.5)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log(sqrt(x[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sqrt(-log(x[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AF9A2-5548-49B0-8E96-F8396B14491C}"/>
              </a:ext>
            </a:extLst>
          </p:cNvPr>
          <p:cNvSpPr txBox="1"/>
          <p:nvPr/>
        </p:nvSpPr>
        <p:spPr>
          <a:xfrm>
            <a:off x="5868144" y="4797152"/>
            <a:ext cx="26642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30 % performance difference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257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Multithreading: false sharing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lines,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a[i-1]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a[i+8]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33243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cache consistency: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MESI</a:t>
            </a:r>
            <a:r>
              <a:rPr lang="en-US" sz="2000" dirty="0"/>
              <a:t> protocol</a:t>
            </a:r>
          </a:p>
          <a:p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M</a:t>
            </a:r>
            <a:r>
              <a:rPr lang="en-US" sz="2000" dirty="0"/>
              <a:t>odified, </a:t>
            </a:r>
            <a:r>
              <a:rPr lang="en-US" sz="2000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xclusive,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hared, </a:t>
            </a:r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nvalid)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exclusive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cache trashing</a:t>
            </a: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and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Bad news: performance</a:t>
            </a:r>
          </a:p>
          <a:p>
            <a:pPr lvl="1"/>
            <a:r>
              <a:rPr lang="en-US" dirty="0"/>
              <a:t>degraded by 1.5 to 4</a:t>
            </a:r>
          </a:p>
          <a:p>
            <a:pPr lvl="1"/>
            <a:r>
              <a:rPr lang="en-US" dirty="0"/>
              <a:t>can be hard to spot, e.g., global variables close in memory</a:t>
            </a:r>
          </a:p>
          <a:p>
            <a:r>
              <a:rPr lang="en-US" dirty="0"/>
              <a:t>Good news: compilers</a:t>
            </a:r>
          </a:p>
          <a:p>
            <a:pPr lvl="1"/>
            <a:r>
              <a:rPr lang="en-US" dirty="0"/>
              <a:t>compilers detect many cases, make variables implicitly thread-private</a:t>
            </a:r>
          </a:p>
          <a:p>
            <a:pPr lvl="1"/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 or more</a:t>
            </a:r>
          </a:p>
          <a:p>
            <a:pPr lvl="1"/>
            <a:r>
              <a:rPr lang="en-US" dirty="0"/>
              <a:t>Intel: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/>
              <a:t> 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However, compiler won't always remedy,</a:t>
            </a:r>
          </a:p>
          <a:p>
            <a:pPr algn="ctr"/>
            <a:r>
              <a:rPr lang="en-US" sz="2400" dirty="0"/>
              <a:t>so, avoid false sharing!</a:t>
            </a:r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thread-local variables/copies when possible</a:t>
            </a:r>
          </a:p>
          <a:p>
            <a:r>
              <a:rPr lang="en-US" dirty="0"/>
              <a:t>Align C global variables at cache boundaries,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counter_t1 __attribute__((aligned(64)));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Align Fortran variables at cache boundaries (Intel only), e.g.,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/>
              <a:t>Pad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to multiples of cache line length,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[20] __attribute__((aligned(64)));</a:t>
            </a:r>
          </a:p>
          <a:p>
            <a:r>
              <a:rPr lang="en-US" dirty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>
                <a:cs typeface="Courier New" panose="02070309020205020404" pitchFamily="49" charset="0"/>
              </a:rPr>
              <a:t>, but use compiler flag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Cost: larger memory footprint!</a:t>
            </a:r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35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gprof</a:t>
            </a:r>
            <a:r>
              <a:rPr lang="en-US" dirty="0"/>
              <a:t> with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Compile/link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–g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application with representative data/settings</a:t>
            </a:r>
          </a:p>
          <a:p>
            <a:r>
              <a:rPr lang="en-US" dirty="0"/>
              <a:t>View profile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5156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Feedback-guided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good, old days…</a:t>
            </a:r>
          </a:p>
          <a:p>
            <a:pPr lvl="1"/>
            <a:r>
              <a:rPr lang="en-US" dirty="0"/>
              <a:t>CPU clock frequency increased:</a:t>
            </a:r>
            <a:br>
              <a:rPr lang="en-US" dirty="0"/>
            </a:br>
            <a:r>
              <a:rPr lang="en-US" dirty="0"/>
              <a:t>performance was free lunch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Heat dissipation</a:t>
            </a:r>
          </a:p>
          <a:p>
            <a:pPr lvl="1"/>
            <a:r>
              <a:rPr lang="en-US" dirty="0"/>
              <a:t>Power efficiency</a:t>
            </a:r>
          </a:p>
          <a:p>
            <a:r>
              <a:rPr lang="en-US" dirty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"The number of transistors in a dense integrated circuit doubles approximately every two 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228600" progId="Equation.3">
                  <p:embed/>
                </p:oleObj>
              </mc:Choice>
              <mc:Fallback>
                <p:oleObj name="Equation" r:id="rId2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"The proof of the pudding is in the eating"</a:t>
            </a:r>
          </a:p>
          <a:p>
            <a:pPr lvl="1"/>
            <a:r>
              <a:rPr lang="en-US" dirty="0"/>
              <a:t>Build application with instrumentation</a:t>
            </a:r>
          </a:p>
          <a:p>
            <a:pPr lvl="1"/>
            <a:r>
              <a:rPr lang="en-US" dirty="0"/>
              <a:t>Run application</a:t>
            </a:r>
          </a:p>
          <a:p>
            <a:pPr lvl="2"/>
            <a:r>
              <a:rPr lang="en-US" dirty="0"/>
              <a:t>creates profile</a:t>
            </a:r>
          </a:p>
          <a:p>
            <a:pPr lvl="1"/>
            <a:r>
              <a:rPr lang="en-US" dirty="0"/>
              <a:t>Rebuild application, using profile to guide optimizations</a:t>
            </a:r>
          </a:p>
          <a:p>
            <a:r>
              <a:rPr lang="en-US" dirty="0"/>
              <a:t>Depends on quality of run: must be representative for general use</a:t>
            </a:r>
          </a:p>
          <a:p>
            <a:pPr lvl="1"/>
            <a:r>
              <a:rPr lang="en-US" dirty="0"/>
              <a:t>CPU/memory architecture</a:t>
            </a:r>
          </a:p>
          <a:p>
            <a:pPr lvl="1"/>
            <a:r>
              <a:rPr lang="en-US" dirty="0"/>
              <a:t>input data/parameters</a:t>
            </a:r>
          </a:p>
          <a:p>
            <a:r>
              <a:rPr lang="en-US" dirty="0"/>
              <a:t>YMMV: expect &lt; 10 %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76687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76687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-prof-use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illustrating cache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>
                  <a:solidFill>
                    <a:srgbClr val="00B050"/>
                  </a:solidFill>
                </a:rPr>
                <a:t>pre-fetching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Gallery of processor cache effects</a:t>
            </a:r>
            <a:endParaRPr lang="en-US" dirty="0"/>
          </a:p>
          <a:p>
            <a:r>
              <a:rPr lang="en-US" dirty="0">
                <a:hlinkClick r:id="rId3"/>
              </a:rPr>
              <a:t>Avoiding and Identifying False Sharing Among Threads</a:t>
            </a:r>
            <a:endParaRPr lang="en-US" dirty="0"/>
          </a:p>
          <a:p>
            <a:r>
              <a:rPr lang="en-US" dirty="0"/>
              <a:t>Vectorization</a:t>
            </a:r>
          </a:p>
          <a:p>
            <a:pPr lvl="1"/>
            <a:r>
              <a:rPr lang="en-US" dirty="0">
                <a:hlinkClick r:id="rId4"/>
              </a:rPr>
              <a:t>A guide to vectorization with Intel C++ compilers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Auto-vectorization with </a:t>
            </a:r>
            <a:r>
              <a:rPr lang="en-US" dirty="0" err="1">
                <a:hlinkClick r:id="rId5"/>
              </a:rPr>
              <a:t>gcc</a:t>
            </a:r>
            <a:r>
              <a:rPr lang="en-US" dirty="0">
                <a:hlinkClick r:id="rId5"/>
              </a:rPr>
              <a:t> 4.7</a:t>
            </a:r>
            <a:endParaRPr lang="en-US" dirty="0"/>
          </a:p>
          <a:p>
            <a:r>
              <a:rPr lang="en-US" dirty="0"/>
              <a:t>Introduction to High Performance Computing for Scientists and Engineers</a:t>
            </a:r>
            <a:br>
              <a:rPr lang="nl-BE" dirty="0"/>
            </a:br>
            <a:r>
              <a:rPr lang="nl-BE" dirty="0"/>
              <a:t>Georg Hager &amp; Gerhard Wellein</a:t>
            </a:r>
            <a:br>
              <a:rPr lang="nl-BE" dirty="0"/>
            </a:br>
            <a:r>
              <a:rPr lang="nl-BE" dirty="0"/>
              <a:t>Chapman &amp; Hall, 2010</a:t>
            </a:r>
            <a:endParaRPr lang="en-US" b="1" dirty="0"/>
          </a:p>
          <a:p>
            <a:r>
              <a:rPr lang="en-US" dirty="0">
                <a:hlinkClick r:id="rId6"/>
              </a:rPr>
              <a:t>Why has CPU frequency ceased to grow?</a:t>
            </a:r>
            <a:endParaRPr lang="en-US" dirty="0"/>
          </a:p>
          <a:p>
            <a:r>
              <a:rPr lang="en-US" dirty="0">
                <a:hlinkClick r:id="rId7"/>
              </a:rPr>
              <a:t>Compiler Explorer</a:t>
            </a:r>
            <a:r>
              <a:rPr lang="en-US" dirty="0"/>
              <a:t>: interactively shows assembler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5C92-5DE2-456B-8BC5-D3AE5C21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C3A9-A9ED-4E95-AC94-E26D152C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characteristics of transports and busses</a:t>
            </a:r>
            <a:br>
              <a:rPr lang="en-US" dirty="0"/>
            </a:br>
            <a:r>
              <a:rPr lang="en-US" sz="1200" dirty="0">
                <a:hlinkClick r:id="rId2"/>
              </a:rPr>
              <a:t>https://www.microway.com/knowledge-center-articles/performance-characteristics-of-common-transports-buses/</a:t>
            </a:r>
            <a:r>
              <a:rPr lang="en-US" sz="12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213F3-A067-47B0-888D-0F7F48CD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32600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Profilers</a:t>
            </a:r>
          </a:p>
          <a:p>
            <a:pPr lvl="1"/>
            <a:r>
              <a:rPr lang="en-US" dirty="0" err="1"/>
              <a:t>gprof</a:t>
            </a:r>
            <a:endParaRPr lang="en-US" dirty="0"/>
          </a:p>
          <a:p>
            <a:pPr lvl="1"/>
            <a:r>
              <a:rPr lang="en-US" dirty="0" err="1"/>
              <a:t>Scalasca</a:t>
            </a:r>
            <a:endParaRPr lang="en-US" dirty="0"/>
          </a:p>
          <a:p>
            <a:pPr lvl="1"/>
            <a:r>
              <a:rPr lang="en-US" dirty="0" err="1"/>
              <a:t>Linaro</a:t>
            </a:r>
            <a:r>
              <a:rPr lang="en-US" dirty="0"/>
              <a:t> MAP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vTune</a:t>
            </a:r>
            <a:endParaRPr lang="en-US" dirty="0"/>
          </a:p>
          <a:p>
            <a:r>
              <a:rPr lang="en-US" dirty="0"/>
              <a:t>Monitoring</a:t>
            </a:r>
          </a:p>
          <a:p>
            <a:pPr lvl="1"/>
            <a:r>
              <a:rPr lang="en-US" dirty="0" err="1"/>
              <a:t>numastat</a:t>
            </a:r>
            <a:endParaRPr lang="en-US" dirty="0"/>
          </a:p>
          <a:p>
            <a:pPr lvl="1"/>
            <a:r>
              <a:rPr lang="en-US" dirty="0" err="1"/>
              <a:t>mpstat</a:t>
            </a:r>
            <a:endParaRPr lang="en-US" dirty="0"/>
          </a:p>
          <a:p>
            <a:r>
              <a:rPr lang="en-US" dirty="0"/>
              <a:t>Hardware information</a:t>
            </a:r>
          </a:p>
          <a:p>
            <a:pPr lvl="1"/>
            <a:r>
              <a:rPr lang="en-US" dirty="0" err="1"/>
              <a:t>lscpu</a:t>
            </a:r>
            <a:r>
              <a:rPr lang="en-US" dirty="0"/>
              <a:t>: CPU information, including cache size and NUMA configuration</a:t>
            </a:r>
          </a:p>
          <a:p>
            <a:pPr lvl="1"/>
            <a:r>
              <a:rPr lang="en-US" dirty="0" err="1"/>
              <a:t>lstopo</a:t>
            </a:r>
            <a:r>
              <a:rPr lang="en-US" dirty="0"/>
              <a:t>-no-graphics: more detailed cache topology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mlc</a:t>
            </a:r>
            <a:r>
              <a:rPr lang="en-US" dirty="0"/>
              <a:t>: provides memory bandwidth &amp; latency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Use a profiler,</a:t>
            </a:r>
            <a:br>
              <a:rPr lang="en-US" sz="2800" dirty="0"/>
            </a:br>
            <a:r>
              <a:rPr lang="en-US" sz="2800" dirty="0"/>
              <a:t>it is the law!</a:t>
            </a:r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streaming DP</a:t>
              </a:r>
              <a:br>
                <a:rPr lang="en-US" dirty="0"/>
              </a:br>
              <a:r>
                <a:rPr lang="en-US" dirty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/ or </a:t>
              </a:r>
              <a:r>
                <a:rPr lang="en-US" dirty="0" err="1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OpenMP</a:t>
              </a:r>
              <a:r>
                <a:rPr lang="en-US" dirty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59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Vectorization</a:t>
            </a:r>
          </a:p>
          <a:p>
            <a:pPr lvl="1"/>
            <a:r>
              <a:rPr lang="en-US" dirty="0"/>
              <a:t>libraries (e.g., MKL)</a:t>
            </a:r>
          </a:p>
          <a:p>
            <a:pPr lvl="1"/>
            <a:r>
              <a:rPr lang="en-US" dirty="0"/>
              <a:t>compiler flags</a:t>
            </a:r>
          </a:p>
          <a:p>
            <a:pPr lvl="1"/>
            <a:r>
              <a:rPr lang="en-US" dirty="0"/>
              <a:t>directives: programmer can/should help</a:t>
            </a:r>
          </a:p>
          <a:p>
            <a:r>
              <a:rPr lang="en-US" dirty="0"/>
              <a:t>Multiple cores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/</a:t>
            </a:r>
            <a:r>
              <a:rPr lang="en-US" dirty="0" err="1"/>
              <a:t>pthreads</a:t>
            </a:r>
            <a:endParaRPr lang="en-US" dirty="0"/>
          </a:p>
          <a:p>
            <a:pPr lvl="2"/>
            <a:r>
              <a:rPr lang="en-US" dirty="0"/>
              <a:t>libraries (e.g., MKL)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Multiple nodes, i.e., distributed computing</a:t>
            </a:r>
          </a:p>
          <a:p>
            <a:pPr lvl="1"/>
            <a:r>
              <a:rPr lang="en-US" dirty="0"/>
              <a:t>MPI/CAF/UPC/Chapel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GPGPU</a:t>
            </a:r>
          </a:p>
          <a:p>
            <a:pPr lvl="1"/>
            <a:r>
              <a:rPr lang="en-US" dirty="0"/>
              <a:t>CUDA/</a:t>
            </a:r>
            <a:r>
              <a:rPr lang="en-US" dirty="0" err="1"/>
              <a:t>OpenACC</a:t>
            </a:r>
            <a:r>
              <a:rPr lang="en-US" dirty="0"/>
              <a:t>/</a:t>
            </a:r>
            <a:r>
              <a:rPr lang="en-US" dirty="0" err="1"/>
              <a:t>OpenCL</a:t>
            </a:r>
            <a:endParaRPr lang="en-US" dirty="0"/>
          </a:p>
          <a:p>
            <a:pPr lvl="2"/>
            <a:r>
              <a:rPr lang="en-US" dirty="0"/>
              <a:t>libraries (e.g.,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programmer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hybrid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RAM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 (dual socket, 10 core): 93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 (dual socket, 12 core): 110 GB/s</a:t>
            </a:r>
          </a:p>
          <a:p>
            <a:pPr lvl="1"/>
            <a:r>
              <a:rPr lang="en-US" dirty="0" err="1"/>
              <a:t>broadwell</a:t>
            </a:r>
            <a:r>
              <a:rPr lang="en-US" dirty="0"/>
              <a:t> (dual socket, 14 core): 125 GB/s</a:t>
            </a:r>
          </a:p>
          <a:p>
            <a:pPr lvl="1"/>
            <a:r>
              <a:rPr lang="en-US" dirty="0" err="1"/>
              <a:t>skylake</a:t>
            </a:r>
            <a:r>
              <a:rPr lang="en-US" dirty="0"/>
              <a:t> (dual socket, 18 core): 256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: 30 GB/s</a:t>
            </a:r>
            <a:endParaRPr lang="nl-BE" dirty="0"/>
          </a:p>
          <a:p>
            <a:pPr lvl="1"/>
            <a:r>
              <a:rPr lang="nl-BE" dirty="0"/>
              <a:t>broadwell: 30 GB/s</a:t>
            </a:r>
          </a:p>
          <a:p>
            <a:pPr lvl="1"/>
            <a:r>
              <a:rPr lang="nl-BE" dirty="0"/>
              <a:t>skylake: 80 GB/s</a:t>
            </a:r>
            <a:endParaRPr lang="en-US" dirty="0"/>
          </a:p>
          <a:p>
            <a:r>
              <a:rPr lang="en-US" dirty="0"/>
              <a:t>GPGPU RAM (GDDR5@750MHz, K40c): 288.0 GB/s</a:t>
            </a:r>
          </a:p>
          <a:p>
            <a:r>
              <a:rPr lang="en-US" dirty="0"/>
              <a:t>SATA revision 3: 0.6 GB/s</a:t>
            </a:r>
          </a:p>
          <a:p>
            <a:r>
              <a:rPr lang="en-US" dirty="0"/>
              <a:t>SATA revision 3.2: 2.0 GB/s</a:t>
            </a:r>
          </a:p>
          <a:p>
            <a:r>
              <a:rPr lang="en-US" dirty="0"/>
              <a:t>SAS 3: 1.2 GB/s</a:t>
            </a:r>
          </a:p>
          <a:p>
            <a:r>
              <a:rPr lang="en-US" dirty="0"/>
              <a:t>PCI Express 3.0 (16x): 15.75 GB/s</a:t>
            </a:r>
          </a:p>
          <a:p>
            <a:r>
              <a:rPr lang="en-US" dirty="0" err="1"/>
              <a:t>Infiniband</a:t>
            </a:r>
            <a:r>
              <a:rPr lang="en-US" dirty="0"/>
              <a:t> QDR 4x: 4.0 GB/s</a:t>
            </a:r>
          </a:p>
          <a:p>
            <a:r>
              <a:rPr lang="en-US" dirty="0" err="1"/>
              <a:t>Infiniband</a:t>
            </a:r>
            <a:r>
              <a:rPr lang="en-US" dirty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bandwidth depends</a:t>
            </a:r>
          </a:p>
          <a:p>
            <a:r>
              <a:rPr lang="en-US" sz="2400" dirty="0"/>
              <a:t> 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Have one or more processes</a:t>
            </a:r>
          </a:p>
          <a:p>
            <a:pPr lvl="1"/>
            <a:r>
              <a:rPr lang="en-US" dirty="0"/>
              <a:t>Run on one or more compute nodes</a:t>
            </a:r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Communicate through message passing (e.g., MPI)</a:t>
            </a:r>
          </a:p>
          <a:p>
            <a:pPr lvl="1"/>
            <a:r>
              <a:rPr lang="en-US" dirty="0"/>
              <a:t>Have one or more threads</a:t>
            </a:r>
          </a:p>
          <a:p>
            <a:pPr lvl="1"/>
            <a:r>
              <a:rPr lang="en-US" dirty="0"/>
              <a:t>Run on single compute node, one or more cores</a:t>
            </a:r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Communicate through shared memory (e.g., </a:t>
            </a:r>
            <a:r>
              <a:rPr lang="en-US" dirty="0" err="1"/>
              <a:t>OpenMP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Run on single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2748</Words>
  <Application>Microsoft Office PowerPoint</Application>
  <PresentationFormat>On-screen Show (4:3)</PresentationFormat>
  <Paragraphs>725</Paragraphs>
  <Slides>60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Arial Unicode MS</vt:lpstr>
      <vt:lpstr>Calibri</vt:lpstr>
      <vt:lpstr>Cambria Math</vt:lpstr>
      <vt:lpstr>Courier New</vt:lpstr>
      <vt:lpstr>Symbol</vt:lpstr>
      <vt:lpstr>Office Theme</vt:lpstr>
      <vt:lpstr>Equation</vt:lpstr>
      <vt:lpstr>Code optimization</vt:lpstr>
      <vt:lpstr>PowerPoint Presentation</vt:lpstr>
      <vt:lpstr>PowerPoint Presentation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Intel mesh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Math &amp; GCC</vt:lpstr>
      <vt:lpstr>Instruction pipelines</vt:lpstr>
      <vt:lpstr>Branches</vt:lpstr>
      <vt:lpstr>Multithreading: false sharing</vt:lpstr>
      <vt:lpstr>Cache lines, again</vt:lpstr>
      <vt:lpstr>Bad news and good news</vt:lpstr>
      <vt:lpstr>How to avoid?</vt:lpstr>
      <vt:lpstr>Profiling</vt:lpstr>
      <vt:lpstr>gprof with GCC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More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207</cp:revision>
  <dcterms:created xsi:type="dcterms:W3CDTF">2014-09-30T05:33:26Z</dcterms:created>
  <dcterms:modified xsi:type="dcterms:W3CDTF">2025-01-15T13:10:36Z</dcterms:modified>
</cp:coreProperties>
</file>