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27/01/2022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27/01/2022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27/01/2022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27/01/2022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27/01/2022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27/01/2022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27/01/2022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tools-and-software/server-and-hpc/debug-and-profile/arm-for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with</a:t>
            </a:r>
            <a:br>
              <a:rPr lang="en-US" dirty="0"/>
            </a:br>
            <a:r>
              <a:rPr lang="en-US" dirty="0"/>
              <a:t>Arm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)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1FD9-9ABB-4E83-BF81-B3812F267163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Configure MPI/</a:t>
              </a:r>
              <a:r>
                <a:rPr lang="en-US" dirty="0" err="1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display many metrics</a:t>
            </a:r>
          </a:p>
          <a:p>
            <a:pPr lvl="1"/>
            <a:r>
              <a:rPr lang="en-US" dirty="0"/>
              <a:t>CPU instructions</a:t>
            </a:r>
          </a:p>
          <a:p>
            <a:pPr lvl="1"/>
            <a:r>
              <a:rPr lang="en-US" dirty="0"/>
              <a:t>I/O: disk read/write</a:t>
            </a:r>
          </a:p>
          <a:p>
            <a:pPr lvl="1"/>
            <a:r>
              <a:rPr lang="en-US" dirty="0"/>
              <a:t>MPI</a:t>
            </a:r>
          </a:p>
          <a:p>
            <a:pPr lvl="2"/>
            <a:r>
              <a:rPr lang="en-US" dirty="0"/>
              <a:t>Number calls peer-to-peer &amp; collectives/s</a:t>
            </a:r>
          </a:p>
          <a:p>
            <a:pPr lvl="2"/>
            <a:r>
              <a:rPr lang="en-US" dirty="0"/>
              <a:t>Peer-to-peer &amp; collectives bandwidth</a:t>
            </a:r>
          </a:p>
          <a:p>
            <a:pPr lvl="2"/>
            <a:r>
              <a:rPr lang="en-US" dirty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Very useful to</a:t>
            </a:r>
            <a:br>
              <a:rPr lang="en-US" sz="2400" dirty="0"/>
            </a:br>
            <a:r>
              <a:rPr lang="en-US" sz="2400" dirty="0"/>
              <a:t>identify run</a:t>
            </a:r>
          </a:p>
          <a:p>
            <a:r>
              <a:rPr lang="en-US" sz="2400" dirty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min, max, mean, </a:t>
              </a:r>
              <a:r>
                <a:rPr lang="en-US" dirty="0" err="1"/>
                <a:t>s.d.</a:t>
              </a:r>
              <a:br>
                <a:rPr lang="en-US" dirty="0"/>
              </a:br>
              <a:r>
                <a:rPr lang="en-US" dirty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navigate through code</a:t>
            </a:r>
          </a:p>
          <a:p>
            <a:pPr lvl="1"/>
            <a:r>
              <a:rPr lang="en-US" dirty="0"/>
              <a:t>Go to function definitions in any file</a:t>
            </a:r>
          </a:p>
          <a:p>
            <a:r>
              <a:rPr lang="en-US" dirty="0"/>
              <a:t>Requires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based</a:t>
              </a:r>
              <a:br>
                <a:rPr lang="en-US" dirty="0"/>
              </a:br>
              <a:r>
                <a:rPr lang="en-US" dirty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 coded:</a:t>
              </a: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/>
              <a:t>Ordered by % runtime</a:t>
            </a:r>
          </a:p>
          <a:p>
            <a:r>
              <a:rPr lang="en-US" dirty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Allinea MAP</a:t>
            </a:r>
          </a:p>
          <a:p>
            <a:pPr lvl="1"/>
            <a:r>
              <a:rPr lang="en-US" dirty="0"/>
              <a:t>Edit 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Profile</a:t>
            </a:r>
          </a:p>
          <a:p>
            <a:pPr lvl="1"/>
            <a:r>
              <a:rPr lang="en-US" dirty="0"/>
              <a:t>Commit in version control system</a:t>
            </a:r>
          </a:p>
          <a:p>
            <a:r>
              <a:rPr lang="en-US" dirty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Job will run</a:t>
            </a:r>
            <a:br>
              <a:rPr lang="nl-BE" dirty="0"/>
            </a:br>
            <a:r>
              <a:rPr lang="nl-BE" dirty="0"/>
              <a:t>on </a:t>
            </a:r>
            <a:r>
              <a:rPr lang="nl-BE" dirty="0" err="1"/>
              <a:t>compute</a:t>
            </a:r>
            <a:br>
              <a:rPr lang="nl-BE" dirty="0"/>
            </a:br>
            <a:r>
              <a:rPr lang="nl-BE" dirty="0" err="1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/>
              <a:t>Submit job</a:t>
            </a:r>
          </a:p>
          <a:p>
            <a:r>
              <a:rPr lang="en-US" dirty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vs.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lots of MPI chatter!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imbalance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domains too small!</a:t>
            </a:r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is excellent for applications with many processes/threads</a:t>
            </a:r>
          </a:p>
          <a:p>
            <a:pPr lvl="1"/>
            <a:r>
              <a:rPr lang="en-US" dirty="0"/>
              <a:t>Easy to get an overview</a:t>
            </a:r>
          </a:p>
          <a:p>
            <a:r>
              <a:rPr lang="en-US" dirty="0"/>
              <a:t>However, works well for serial code too</a:t>
            </a:r>
          </a:p>
          <a:p>
            <a:r>
              <a:rPr lang="en-US" dirty="0"/>
              <a:t>Timeline is valuable tool</a:t>
            </a:r>
          </a:p>
          <a:p>
            <a:r>
              <a:rPr lang="en-US" dirty="0"/>
              <a:t>Very easy to use, but correct interpretation requires insight</a:t>
            </a:r>
          </a:p>
          <a:p>
            <a:r>
              <a:rPr lang="en-US" dirty="0"/>
              <a:t>Drawback: limited to number of tokens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Concurrent sessions</a:t>
            </a:r>
          </a:p>
          <a:p>
            <a:r>
              <a:rPr lang="en-US" dirty="0"/>
              <a:t>As any tool, not Swiss army knife</a:t>
            </a:r>
          </a:p>
          <a:p>
            <a:pPr lvl="1"/>
            <a:r>
              <a:rPr lang="en-US" dirty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Forge </a:t>
            </a:r>
            <a:r>
              <a:rPr lang="en-US" sz="1100" dirty="0"/>
              <a:t>(</a:t>
            </a:r>
            <a:r>
              <a:rPr lang="en-GB" sz="1100" dirty="0">
                <a:hlinkClick r:id="rId2"/>
              </a:rPr>
              <a:t>https://developer.arm.com/tools-and-software/server-and-hpc/debug-and-profile/arm-forge</a:t>
            </a:r>
            <a:r>
              <a:rPr lang="en-GB" sz="1100" dirty="0"/>
              <a:t>)</a:t>
            </a:r>
          </a:p>
          <a:p>
            <a:pPr lvl="1"/>
            <a:r>
              <a:rPr lang="en-US" dirty="0"/>
              <a:t>DDT: parallel debugger</a:t>
            </a:r>
          </a:p>
          <a:p>
            <a:pPr lvl="1"/>
            <a:r>
              <a:rPr lang="en-US" dirty="0"/>
              <a:t>MAP: parallel profiler</a:t>
            </a:r>
          </a:p>
          <a:p>
            <a:r>
              <a:rPr lang="en-US" dirty="0"/>
              <a:t>Commercial product</a:t>
            </a:r>
          </a:p>
          <a:p>
            <a:pPr lvl="1"/>
            <a:r>
              <a:rPr lang="en-US" dirty="0"/>
              <a:t>Floating </a:t>
            </a:r>
            <a:r>
              <a:rPr lang="en-US" dirty="0" err="1"/>
              <a:t>licence</a:t>
            </a:r>
            <a:r>
              <a:rPr lang="en-US" dirty="0"/>
              <a:t>, token based</a:t>
            </a:r>
          </a:p>
          <a:p>
            <a:pPr lvl="1"/>
            <a:r>
              <a:rPr lang="en-US" dirty="0"/>
              <a:t>64 tokens, e.g.,</a:t>
            </a:r>
          </a:p>
          <a:p>
            <a:pPr lvl="2"/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MAP + 1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64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 + 2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16 processes</a:t>
            </a:r>
          </a:p>
          <a:p>
            <a:pPr lvl="2"/>
            <a:r>
              <a:rPr lang="en-US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applications</a:t>
            </a:r>
          </a:p>
          <a:p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GPU programming: CUDA</a:t>
            </a:r>
          </a:p>
          <a:p>
            <a:r>
              <a:rPr lang="en-US" dirty="0"/>
              <a:t>Distributed programming: MPI, UPC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>
                <a:solidFill>
                  <a:srgbClr val="C00000"/>
                </a:solidFill>
              </a:rPr>
              <a:t>OpenMP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Commercial: </a:t>
            </a:r>
            <a:r>
              <a:rPr lang="en-US" dirty="0" err="1">
                <a:hlinkClick r:id="rId2"/>
              </a:rPr>
              <a:t>RogueWave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TotalView</a:t>
            </a:r>
            <a:endParaRPr lang="en-US" dirty="0"/>
          </a:p>
          <a:p>
            <a:pPr lvl="1"/>
            <a:r>
              <a:rPr lang="en-US" dirty="0"/>
              <a:t>Open source: </a:t>
            </a:r>
            <a:r>
              <a:rPr lang="en-US" dirty="0">
                <a:hlinkClick r:id="rId3"/>
              </a:rPr>
              <a:t>Eclipse PTP</a:t>
            </a:r>
            <a:endParaRPr lang="en-US" dirty="0"/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Open source:</a:t>
            </a:r>
          </a:p>
          <a:p>
            <a:pPr lvl="2"/>
            <a:r>
              <a:rPr lang="en-US" dirty="0" err="1">
                <a:hlinkClick r:id="rId4"/>
              </a:rPr>
              <a:t>Scalasca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Paraver</a:t>
            </a:r>
            <a:r>
              <a:rPr lang="en-US" dirty="0">
                <a:hlinkClick r:id="rId4"/>
              </a:rPr>
              <a:t> + </a:t>
            </a:r>
            <a:r>
              <a:rPr lang="en-US" dirty="0" err="1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Concentrate on single node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memory access?</a:t>
            </a:r>
          </a:p>
          <a:p>
            <a:pPr lvl="3"/>
            <a:r>
              <a:rPr lang="en-US" dirty="0"/>
              <a:t>cache use?</a:t>
            </a:r>
          </a:p>
          <a:p>
            <a:pPr lvl="2"/>
            <a:r>
              <a:rPr lang="en-US" dirty="0"/>
              <a:t>vectorization?</a:t>
            </a:r>
          </a:p>
          <a:p>
            <a:pPr lvl="2"/>
            <a:r>
              <a:rPr lang="en-US" dirty="0"/>
              <a:t>branch prediction?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overhead?</a:t>
            </a:r>
          </a:p>
          <a:p>
            <a:r>
              <a:rPr lang="en-US" dirty="0"/>
              <a:t>Inter-node communication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granularity of communication/computation?</a:t>
            </a:r>
          </a:p>
          <a:p>
            <a:pPr lvl="3"/>
            <a:r>
              <a:rPr lang="en-US" dirty="0"/>
              <a:t>domain decomposition?</a:t>
            </a:r>
          </a:p>
          <a:p>
            <a:pPr lvl="2"/>
            <a:r>
              <a:rPr lang="en-US" dirty="0"/>
              <a:t>suboptimal MPI calls?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uses </a:t>
            </a:r>
            <a:r>
              <a:rPr lang="en-US" dirty="0">
                <a:hlinkClick r:id="rId2"/>
              </a:rPr>
              <a:t>sampling</a:t>
            </a:r>
            <a:r>
              <a:rPr lang="en-US" dirty="0"/>
              <a:t> (call stack)</a:t>
            </a:r>
          </a:p>
          <a:p>
            <a:pPr lvl="1"/>
            <a:r>
              <a:rPr lang="en-US" dirty="0"/>
              <a:t>No instrumentation</a:t>
            </a:r>
          </a:p>
          <a:p>
            <a:pPr lvl="1"/>
            <a:r>
              <a:rPr lang="en-US" dirty="0"/>
              <a:t>Simply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g for details</a:t>
            </a:r>
          </a:p>
          <a:p>
            <a:pPr lvl="1"/>
            <a:r>
              <a:rPr lang="en-US" dirty="0"/>
              <a:t>Overhead is minimal (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 5-10 % at most)</a:t>
            </a:r>
          </a:p>
          <a:p>
            <a:r>
              <a:rPr lang="en-US" dirty="0"/>
              <a:t>Works with many MPI implementations</a:t>
            </a:r>
          </a:p>
          <a:p>
            <a:pPr lvl="1"/>
            <a:r>
              <a:rPr lang="en-US" dirty="0"/>
              <a:t>Intel MPI</a:t>
            </a:r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MVAPICH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 module load </a:t>
            </a:r>
            <a:r>
              <a:rPr lang="en-US" b="1" dirty="0" err="1">
                <a:solidFill>
                  <a:schemeClr val="bg1"/>
                </a:solidFill>
              </a:rPr>
              <a:t>AllineaForge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 job to profile</a:t>
              </a:r>
              <a:br>
                <a:rPr lang="en-US" dirty="0"/>
              </a:br>
              <a:r>
                <a:rPr lang="en-US" dirty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649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Profiling with Arm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44</cp:revision>
  <dcterms:created xsi:type="dcterms:W3CDTF">2017-02-06T12:30:36Z</dcterms:created>
  <dcterms:modified xsi:type="dcterms:W3CDTF">2022-01-27T12:02:55Z</dcterms:modified>
</cp:coreProperties>
</file>