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67" r:id="rId2"/>
    <p:sldId id="321" r:id="rId3"/>
    <p:sldId id="293" r:id="rId4"/>
    <p:sldId id="295" r:id="rId5"/>
    <p:sldId id="311" r:id="rId6"/>
    <p:sldId id="312" r:id="rId7"/>
    <p:sldId id="268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9" r:id="rId19"/>
    <p:sldId id="270" r:id="rId20"/>
    <p:sldId id="284" r:id="rId21"/>
    <p:sldId id="272" r:id="rId22"/>
    <p:sldId id="277" r:id="rId23"/>
    <p:sldId id="273" r:id="rId24"/>
    <p:sldId id="279" r:id="rId25"/>
    <p:sldId id="280" r:id="rId26"/>
    <p:sldId id="278" r:id="rId27"/>
    <p:sldId id="288" r:id="rId28"/>
    <p:sldId id="296" r:id="rId29"/>
    <p:sldId id="285" r:id="rId30"/>
    <p:sldId id="275" r:id="rId31"/>
    <p:sldId id="291" r:id="rId32"/>
    <p:sldId id="290" r:id="rId33"/>
    <p:sldId id="289" r:id="rId34"/>
    <p:sldId id="281" r:id="rId35"/>
    <p:sldId id="304" r:id="rId36"/>
    <p:sldId id="305" r:id="rId37"/>
    <p:sldId id="298" r:id="rId38"/>
    <p:sldId id="318" r:id="rId39"/>
    <p:sldId id="299" r:id="rId40"/>
    <p:sldId id="300" r:id="rId41"/>
    <p:sldId id="301" r:id="rId42"/>
    <p:sldId id="302" r:id="rId43"/>
    <p:sldId id="320" r:id="rId44"/>
    <p:sldId id="319" r:id="rId45"/>
    <p:sldId id="306" r:id="rId46"/>
    <p:sldId id="307" r:id="rId47"/>
    <p:sldId id="308" r:id="rId48"/>
    <p:sldId id="309" r:id="rId49"/>
    <p:sldId id="310" r:id="rId50"/>
    <p:sldId id="287" r:id="rId51"/>
    <p:sldId id="292" r:id="rId52"/>
    <p:sldId id="286" r:id="rId53"/>
    <p:sldId id="297" r:id="rId54"/>
    <p:sldId id="271" r:id="rId55"/>
    <p:sldId id="283" r:id="rId56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E57217-9577-4D10-8053-5D4B3BF5C83A}">
          <p14:sldIdLst>
            <p14:sldId id="267"/>
            <p14:sldId id="321"/>
          </p14:sldIdLst>
        </p14:section>
        <p14:section name="introduction" id="{50D0C955-0358-493A-B4D9-DD93B5042F1A}">
          <p14:sldIdLst>
            <p14:sldId id="293"/>
            <p14:sldId id="295"/>
            <p14:sldId id="311"/>
            <p14:sldId id="312"/>
          </p14:sldIdLst>
        </p14:section>
        <p14:section name="scaling" id="{CFD31B34-78F0-4B9A-A9FC-330A8C670BFD}">
          <p14:sldIdLst>
            <p14:sldId id="268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architecture" id="{572BED4A-16C0-4091-9E87-34C0B977FB03}">
          <p14:sldIdLst>
            <p14:sldId id="269"/>
            <p14:sldId id="270"/>
          </p14:sldIdLst>
        </p14:section>
        <p14:section name="memory" id="{19A09E80-6618-4C6A-8813-F467F229A827}">
          <p14:sldIdLst>
            <p14:sldId id="284"/>
            <p14:sldId id="272"/>
            <p14:sldId id="277"/>
            <p14:sldId id="273"/>
            <p14:sldId id="279"/>
            <p14:sldId id="280"/>
            <p14:sldId id="278"/>
            <p14:sldId id="288"/>
            <p14:sldId id="296"/>
          </p14:sldIdLst>
        </p14:section>
        <p14:section name="CPU" id="{2714D5F9-3F1A-4E5D-B72A-8922567A4F66}">
          <p14:sldIdLst>
            <p14:sldId id="285"/>
            <p14:sldId id="275"/>
            <p14:sldId id="291"/>
            <p14:sldId id="290"/>
            <p14:sldId id="289"/>
            <p14:sldId id="281"/>
            <p14:sldId id="304"/>
            <p14:sldId id="305"/>
            <p14:sldId id="298"/>
            <p14:sldId id="318"/>
          </p14:sldIdLst>
        </p14:section>
        <p14:section name="false sharing" id="{D4ED262D-72D1-4270-88D0-B864D2A60662}">
          <p14:sldIdLst>
            <p14:sldId id="299"/>
            <p14:sldId id="300"/>
            <p14:sldId id="301"/>
            <p14:sldId id="302"/>
          </p14:sldIdLst>
        </p14:section>
        <p14:section name="Profiling" id="{EDEF56BF-D246-4EAF-881D-1CE18707009F}">
          <p14:sldIdLst>
            <p14:sldId id="320"/>
            <p14:sldId id="319"/>
          </p14:sldIdLst>
        </p14:section>
        <p14:section name="FDO" id="{24B1008B-28D6-4913-91F8-721FA958EDD4}">
          <p14:sldIdLst>
            <p14:sldId id="306"/>
            <p14:sldId id="307"/>
            <p14:sldId id="308"/>
            <p14:sldId id="309"/>
            <p14:sldId id="310"/>
          </p14:sldIdLst>
        </p14:section>
        <p14:section name="conclusion" id="{87FF5A44-6804-4982-9011-9B7F10D2DAE3}">
          <p14:sldIdLst>
            <p14:sldId id="287"/>
            <p14:sldId id="292"/>
            <p14:sldId id="286"/>
            <p14:sldId id="297"/>
            <p14:sldId id="271"/>
            <p14:sldId id="28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F00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35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1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3E5-480B-8B3C-9252F6D9AB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5945232"/>
        <c:axId val="364845800"/>
      </c:scatterChart>
      <c:valAx>
        <c:axId val="405945232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64845800"/>
        <c:crosses val="autoZero"/>
        <c:crossBetween val="midCat"/>
        <c:majorUnit val="4"/>
        <c:minorUnit val="4"/>
      </c:valAx>
      <c:valAx>
        <c:axId val="364845800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5945232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D7C-4A0C-9B7D-1C98B6D53D61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D7C-4A0C-9B7D-1C98B6D53D61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D7C-4A0C-9B7D-1C98B6D53D61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D7C-4A0C-9B7D-1C98B6D53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4846584"/>
        <c:axId val="406701416"/>
      </c:scatterChart>
      <c:valAx>
        <c:axId val="364846584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06701416"/>
        <c:crosses val="autoZero"/>
        <c:crossBetween val="midCat"/>
        <c:majorUnit val="4"/>
        <c:minorUnit val="4"/>
      </c:valAx>
      <c:valAx>
        <c:axId val="406701416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4846584"/>
        <c:crosses val="autoZero"/>
        <c:crossBetween val="midCat"/>
        <c:majorUnit val="4"/>
        <c:minorUnit val="4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E35-4040-8010-52910994EC6C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E35-4040-8010-52910994EC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6696712"/>
        <c:axId val="359173032"/>
      </c:scatterChart>
      <c:valAx>
        <c:axId val="40669671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9173032"/>
        <c:crosses val="autoZero"/>
        <c:crossBetween val="midCat"/>
        <c:minorUnit val="4"/>
      </c:valAx>
      <c:valAx>
        <c:axId val="359173032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6696712"/>
        <c:crosses val="autoZero"/>
        <c:crossBetween val="midCat"/>
        <c:majorUnit val="2"/>
        <c:minorUnit val="2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65D-4592-BED5-D346B11B7D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7906800"/>
        <c:axId val="419185240"/>
      </c:scatterChart>
      <c:valAx>
        <c:axId val="29790680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19185240"/>
        <c:crosses val="autoZero"/>
        <c:crossBetween val="midCat"/>
        <c:majorUnit val="4"/>
      </c:valAx>
      <c:valAx>
        <c:axId val="419185240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97906800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B82-4843-941A-D5D0F867AB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9183672"/>
        <c:axId val="419189552"/>
      </c:scatterChart>
      <c:valAx>
        <c:axId val="41918367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19189552"/>
        <c:crosses val="autoZero"/>
        <c:crossBetween val="midCat"/>
        <c:majorUnit val="4"/>
        <c:minorUnit val="4"/>
      </c:valAx>
      <c:valAx>
        <c:axId val="419189552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191836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6AAE95-D4FC-4D00-935A-EAE928727A56}" type="datetimeFigureOut">
              <a:rPr lang="en-US" smtClean="0"/>
              <a:t>2020-01-29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79C76-3FF1-40F3-8C7E-1BB6B02B1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52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79C76-3FF1-40F3-8C7E-1BB6B02B1C3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98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F3F78-F57F-4409-A41B-5EC46D4F404B}" type="datetime1">
              <a:rPr lang="nl-BE" smtClean="0"/>
              <a:t>29/01/2020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07636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29E61-52E3-412C-82EB-2F81B17C0AF1}" type="datetime1">
              <a:rPr lang="nl-BE" smtClean="0"/>
              <a:t>29/01/2020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99056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F1CEF-A38E-4001-89C6-F3FC7784F299}" type="datetime1">
              <a:rPr lang="nl-BE" smtClean="0"/>
              <a:t>29/01/2020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42307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rgbClr val="52BDEC"/>
                </a:solidFill>
              </a:defRPr>
            </a:lvl1pPr>
          </a:lstStyle>
          <a:p>
            <a:r>
              <a:rPr lang="nl-NL" dirty="0"/>
              <a:t>Klik en typ de titel</a:t>
            </a:r>
            <a:endParaRPr lang="nl-BE" dirty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E84DB-AADA-4C3F-BF46-CA664A504479}" type="datetime1">
              <a:rPr lang="nl-BE" smtClean="0"/>
              <a:t>29/01/2020</a:t>
            </a:fld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‹#›</a:t>
            </a:fld>
            <a:endParaRPr lang="nl-BE" dirty="0"/>
          </a:p>
        </p:txBody>
      </p:sp>
      <p:sp>
        <p:nvSpPr>
          <p:cNvPr id="6" name="Tijdelijke aanduiding voor tekst 2"/>
          <p:cNvSpPr>
            <a:spLocks noGrp="1"/>
          </p:cNvSpPr>
          <p:nvPr>
            <p:ph idx="1" hasCustomPrompt="1"/>
          </p:nvPr>
        </p:nvSpPr>
        <p:spPr>
          <a:xfrm>
            <a:off x="540000" y="1349999"/>
            <a:ext cx="8334000" cy="4428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defRPr/>
            </a:lvl1pPr>
          </a:lstStyle>
          <a:p>
            <a:pPr lvl="0"/>
            <a:r>
              <a:rPr lang="nl-NL" dirty="0"/>
              <a:t>Klik en typ de tekst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0112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D53A43-C15C-4F05-9AD7-DB9DE837084D}" type="datetime1">
              <a:rPr lang="nl-BE" smtClean="0"/>
              <a:t>29/01/2020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29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4D238-D949-4AEF-9753-A8B6EFA964A0}" type="datetime1">
              <a:rPr lang="nl-BE" smtClean="0"/>
              <a:t>29/01/2020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799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234023-BF99-4AD0-835E-8125DA2B6664}" type="datetime1">
              <a:rPr lang="nl-BE" smtClean="0"/>
              <a:t>29/01/2020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8095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5A73-5C1D-406E-9444-3C5C58580E8E}" type="datetime1">
              <a:rPr lang="nl-BE" smtClean="0"/>
              <a:t>29/01/2020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5439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1FB2D-2E17-4D8F-A64A-4EB0C3D12494}" type="datetime1">
              <a:rPr lang="nl-BE" smtClean="0"/>
              <a:t>29/01/2020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3784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E27D71-2267-4E44-9F33-05B60E5C7D9D}" type="datetime1">
              <a:rPr lang="nl-BE" smtClean="0"/>
              <a:t>29/01/2020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9425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F587C-96C8-4813-A767-3084061A3229}" type="datetime1">
              <a:rPr lang="nl-BE" smtClean="0"/>
              <a:t>29/01/2020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6512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21CF8-BBBB-4DFA-8713-49842AA07274}" type="datetime1">
              <a:rPr lang="nl-BE" smtClean="0"/>
              <a:t>29/01/2020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9547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BFABB5-0AB3-4CB6-A705-6887DEB1F9F2}" type="datetime1">
              <a:rPr lang="nl-BE" smtClean="0"/>
              <a:t>29/01/2020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7116C-F94B-4B5B-973A-17F07FB5C41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4422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O0jCDS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13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ware.intel.com/en-us/articles/avoiding-and-identifying-false-sharing-among-threads" TargetMode="External"/><Relationship Id="rId7" Type="http://schemas.openxmlformats.org/officeDocument/2006/relationships/hyperlink" Target="https://godbolt.org/" TargetMode="External"/><Relationship Id="rId2" Type="http://schemas.openxmlformats.org/officeDocument/2006/relationships/hyperlink" Target="http://igoro.com/archive/gallery-of-processor-cache-effec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ftware.intel.com/en-us/blogs/2014/02/19/why-has-cpu-frequency-ceased-to-grow" TargetMode="External"/><Relationship Id="rId5" Type="http://schemas.openxmlformats.org/officeDocument/2006/relationships/hyperlink" Target="http://locklessinc.com/articles/vectorize/" TargetMode="External"/><Relationship Id="rId4" Type="http://schemas.openxmlformats.org/officeDocument/2006/relationships/hyperlink" Target="https://software.intel.com/sites/default/files/m/4/8/8/2/a/31848-CompilerAutovectorizationGuide.pdf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Code optimization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415008"/>
          </a:xfrm>
        </p:spPr>
        <p:txBody>
          <a:bodyPr>
            <a:normAutofit/>
          </a:bodyPr>
          <a:lstStyle/>
          <a:p>
            <a:r>
              <a:rPr lang="en-US" dirty="0"/>
              <a:t>Geert Jan Bex</a:t>
            </a:r>
            <a:br>
              <a:rPr lang="en-US" dirty="0"/>
            </a:br>
            <a:r>
              <a:rPr lang="en-US" dirty="0"/>
              <a:t> 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2389B3-52AE-498A-9072-F7E8B42CC2BE}"/>
              </a:ext>
            </a:extLst>
          </p:cNvPr>
          <p:cNvSpPr txBox="1"/>
          <p:nvPr/>
        </p:nvSpPr>
        <p:spPr>
          <a:xfrm>
            <a:off x="1475656" y="5734997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495048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processes: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2204864"/>
                <a:ext cx="2088232" cy="969433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𝑆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3284984"/>
                <a:ext cx="2088232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4365104"/>
                <a:ext cx="2088232" cy="97174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/>
                        </a:rPr>
                        <m:t>𝐸</m:t>
                      </m:r>
                      <m:r>
                        <a:rPr lang="en-US" sz="2800" b="0" i="1" smtClean="0">
                          <a:latin typeface="Cambria Math"/>
                        </a:rPr>
                        <m:t>(</m:t>
                      </m:r>
                      <m:r>
                        <a:rPr lang="en-US" sz="2800" b="0" i="1" smtClean="0">
                          <a:latin typeface="Cambria Math"/>
                        </a:rPr>
                        <m:t>𝑛</m:t>
                      </m:r>
                      <m:r>
                        <a:rPr lang="en-US" sz="2800" b="0" i="1" smtClean="0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5498068"/>
                <a:ext cx="2088232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252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scaling: oops!?!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Some parts of a program </a:t>
                </a:r>
                <a:r>
                  <a:rPr lang="en-US" dirty="0" err="1"/>
                  <a:t>can not</a:t>
                </a:r>
                <a:r>
                  <a:rPr lang="en-US" dirty="0"/>
                  <a:t> be parallelized (effectively)</a:t>
                </a:r>
              </a:p>
              <a:p>
                <a:pPr lvl="1"/>
                <a:r>
                  <a:rPr lang="en-US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/>
                  <a:t> one has</a:t>
                </a:r>
                <a:br>
                  <a:rPr lang="en-US" dirty="0"/>
                </a:br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5364088" y="2780928"/>
            <a:ext cx="3419398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Hard limit on speedup</a:t>
            </a:r>
            <a:br>
              <a:rPr lang="en-US" sz="2800" dirty="0"/>
            </a:br>
            <a:r>
              <a:rPr lang="en-US" sz="2800" dirty="0"/>
              <a:t>due to serial part:</a:t>
            </a:r>
            <a:br>
              <a:rPr lang="en-US" sz="2800" dirty="0"/>
            </a:br>
            <a:r>
              <a:rPr lang="en-US" sz="2800" dirty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909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1907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96082" y="3220278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87487585"/>
                </p:ext>
              </p:extLst>
            </p:nvPr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5445224"/>
                <a:ext cx="2688941" cy="85561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 i="0" smtClean="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531" y="5445224"/>
                <a:ext cx="2060500" cy="573106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443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4525963"/>
          </a:xfrm>
        </p:spPr>
        <p:txBody>
          <a:bodyPr/>
          <a:lstStyle/>
          <a:p>
            <a:r>
              <a:rPr lang="en-US" dirty="0"/>
              <a:t>Overhead!</a:t>
            </a:r>
          </a:p>
          <a:p>
            <a:pPr lvl="1"/>
            <a:r>
              <a:rPr lang="en-US" dirty="0"/>
              <a:t>communication takes time</a:t>
            </a:r>
          </a:p>
          <a:p>
            <a:pPr lvl="2"/>
            <a:r>
              <a:rPr lang="en-US" dirty="0"/>
              <a:t>finite bandwidth</a:t>
            </a:r>
          </a:p>
          <a:p>
            <a:pPr lvl="2"/>
            <a:r>
              <a:rPr lang="en-US" dirty="0"/>
              <a:t>non-zero latency</a:t>
            </a:r>
          </a:p>
          <a:p>
            <a:pPr lvl="1"/>
            <a:r>
              <a:rPr lang="en-US" dirty="0"/>
              <a:t>resource contention</a:t>
            </a:r>
          </a:p>
          <a:p>
            <a:pPr lvl="2"/>
            <a:r>
              <a:rPr lang="en-US" dirty="0"/>
              <a:t>memory subsystem: L3 cache, RAM, QPI</a:t>
            </a:r>
          </a:p>
          <a:p>
            <a:pPr lvl="2"/>
            <a:r>
              <a:rPr lang="en-US" dirty="0"/>
              <a:t>network access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4248474" y="2420888"/>
            <a:ext cx="4788022" cy="2972073"/>
            <a:chOff x="4139954" y="2780928"/>
            <a:chExt cx="4788022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227075376"/>
                </p:ext>
              </p:extLst>
            </p:nvPr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887321" y="3649267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speedup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96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91815" y="1844824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41164566"/>
                </p:ext>
              </p:extLst>
            </p:nvPr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39182" y="2724574"/>
              <a:ext cx="8130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speedup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210472" y="3861048"/>
            <a:ext cx="4682008" cy="2828057"/>
            <a:chOff x="4120208" y="3861048"/>
            <a:chExt cx="4682008" cy="2828057"/>
          </a:xfrm>
        </p:grpSpPr>
        <p:graphicFrame>
          <p:nvGraphicFramePr>
            <p:cNvPr id="5" name="Chart 4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5710521"/>
                </p:ext>
              </p:extLst>
            </p:nvPr>
          </p:nvGraphicFramePr>
          <p:xfrm>
            <a:off x="4499992" y="3861048"/>
            <a:ext cx="4302224" cy="25813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400431" y="6381328"/>
              <a:ext cx="11238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3833976" y="4867361"/>
              <a:ext cx="8802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efficiency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635896" y="1556792"/>
            <a:ext cx="3357034" cy="523220"/>
            <a:chOff x="3635896" y="1556792"/>
            <a:chExt cx="3357034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4572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6106501" y="2905780"/>
            <a:ext cx="2353931" cy="1603340"/>
            <a:chOff x="4638999" y="1556792"/>
            <a:chExt cx="2353931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7728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467502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377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37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scaling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a system of "size"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but now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is independent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/>
                  <a:t>, but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𝜏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now choose the number of processes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Gustafson's law: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/>
                          </a:rPr>
                          <m:t>2</m:t>
                        </m:r>
                        <m:r>
                          <a:rPr lang="en-US" sz="2800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b="0" i="1" smtClean="0">
                        <a:latin typeface="Cambria Math"/>
                      </a:rPr>
                      <m:t>(2</m:t>
                    </m:r>
                    <m:r>
                      <a:rPr lang="en-US" sz="2800" b="0" i="1" smtClean="0">
                        <a:latin typeface="Cambria Math"/>
                      </a:rPr>
                      <m:t>𝑁</m:t>
                    </m:r>
                    <m:r>
                      <a:rPr lang="en-US" sz="2800" b="0" i="1" smtClean="0">
                        <a:latin typeface="Cambria Math"/>
                      </a:rPr>
                      <m:t>)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733256"/>
                <a:ext cx="5307479" cy="523220"/>
              </a:xfrm>
              <a:prstGeom prst="rect">
                <a:avLst/>
              </a:prstGeom>
              <a:blipFill rotWithShape="1">
                <a:blip r:embed="rId3"/>
                <a:stretch>
                  <a:fillRect l="-2294" t="-9091" b="-306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6444208" y="5661248"/>
            <a:ext cx="1848198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Nice for</a:t>
            </a:r>
            <a:br>
              <a:rPr lang="en-US" sz="3200" dirty="0"/>
            </a:br>
            <a:r>
              <a:rPr lang="en-US" sz="3200" dirty="0"/>
              <a:t>scientists!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942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love Gustafson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Scientist are interested in</a:t>
            </a:r>
          </a:p>
          <a:p>
            <a:pPr lvl="1"/>
            <a:r>
              <a:rPr lang="en-US" dirty="0"/>
              <a:t>studying larger systems/bigger data sets</a:t>
            </a:r>
          </a:p>
          <a:p>
            <a:pPr lvl="1"/>
            <a:r>
              <a:rPr lang="en-US" dirty="0"/>
              <a:t>increasing precision/resolution</a:t>
            </a:r>
          </a:p>
          <a:p>
            <a:pPr lvl="1"/>
            <a:r>
              <a:rPr lang="en-US" dirty="0"/>
              <a:t>more complex phenomena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898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N</a:t>
            </a:r>
            <a:r>
              <a:rPr lang="en-US" dirty="0"/>
              <a:t> independent tasks</a:t>
            </a:r>
          </a:p>
          <a:p>
            <a:r>
              <a:rPr lang="en-US" dirty="0"/>
              <a:t>Total number of cores </a:t>
            </a:r>
            <a:r>
              <a:rPr lang="en-US" i="1" dirty="0"/>
              <a:t>n</a:t>
            </a:r>
            <a:r>
              <a:rPr lang="en-US" dirty="0"/>
              <a:t> &lt;&lt; </a:t>
            </a:r>
            <a:r>
              <a:rPr lang="en-US" i="1" dirty="0"/>
              <a:t>N</a:t>
            </a:r>
          </a:p>
          <a:p>
            <a:r>
              <a:rPr lang="en-US" dirty="0"/>
              <a:t>Execution time single task, 1 thread: </a:t>
            </a:r>
            <a:r>
              <a:rPr lang="en-US" i="1" dirty="0"/>
              <a:t>t</a:t>
            </a:r>
            <a:r>
              <a:rPr lang="en-US" baseline="-25000" dirty="0"/>
              <a:t>1</a:t>
            </a:r>
          </a:p>
          <a:p>
            <a:r>
              <a:rPr lang="en-US" dirty="0"/>
              <a:t>Execution time single task, </a:t>
            </a:r>
            <a:r>
              <a:rPr lang="en-US" i="1" dirty="0"/>
              <a:t>n</a:t>
            </a:r>
            <a:r>
              <a:rPr lang="en-US" dirty="0"/>
              <a:t> threads: </a:t>
            </a:r>
            <a:r>
              <a:rPr lang="en-US" i="1" dirty="0" err="1"/>
              <a:t>t</a:t>
            </a:r>
            <a:r>
              <a:rPr lang="en-US" i="1" baseline="-25000" dirty="0" err="1"/>
              <a:t>n</a:t>
            </a:r>
            <a:endParaRPr lang="en-US" dirty="0"/>
          </a:p>
          <a:p>
            <a:r>
              <a:rPr lang="en-US" dirty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3443146"/>
              </p:ext>
            </p:extLst>
          </p:nvPr>
        </p:nvGraphicFramePr>
        <p:xfrm>
          <a:off x="395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6" name="Equation" r:id="rId3" imgW="812520" imgH="393480" progId="Equation.3">
                  <p:embed/>
                </p:oleObj>
              </mc:Choice>
              <mc:Fallback>
                <p:oleObj name="Equation" r:id="rId3" imgW="812520" imgH="3934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491832"/>
              </p:ext>
            </p:extLst>
          </p:nvPr>
        </p:nvGraphicFramePr>
        <p:xfrm>
          <a:off x="3175000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7" name="Equation" r:id="rId5" imgW="2489040" imgH="431640" progId="Equation.3">
                  <p:embed/>
                </p:oleObj>
              </mc:Choice>
              <mc:Fallback>
                <p:oleObj name="Equation" r:id="rId5" imgW="2489040" imgH="431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75000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3275856" y="5775647"/>
            <a:ext cx="2652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However: memory?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4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architecture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19342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334000" cy="584704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Compute node architecture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971600" y="1183631"/>
            <a:ext cx="7200800" cy="4608859"/>
          </a:xfrm>
          <a:prstGeom prst="rect">
            <a:avLst/>
          </a:prstGeom>
          <a:solidFill>
            <a:srgbClr val="116E8A">
              <a:alpha val="3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208112" y="1976066"/>
            <a:ext cx="1008112" cy="3312368"/>
            <a:chOff x="208112" y="1916832"/>
            <a:chExt cx="1008112" cy="3312368"/>
          </a:xfrm>
        </p:grpSpPr>
        <p:sp>
          <p:nvSpPr>
            <p:cNvPr id="7" name="Rectangle 6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956376" y="1976066"/>
            <a:ext cx="1008112" cy="3312368"/>
            <a:chOff x="208112" y="1916832"/>
            <a:chExt cx="1008112" cy="3312368"/>
          </a:xfrm>
        </p:grpSpPr>
        <p:sp>
          <p:nvSpPr>
            <p:cNvPr id="13" name="Rectangle 12"/>
            <p:cNvSpPr/>
            <p:nvPr/>
          </p:nvSpPr>
          <p:spPr>
            <a:xfrm>
              <a:off x="208112" y="1916832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08112" y="2852936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8112" y="3789040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08112" y="4725144"/>
              <a:ext cx="1008112" cy="504056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DDR3</a:t>
              </a:r>
            </a:p>
          </p:txBody>
        </p:sp>
      </p:grpSp>
      <p:sp>
        <p:nvSpPr>
          <p:cNvPr id="17" name="Rectangle 16"/>
          <p:cNvSpPr/>
          <p:nvPr/>
        </p:nvSpPr>
        <p:spPr>
          <a:xfrm>
            <a:off x="4067624" y="2696146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QPI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067624" y="3488234"/>
            <a:ext cx="1008432" cy="50405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QPI</a:t>
            </a:r>
          </a:p>
        </p:txBody>
      </p:sp>
      <p:grpSp>
        <p:nvGrpSpPr>
          <p:cNvPr id="65" name="Group 64"/>
          <p:cNvGrpSpPr/>
          <p:nvPr/>
        </p:nvGrpSpPr>
        <p:grpSpPr>
          <a:xfrm>
            <a:off x="3203848" y="3207404"/>
            <a:ext cx="720080" cy="633670"/>
            <a:chOff x="1331640" y="1772816"/>
            <a:chExt cx="720080" cy="792088"/>
          </a:xfrm>
        </p:grpSpPr>
        <p:sp>
          <p:nvSpPr>
            <p:cNvPr id="66" name="Rectangle 65"/>
            <p:cNvSpPr>
              <a:spLocks noChangeAspect="1"/>
            </p:cNvSpPr>
            <p:nvPr/>
          </p:nvSpPr>
          <p:spPr>
            <a:xfrm>
              <a:off x="1331640" y="2132856"/>
              <a:ext cx="720000" cy="432048"/>
            </a:xfrm>
            <a:prstGeom prst="rect">
              <a:avLst/>
            </a:prstGeom>
            <a:solidFill>
              <a:srgbClr val="E8B65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/>
                <a:t>core0</a:t>
              </a:r>
            </a:p>
          </p:txBody>
        </p:sp>
        <p:sp>
          <p:nvSpPr>
            <p:cNvPr id="67" name="Rectangle 66"/>
            <p:cNvSpPr>
              <a:spLocks noChangeAspect="1"/>
            </p:cNvSpPr>
            <p:nvPr/>
          </p:nvSpPr>
          <p:spPr>
            <a:xfrm>
              <a:off x="1331640" y="1772816"/>
              <a:ext cx="360000" cy="36000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L1</a:t>
              </a:r>
            </a:p>
          </p:txBody>
        </p:sp>
        <p:sp>
          <p:nvSpPr>
            <p:cNvPr id="68" name="Rectangle 67"/>
            <p:cNvSpPr>
              <a:spLocks noChangeAspect="1"/>
            </p:cNvSpPr>
            <p:nvPr/>
          </p:nvSpPr>
          <p:spPr>
            <a:xfrm>
              <a:off x="1691720" y="1772816"/>
              <a:ext cx="360000" cy="36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L2</a:t>
              </a:r>
            </a:p>
          </p:txBody>
        </p:sp>
      </p:grpSp>
      <p:sp>
        <p:nvSpPr>
          <p:cNvPr id="117" name="TextBox 116"/>
          <p:cNvSpPr txBox="1"/>
          <p:nvPr/>
        </p:nvSpPr>
        <p:spPr>
          <a:xfrm>
            <a:off x="1943768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Socket 0</a:t>
            </a:r>
          </a:p>
          <a:p>
            <a:pPr algn="ctr"/>
            <a:r>
              <a:rPr lang="en-US" dirty="0"/>
              <a:t>NUMA node 0</a:t>
            </a:r>
          </a:p>
          <a:p>
            <a:endParaRPr lang="en-US" dirty="0"/>
          </a:p>
        </p:txBody>
      </p:sp>
      <p:sp>
        <p:nvSpPr>
          <p:cNvPr id="118" name="TextBox 117"/>
          <p:cNvSpPr txBox="1"/>
          <p:nvPr/>
        </p:nvSpPr>
        <p:spPr>
          <a:xfrm>
            <a:off x="5670312" y="836712"/>
            <a:ext cx="16921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Socket 1</a:t>
            </a:r>
          </a:p>
          <a:p>
            <a:pPr algn="ctr"/>
            <a:r>
              <a:rPr lang="en-US" dirty="0"/>
              <a:t>NUMA node 1</a:t>
            </a:r>
          </a:p>
          <a:p>
            <a:endParaRPr lang="en-US" dirty="0"/>
          </a:p>
        </p:txBody>
      </p:sp>
      <p:grpSp>
        <p:nvGrpSpPr>
          <p:cNvPr id="127" name="Group 126"/>
          <p:cNvGrpSpPr/>
          <p:nvPr/>
        </p:nvGrpSpPr>
        <p:grpSpPr>
          <a:xfrm>
            <a:off x="1187624" y="1472010"/>
            <a:ext cx="2880000" cy="4104456"/>
            <a:chOff x="1187624" y="1556792"/>
            <a:chExt cx="2880000" cy="4104456"/>
          </a:xfrm>
        </p:grpSpPr>
        <p:sp>
          <p:nvSpPr>
            <p:cNvPr id="5" name="Rectangle 4"/>
            <p:cNvSpPr/>
            <p:nvPr/>
          </p:nvSpPr>
          <p:spPr>
            <a:xfrm>
              <a:off x="1187624" y="1556792"/>
              <a:ext cx="2880000" cy="410445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339752" y="1772816"/>
              <a:ext cx="720080" cy="367240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L3</a:t>
              </a:r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331640" y="1772816"/>
              <a:ext cx="720080" cy="633670"/>
              <a:chOff x="1331640" y="1772816"/>
              <a:chExt cx="720080" cy="792088"/>
            </a:xfrm>
          </p:grpSpPr>
          <p:sp>
            <p:nvSpPr>
              <p:cNvPr id="24" name="Rectangle 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core0</a:t>
                </a:r>
              </a:p>
            </p:txBody>
          </p:sp>
          <p:sp>
            <p:nvSpPr>
              <p:cNvPr id="26" name="Rectangle 25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27" name="Rectangle 26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1331640" y="2532501"/>
              <a:ext cx="720080" cy="633670"/>
              <a:chOff x="1331640" y="1772816"/>
              <a:chExt cx="720080" cy="792088"/>
            </a:xfrm>
          </p:grpSpPr>
          <p:sp>
            <p:nvSpPr>
              <p:cNvPr id="42" name="Rectangle 4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core1</a:t>
                </a:r>
              </a:p>
            </p:txBody>
          </p:sp>
          <p:sp>
            <p:nvSpPr>
              <p:cNvPr id="43" name="Rectangle 4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44" name="Rectangle 4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1331640" y="3292186"/>
              <a:ext cx="720080" cy="633670"/>
              <a:chOff x="1331640" y="1772816"/>
              <a:chExt cx="720080" cy="792088"/>
            </a:xfrm>
          </p:grpSpPr>
          <p:sp>
            <p:nvSpPr>
              <p:cNvPr id="46" name="Rectangle 45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core2</a:t>
                </a:r>
              </a:p>
            </p:txBody>
          </p:sp>
          <p:sp>
            <p:nvSpPr>
              <p:cNvPr id="47" name="Rectangle 46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48" name="Rectangle 47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1331640" y="4051871"/>
              <a:ext cx="720080" cy="633670"/>
              <a:chOff x="1331640" y="1772816"/>
              <a:chExt cx="720080" cy="792088"/>
            </a:xfrm>
          </p:grpSpPr>
          <p:sp>
            <p:nvSpPr>
              <p:cNvPr id="50" name="Rectangle 4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core3</a:t>
                </a:r>
              </a:p>
            </p:txBody>
          </p:sp>
          <p:sp>
            <p:nvSpPr>
              <p:cNvPr id="51" name="Rectangle 5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52" name="Rectangle 5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1331640" y="4811554"/>
              <a:ext cx="720080" cy="633670"/>
              <a:chOff x="1331640" y="1772816"/>
              <a:chExt cx="720080" cy="792088"/>
            </a:xfrm>
          </p:grpSpPr>
          <p:sp>
            <p:nvSpPr>
              <p:cNvPr id="54" name="Rectangle 5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core4</a:t>
                </a:r>
              </a:p>
            </p:txBody>
          </p:sp>
          <p:sp>
            <p:nvSpPr>
              <p:cNvPr id="55" name="Rectangle 5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56" name="Rectangle 5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3203848" y="1772816"/>
              <a:ext cx="720080" cy="633670"/>
              <a:chOff x="1331640" y="1772816"/>
              <a:chExt cx="720080" cy="792088"/>
            </a:xfrm>
          </p:grpSpPr>
          <p:sp>
            <p:nvSpPr>
              <p:cNvPr id="58" name="Rectangle 57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core5</a:t>
                </a:r>
              </a:p>
            </p:txBody>
          </p:sp>
          <p:sp>
            <p:nvSpPr>
              <p:cNvPr id="59" name="Rectangle 58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60" name="Rectangle 59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3203848" y="2532501"/>
              <a:ext cx="720080" cy="633670"/>
              <a:chOff x="1331640" y="1772816"/>
              <a:chExt cx="720080" cy="792088"/>
            </a:xfrm>
          </p:grpSpPr>
          <p:sp>
            <p:nvSpPr>
              <p:cNvPr id="62" name="Rectangle 61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core6</a:t>
                </a:r>
              </a:p>
            </p:txBody>
          </p:sp>
          <p:sp>
            <p:nvSpPr>
              <p:cNvPr id="63" name="Rectangle 62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64" name="Rectangle 63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69" name="Group 68"/>
            <p:cNvGrpSpPr/>
            <p:nvPr/>
          </p:nvGrpSpPr>
          <p:grpSpPr>
            <a:xfrm>
              <a:off x="3203848" y="4051871"/>
              <a:ext cx="720080" cy="633670"/>
              <a:chOff x="1331640" y="1772816"/>
              <a:chExt cx="720080" cy="792088"/>
            </a:xfrm>
          </p:grpSpPr>
          <p:sp>
            <p:nvSpPr>
              <p:cNvPr id="70" name="Rectangle 6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core8</a:t>
                </a:r>
              </a:p>
            </p:txBody>
          </p:sp>
          <p:sp>
            <p:nvSpPr>
              <p:cNvPr id="71" name="Rectangle 7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72" name="Rectangle 7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73" name="Group 72"/>
            <p:cNvGrpSpPr/>
            <p:nvPr/>
          </p:nvGrpSpPr>
          <p:grpSpPr>
            <a:xfrm>
              <a:off x="3203848" y="4811554"/>
              <a:ext cx="720080" cy="633670"/>
              <a:chOff x="1331640" y="1772816"/>
              <a:chExt cx="720080" cy="792088"/>
            </a:xfrm>
          </p:grpSpPr>
          <p:sp>
            <p:nvSpPr>
              <p:cNvPr id="74" name="Rectangle 7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core9</a:t>
                </a:r>
              </a:p>
            </p:txBody>
          </p:sp>
          <p:sp>
            <p:nvSpPr>
              <p:cNvPr id="75" name="Rectangle 7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76" name="Rectangle 7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  <p:grpSp>
          <p:nvGrpSpPr>
            <p:cNvPr id="119" name="Group 118"/>
            <p:cNvGrpSpPr/>
            <p:nvPr/>
          </p:nvGrpSpPr>
          <p:grpSpPr>
            <a:xfrm>
              <a:off x="3203848" y="3292186"/>
              <a:ext cx="720080" cy="633670"/>
              <a:chOff x="1331640" y="1772816"/>
              <a:chExt cx="720080" cy="792088"/>
            </a:xfrm>
          </p:grpSpPr>
          <p:sp>
            <p:nvSpPr>
              <p:cNvPr id="120" name="Rectangle 119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core7</a:t>
                </a:r>
              </a:p>
            </p:txBody>
          </p:sp>
          <p:sp>
            <p:nvSpPr>
              <p:cNvPr id="121" name="Rectangle 120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122" name="Rectangle 121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</p:grpSp>
      <p:grpSp>
        <p:nvGrpSpPr>
          <p:cNvPr id="129" name="Group 128"/>
          <p:cNvGrpSpPr/>
          <p:nvPr/>
        </p:nvGrpSpPr>
        <p:grpSpPr>
          <a:xfrm>
            <a:off x="5076376" y="1472010"/>
            <a:ext cx="2880000" cy="4104456"/>
            <a:chOff x="5076376" y="1556792"/>
            <a:chExt cx="2880000" cy="4104456"/>
          </a:xfrm>
        </p:grpSpPr>
        <p:grpSp>
          <p:nvGrpSpPr>
            <p:cNvPr id="78" name="Group 77"/>
            <p:cNvGrpSpPr/>
            <p:nvPr/>
          </p:nvGrpSpPr>
          <p:grpSpPr>
            <a:xfrm>
              <a:off x="5076376" y="1556792"/>
              <a:ext cx="2880000" cy="4104456"/>
              <a:chOff x="1187624" y="1556792"/>
              <a:chExt cx="2880000" cy="4104456"/>
            </a:xfrm>
          </p:grpSpPr>
          <p:sp>
            <p:nvSpPr>
              <p:cNvPr id="79" name="Rectangle 78"/>
              <p:cNvSpPr/>
              <p:nvPr/>
            </p:nvSpPr>
            <p:spPr>
              <a:xfrm>
                <a:off x="1187624" y="1556792"/>
                <a:ext cx="2880000" cy="4104456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2339752" y="1772816"/>
                <a:ext cx="720080" cy="3672408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L3</a:t>
                </a:r>
              </a:p>
            </p:txBody>
          </p:sp>
          <p:grpSp>
            <p:nvGrpSpPr>
              <p:cNvPr id="81" name="Group 80"/>
              <p:cNvGrpSpPr/>
              <p:nvPr/>
            </p:nvGrpSpPr>
            <p:grpSpPr>
              <a:xfrm>
                <a:off x="1331640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114" name="Rectangle 113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core10</a:t>
                  </a:r>
                </a:p>
              </p:txBody>
            </p:sp>
            <p:sp>
              <p:nvSpPr>
                <p:cNvPr id="115" name="Rectangle 114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116" name="Rectangle 115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2" name="Group 81"/>
              <p:cNvGrpSpPr/>
              <p:nvPr/>
            </p:nvGrpSpPr>
            <p:grpSpPr>
              <a:xfrm>
                <a:off x="1331640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111" name="Rectangle 110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core11</a:t>
                  </a:r>
                </a:p>
              </p:txBody>
            </p:sp>
            <p:sp>
              <p:nvSpPr>
                <p:cNvPr id="112" name="Rectangle 111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113" name="Rectangle 112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3" name="Group 82"/>
              <p:cNvGrpSpPr/>
              <p:nvPr/>
            </p:nvGrpSpPr>
            <p:grpSpPr>
              <a:xfrm>
                <a:off x="1331640" y="3292186"/>
                <a:ext cx="720080" cy="633670"/>
                <a:chOff x="1331640" y="1772816"/>
                <a:chExt cx="720080" cy="792088"/>
              </a:xfrm>
            </p:grpSpPr>
            <p:sp>
              <p:nvSpPr>
                <p:cNvPr id="108" name="Rectangle 107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core12</a:t>
                  </a:r>
                </a:p>
              </p:txBody>
            </p:sp>
            <p:sp>
              <p:nvSpPr>
                <p:cNvPr id="109" name="Rectangle 108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110" name="Rectangle 109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4" name="Group 83"/>
              <p:cNvGrpSpPr/>
              <p:nvPr/>
            </p:nvGrpSpPr>
            <p:grpSpPr>
              <a:xfrm>
                <a:off x="1331640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105" name="Rectangle 104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core13</a:t>
                  </a:r>
                </a:p>
              </p:txBody>
            </p:sp>
            <p:sp>
              <p:nvSpPr>
                <p:cNvPr id="106" name="Rectangle 105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107" name="Rectangle 106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5" name="Group 84"/>
              <p:cNvGrpSpPr/>
              <p:nvPr/>
            </p:nvGrpSpPr>
            <p:grpSpPr>
              <a:xfrm>
                <a:off x="1331640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102" name="Rectangle 101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core14</a:t>
                  </a:r>
                </a:p>
              </p:txBody>
            </p:sp>
            <p:sp>
              <p:nvSpPr>
                <p:cNvPr id="103" name="Rectangle 102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104" name="Rectangle 103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6" name="Group 85"/>
              <p:cNvGrpSpPr/>
              <p:nvPr/>
            </p:nvGrpSpPr>
            <p:grpSpPr>
              <a:xfrm>
                <a:off x="3203848" y="1772816"/>
                <a:ext cx="720080" cy="633670"/>
                <a:chOff x="1331640" y="1772816"/>
                <a:chExt cx="720080" cy="792088"/>
              </a:xfrm>
            </p:grpSpPr>
            <p:sp>
              <p:nvSpPr>
                <p:cNvPr id="99" name="Rectangle 98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core15</a:t>
                  </a:r>
                </a:p>
              </p:txBody>
            </p:sp>
            <p:sp>
              <p:nvSpPr>
                <p:cNvPr id="100" name="Rectangle 99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101" name="Rectangle 100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3203848" y="2532501"/>
                <a:ext cx="720080" cy="633670"/>
                <a:chOff x="1331640" y="1772816"/>
                <a:chExt cx="720080" cy="792088"/>
              </a:xfrm>
            </p:grpSpPr>
            <p:sp>
              <p:nvSpPr>
                <p:cNvPr id="96" name="Rectangle 95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core16</a:t>
                  </a:r>
                </a:p>
              </p:txBody>
            </p:sp>
            <p:sp>
              <p:nvSpPr>
                <p:cNvPr id="97" name="Rectangle 96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98" name="Rectangle 97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3203848" y="4051871"/>
                <a:ext cx="720080" cy="633670"/>
                <a:chOff x="1331640" y="1772816"/>
                <a:chExt cx="720080" cy="792088"/>
              </a:xfrm>
            </p:grpSpPr>
            <p:sp>
              <p:nvSpPr>
                <p:cNvPr id="93" name="Rectangle 92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core18</a:t>
                  </a:r>
                </a:p>
              </p:txBody>
            </p:sp>
            <p:sp>
              <p:nvSpPr>
                <p:cNvPr id="94" name="Rectangle 93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95" name="Rectangle 94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3203848" y="4811554"/>
                <a:ext cx="720080" cy="633670"/>
                <a:chOff x="1331640" y="1772816"/>
                <a:chExt cx="720080" cy="792088"/>
              </a:xfrm>
            </p:grpSpPr>
            <p:sp>
              <p:nvSpPr>
                <p:cNvPr id="90" name="Rectangle 89"/>
                <p:cNvSpPr>
                  <a:spLocks noChangeAspect="1"/>
                </p:cNvSpPr>
                <p:nvPr/>
              </p:nvSpPr>
              <p:spPr>
                <a:xfrm>
                  <a:off x="1331640" y="2132856"/>
                  <a:ext cx="720000" cy="432048"/>
                </a:xfrm>
                <a:prstGeom prst="rect">
                  <a:avLst/>
                </a:prstGeom>
                <a:solidFill>
                  <a:srgbClr val="E8B652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/>
                    <a:t>core19</a:t>
                  </a:r>
                </a:p>
              </p:txBody>
            </p:sp>
            <p:sp>
              <p:nvSpPr>
                <p:cNvPr id="91" name="Rectangle 90"/>
                <p:cNvSpPr>
                  <a:spLocks noChangeAspect="1"/>
                </p:cNvSpPr>
                <p:nvPr/>
              </p:nvSpPr>
              <p:spPr>
                <a:xfrm>
                  <a:off x="133164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L1</a:t>
                  </a:r>
                </a:p>
              </p:txBody>
            </p:sp>
            <p:sp>
              <p:nvSpPr>
                <p:cNvPr id="92" name="Rectangle 91"/>
                <p:cNvSpPr>
                  <a:spLocks noChangeAspect="1"/>
                </p:cNvSpPr>
                <p:nvPr/>
              </p:nvSpPr>
              <p:spPr>
                <a:xfrm>
                  <a:off x="1691720" y="1772816"/>
                  <a:ext cx="360000" cy="360000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>
                      <a:solidFill>
                        <a:schemeClr val="tx1"/>
                      </a:solidFill>
                    </a:rPr>
                    <a:t>L2</a:t>
                  </a:r>
                </a:p>
              </p:txBody>
            </p:sp>
          </p:grpSp>
        </p:grpSp>
        <p:grpSp>
          <p:nvGrpSpPr>
            <p:cNvPr id="123" name="Group 122"/>
            <p:cNvGrpSpPr/>
            <p:nvPr/>
          </p:nvGrpSpPr>
          <p:grpSpPr>
            <a:xfrm>
              <a:off x="7079457" y="3286323"/>
              <a:ext cx="720080" cy="633670"/>
              <a:chOff x="1331640" y="1772816"/>
              <a:chExt cx="720080" cy="792088"/>
            </a:xfrm>
          </p:grpSpPr>
          <p:sp>
            <p:nvSpPr>
              <p:cNvPr id="124" name="Rectangle 123"/>
              <p:cNvSpPr>
                <a:spLocks noChangeAspect="1"/>
              </p:cNvSpPr>
              <p:nvPr/>
            </p:nvSpPr>
            <p:spPr>
              <a:xfrm>
                <a:off x="1331640" y="2132856"/>
                <a:ext cx="720000" cy="432048"/>
              </a:xfrm>
              <a:prstGeom prst="rect">
                <a:avLst/>
              </a:prstGeom>
              <a:solidFill>
                <a:srgbClr val="E8B65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/>
                  <a:t>core17</a:t>
                </a:r>
              </a:p>
            </p:txBody>
          </p:sp>
          <p:sp>
            <p:nvSpPr>
              <p:cNvPr id="125" name="Rectangle 124"/>
              <p:cNvSpPr>
                <a:spLocks noChangeAspect="1"/>
              </p:cNvSpPr>
              <p:nvPr/>
            </p:nvSpPr>
            <p:spPr>
              <a:xfrm>
                <a:off x="133164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L1</a:t>
                </a:r>
              </a:p>
            </p:txBody>
          </p:sp>
          <p:sp>
            <p:nvSpPr>
              <p:cNvPr id="126" name="Rectangle 125"/>
              <p:cNvSpPr>
                <a:spLocks noChangeAspect="1"/>
              </p:cNvSpPr>
              <p:nvPr/>
            </p:nvSpPr>
            <p:spPr>
              <a:xfrm>
                <a:off x="1691720" y="1772816"/>
                <a:ext cx="36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>
                    <a:solidFill>
                      <a:schemeClr val="tx1"/>
                    </a:solidFill>
                  </a:rPr>
                  <a:t>L2</a:t>
                </a:r>
              </a:p>
            </p:txBody>
          </p:sp>
        </p:grpSp>
      </p:grpSp>
      <p:sp>
        <p:nvSpPr>
          <p:cNvPr id="130" name="Rectangle 129"/>
          <p:cNvSpPr/>
          <p:nvPr/>
        </p:nvSpPr>
        <p:spPr>
          <a:xfrm>
            <a:off x="1547664" y="5646147"/>
            <a:ext cx="396104" cy="73285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IB</a:t>
            </a:r>
          </a:p>
        </p:txBody>
      </p:sp>
      <p:sp>
        <p:nvSpPr>
          <p:cNvPr id="3" name="Rectangle 2"/>
          <p:cNvSpPr/>
          <p:nvPr/>
        </p:nvSpPr>
        <p:spPr>
          <a:xfrm>
            <a:off x="2195736" y="5648474"/>
            <a:ext cx="431888" cy="732854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I/O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D8031-C8E5-48F8-A3B6-81643B27A3AF}" type="slidenum">
              <a:rPr lang="nl-BE" smtClean="0"/>
              <a:pPr/>
              <a:t>19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33095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8B9DAF9-648D-430E-BB99-C61FC5298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</a:t>
            </a:fld>
            <a:endParaRPr lang="nl-B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CF71B0-8AF2-410D-BFFA-89C1AC808427}"/>
              </a:ext>
            </a:extLst>
          </p:cNvPr>
          <p:cNvSpPr txBox="1"/>
          <p:nvPr/>
        </p:nvSpPr>
        <p:spPr>
          <a:xfrm>
            <a:off x="2695525" y="5580529"/>
            <a:ext cx="38459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hlinkClick r:id="rId2"/>
              </a:rPr>
              <a:t>http://bit.ly/2O0jCDS</a:t>
            </a:r>
            <a:r>
              <a:rPr lang="en-GB" sz="3200" dirty="0"/>
              <a:t> </a:t>
            </a:r>
            <a:endParaRPr lang="en-BE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90A795-2563-402C-AE05-AFC5E887AC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724" y="404664"/>
            <a:ext cx="4968552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517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99220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39341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Data transport takes time!</a:t>
            </a:r>
          </a:p>
          <a:p>
            <a:r>
              <a:rPr lang="en-US" dirty="0"/>
              <a:t>RAM</a:t>
            </a:r>
          </a:p>
          <a:p>
            <a:pPr lvl="1"/>
            <a:r>
              <a:rPr lang="en-US" dirty="0"/>
              <a:t>size: 64 GB+</a:t>
            </a:r>
          </a:p>
          <a:p>
            <a:pPr lvl="1"/>
            <a:r>
              <a:rPr lang="en-US" dirty="0"/>
              <a:t>latency: 150 cycles</a:t>
            </a:r>
          </a:p>
          <a:p>
            <a:r>
              <a:rPr lang="en-US" dirty="0"/>
              <a:t>L3 cache</a:t>
            </a:r>
          </a:p>
          <a:p>
            <a:pPr lvl="1"/>
            <a:r>
              <a:rPr lang="en-US" dirty="0"/>
              <a:t>size: 25 MB+</a:t>
            </a:r>
          </a:p>
          <a:p>
            <a:pPr lvl="1"/>
            <a:r>
              <a:rPr lang="en-US" dirty="0"/>
              <a:t>latency: 50 cycles</a:t>
            </a:r>
          </a:p>
          <a:p>
            <a:r>
              <a:rPr lang="en-US" dirty="0"/>
              <a:t>L2 cache</a:t>
            </a:r>
          </a:p>
          <a:p>
            <a:pPr lvl="1"/>
            <a:r>
              <a:rPr lang="en-US" dirty="0"/>
              <a:t>size: 256 kb</a:t>
            </a:r>
          </a:p>
          <a:p>
            <a:pPr lvl="1"/>
            <a:r>
              <a:rPr lang="en-US" dirty="0"/>
              <a:t>latency: 20 cycles</a:t>
            </a:r>
          </a:p>
          <a:p>
            <a:r>
              <a:rPr lang="en-US" dirty="0"/>
              <a:t>L1 cache</a:t>
            </a:r>
          </a:p>
          <a:p>
            <a:pPr lvl="1"/>
            <a:r>
              <a:rPr lang="en-US" dirty="0"/>
              <a:t>size: 32 kb data + 32 kb instruction</a:t>
            </a:r>
          </a:p>
          <a:p>
            <a:pPr lvl="1"/>
            <a:r>
              <a:rPr lang="en-US" dirty="0"/>
              <a:t>latency: 5 cycles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44008" y="1484784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Bandwidth: 130 GB/s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4008" y="2251752"/>
            <a:ext cx="326999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QPI incurs 10 % loss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203848" y="3284984"/>
            <a:ext cx="2961261" cy="504056"/>
            <a:chOff x="3203848" y="3284984"/>
            <a:chExt cx="2961261" cy="504056"/>
          </a:xfrm>
        </p:grpSpPr>
        <p:sp>
          <p:nvSpPr>
            <p:cNvPr id="6" name="TextBox 5"/>
            <p:cNvSpPr txBox="1"/>
            <p:nvPr/>
          </p:nvSpPr>
          <p:spPr>
            <a:xfrm>
              <a:off x="3428805" y="3326918"/>
              <a:ext cx="27363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on average: 3 MB/core</a:t>
              </a:r>
            </a:p>
          </p:txBody>
        </p:sp>
        <p:sp>
          <p:nvSpPr>
            <p:cNvPr id="7" name="Right Brace 6"/>
            <p:cNvSpPr/>
            <p:nvPr/>
          </p:nvSpPr>
          <p:spPr>
            <a:xfrm>
              <a:off x="3203848" y="3284984"/>
              <a:ext cx="144016" cy="50405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9845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hierarchy timings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68760"/>
            <a:ext cx="7884368" cy="5434115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267744" y="4797152"/>
            <a:ext cx="1152128" cy="1008112"/>
            <a:chOff x="2267744" y="4797152"/>
            <a:chExt cx="1152128" cy="1008112"/>
          </a:xfrm>
        </p:grpSpPr>
        <p:cxnSp>
          <p:nvCxnSpPr>
            <p:cNvPr id="5" name="Straight Arrow Connector 4"/>
            <p:cNvCxnSpPr>
              <a:stCxn id="6" idx="3"/>
            </p:cNvCxnSpPr>
            <p:nvPr/>
          </p:nvCxnSpPr>
          <p:spPr>
            <a:xfrm>
              <a:off x="2965371" y="4981818"/>
              <a:ext cx="454501" cy="82344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267744" y="4797152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32 kb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402443" y="3818880"/>
            <a:ext cx="1241565" cy="978272"/>
            <a:chOff x="2106299" y="4826992"/>
            <a:chExt cx="1241565" cy="97827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>
              <a:off x="2920946" y="5011658"/>
              <a:ext cx="426918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2106299" y="4826992"/>
              <a:ext cx="8146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256 kb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028598" y="3318851"/>
            <a:ext cx="1241565" cy="978272"/>
            <a:chOff x="2106299" y="4826992"/>
            <a:chExt cx="1241565" cy="978272"/>
          </a:xfrm>
        </p:grpSpPr>
        <p:cxnSp>
          <p:nvCxnSpPr>
            <p:cNvPr id="15" name="Straight Arrow Connector 14"/>
            <p:cNvCxnSpPr>
              <a:stCxn id="16" idx="3"/>
            </p:cNvCxnSpPr>
            <p:nvPr/>
          </p:nvCxnSpPr>
          <p:spPr>
            <a:xfrm>
              <a:off x="2896900" y="5011658"/>
              <a:ext cx="450964" cy="793606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106299" y="4826992"/>
              <a:ext cx="7906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 Mb</a:t>
              </a:r>
            </a:p>
          </p:txBody>
        </p:sp>
      </p:grp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22</a:t>
            </a:fld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899592" y="1417638"/>
            <a:ext cx="2520279" cy="4819674"/>
            <a:chOff x="899592" y="1417638"/>
            <a:chExt cx="2520279" cy="4819674"/>
          </a:xfrm>
        </p:grpSpPr>
        <p:sp>
          <p:nvSpPr>
            <p:cNvPr id="4" name="Rectangle 3"/>
            <p:cNvSpPr/>
            <p:nvPr/>
          </p:nvSpPr>
          <p:spPr>
            <a:xfrm>
              <a:off x="899592" y="1417638"/>
              <a:ext cx="2520279" cy="4819674"/>
            </a:xfrm>
            <a:prstGeom prst="rect">
              <a:avLst/>
            </a:prstGeom>
            <a:solidFill>
              <a:srgbClr val="4F81BD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97971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L1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419872" y="1412776"/>
            <a:ext cx="1351713" cy="4819674"/>
            <a:chOff x="3419872" y="1412776"/>
            <a:chExt cx="1351713" cy="4819674"/>
          </a:xfrm>
        </p:grpSpPr>
        <p:sp>
          <p:nvSpPr>
            <p:cNvPr id="18" name="Rectangle 17"/>
            <p:cNvSpPr/>
            <p:nvPr/>
          </p:nvSpPr>
          <p:spPr>
            <a:xfrm>
              <a:off x="3419872" y="1412776"/>
              <a:ext cx="1351713" cy="4819674"/>
            </a:xfrm>
            <a:prstGeom prst="rect">
              <a:avLst/>
            </a:prstGeom>
            <a:solidFill>
              <a:srgbClr val="C0000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875585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L2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767242" y="1412776"/>
            <a:ext cx="2808312" cy="4819674"/>
            <a:chOff x="4767242" y="1412776"/>
            <a:chExt cx="2808312" cy="4819674"/>
          </a:xfrm>
        </p:grpSpPr>
        <p:sp>
          <p:nvSpPr>
            <p:cNvPr id="19" name="Rectangle 18"/>
            <p:cNvSpPr/>
            <p:nvPr/>
          </p:nvSpPr>
          <p:spPr>
            <a:xfrm>
              <a:off x="4767242" y="1412776"/>
              <a:ext cx="2808312" cy="4819674"/>
            </a:xfrm>
            <a:prstGeom prst="rect">
              <a:avLst/>
            </a:prstGeom>
            <a:solidFill>
              <a:srgbClr val="00B050">
                <a:alpha val="21176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940152" y="1988840"/>
              <a:ext cx="4700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939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179512" y="5013176"/>
            <a:ext cx="3724096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double a[n];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f(a[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Transport 64 byte at once:</a:t>
            </a:r>
            <a:br>
              <a:rPr lang="en-US" dirty="0"/>
            </a:br>
            <a:r>
              <a:rPr lang="en-US" dirty="0"/>
              <a:t>RAM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L3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L2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L1</a:t>
            </a:r>
          </a:p>
          <a:p>
            <a:pPr lvl="1"/>
            <a:r>
              <a:rPr lang="en-US" dirty="0"/>
              <a:t>cache line</a:t>
            </a:r>
          </a:p>
          <a:p>
            <a:pPr lvl="1"/>
            <a:r>
              <a:rPr lang="en-US" dirty="0"/>
              <a:t>8 double or 16 single precision</a:t>
            </a:r>
          </a:p>
          <a:p>
            <a:r>
              <a:rPr lang="en-US" dirty="0"/>
              <a:t>Data structure layout is critical!</a:t>
            </a:r>
          </a:p>
          <a:p>
            <a:pPr lvl="1"/>
            <a:r>
              <a:rPr lang="en-US" dirty="0"/>
              <a:t>access to contiguous data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965990" y="5085184"/>
            <a:ext cx="4917326" cy="411266"/>
            <a:chOff x="2483768" y="4745926"/>
            <a:chExt cx="4917326" cy="411266"/>
          </a:xfrm>
        </p:grpSpPr>
        <p:sp>
          <p:nvSpPr>
            <p:cNvPr id="4" name="Rectangle 3"/>
            <p:cNvSpPr/>
            <p:nvPr/>
          </p:nvSpPr>
          <p:spPr>
            <a:xfrm>
              <a:off x="2483768" y="4787860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082342" y="4787860"/>
              <a:ext cx="6767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a[i-1]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22724" y="4787860"/>
              <a:ext cx="489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</a:t>
              </a:r>
              <a:r>
                <a:rPr lang="en-US" dirty="0" err="1"/>
                <a:t>i</a:t>
              </a:r>
              <a:r>
                <a:rPr lang="en-US" dirty="0"/>
                <a:t>]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11960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a[i+1]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434504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a[i+7]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30621" y="4787860"/>
              <a:ext cx="721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a[i+8]</a:t>
              </a: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3687122" y="4777469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2839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860032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3131840" y="4786761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5497713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6084168" y="477637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690676" y="4787860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02072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483768" y="4786761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2504550" y="5157192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6892932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627784" y="474592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4179735" y="5568458"/>
            <a:ext cx="2386655" cy="483274"/>
            <a:chOff x="3748739" y="5373216"/>
            <a:chExt cx="2386655" cy="483274"/>
          </a:xfrm>
        </p:grpSpPr>
        <p:sp>
          <p:nvSpPr>
            <p:cNvPr id="27" name="Left Brace 26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cache line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64088" y="2060848"/>
            <a:ext cx="348332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not exploited: effective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dirty="0">
                <a:sym typeface="Symbol" panose="05050102010706020507" pitchFamily="18" charset="2"/>
              </a:rPr>
              <a:t> </a:t>
            </a:r>
            <a:r>
              <a:rPr lang="en-US" sz="2000" dirty="0"/>
              <a:t>memory bandwidth/8 or 16</a:t>
            </a:r>
          </a:p>
          <a:p>
            <a:r>
              <a:rPr lang="en-US" sz="2000" dirty="0">
                <a:sym typeface="Symbol" panose="05050102010706020507" pitchFamily="18" charset="2"/>
              </a:rPr>
              <a:t>     </a:t>
            </a:r>
            <a:r>
              <a:rPr lang="en-US" sz="2000" dirty="0"/>
              <a:t>cache size/8 or 16</a:t>
            </a:r>
          </a:p>
        </p:txBody>
      </p:sp>
      <p:sp>
        <p:nvSpPr>
          <p:cNvPr id="31" name="Slide Number Placeholder 3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23</a:t>
            </a:fld>
            <a:endParaRPr lang="nl-BE"/>
          </a:p>
        </p:txBody>
      </p:sp>
      <p:grpSp>
        <p:nvGrpSpPr>
          <p:cNvPr id="32" name="Group 31"/>
          <p:cNvGrpSpPr/>
          <p:nvPr/>
        </p:nvGrpSpPr>
        <p:grpSpPr>
          <a:xfrm>
            <a:off x="6566390" y="5568458"/>
            <a:ext cx="2386655" cy="483274"/>
            <a:chOff x="3748739" y="5373216"/>
            <a:chExt cx="2386655" cy="483274"/>
          </a:xfrm>
        </p:grpSpPr>
        <p:sp>
          <p:nvSpPr>
            <p:cNvPr id="33" name="Left Brace 32"/>
            <p:cNvSpPr/>
            <p:nvPr/>
          </p:nvSpPr>
          <p:spPr>
            <a:xfrm rot="16200000">
              <a:off x="4870059" y="4251896"/>
              <a:ext cx="144016" cy="238665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386002" y="5487158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cache 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9871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3" grpId="0" uiExpand="1" build="p"/>
      <p:bldP spid="3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line timings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24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61620"/>
            <a:ext cx="8213003" cy="5659855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339752" y="2060848"/>
            <a:ext cx="1440160" cy="856597"/>
            <a:chOff x="2267744" y="4309887"/>
            <a:chExt cx="1440160" cy="856597"/>
          </a:xfrm>
        </p:grpSpPr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 flipV="1">
              <a:off x="3273789" y="4309887"/>
              <a:ext cx="434115" cy="6719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67744" y="4797152"/>
              <a:ext cx="10060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stride 16</a:t>
              </a:r>
            </a:p>
          </p:txBody>
        </p:sp>
      </p:grpSp>
      <p:sp>
        <p:nvSpPr>
          <p:cNvPr id="25" name="Rectangle 24"/>
          <p:cNvSpPr/>
          <p:nvPr/>
        </p:nvSpPr>
        <p:spPr>
          <a:xfrm>
            <a:off x="806802" y="1227924"/>
            <a:ext cx="3041648" cy="5009387"/>
          </a:xfrm>
          <a:prstGeom prst="rect">
            <a:avLst/>
          </a:prstGeom>
          <a:solidFill>
            <a:srgbClr val="C0000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817193" y="1567377"/>
            <a:ext cx="2962719" cy="2639609"/>
            <a:chOff x="817193" y="1567377"/>
            <a:chExt cx="2962719" cy="2639609"/>
          </a:xfrm>
        </p:grpSpPr>
        <p:sp>
          <p:nvSpPr>
            <p:cNvPr id="11" name="TextBox 10"/>
            <p:cNvSpPr txBox="1"/>
            <p:nvPr/>
          </p:nvSpPr>
          <p:spPr>
            <a:xfrm>
              <a:off x="1173079" y="3375989"/>
              <a:ext cx="2334357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less work, almost</a:t>
              </a:r>
              <a:br>
                <a:rPr lang="en-US" sz="2400" dirty="0"/>
              </a:br>
              <a:r>
                <a:rPr lang="en-US" sz="2400" dirty="0"/>
                <a:t>equal time!</a:t>
              </a: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817193" y="1567377"/>
              <a:ext cx="360040" cy="1808612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3507436" y="1935796"/>
              <a:ext cx="272476" cy="1440193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173078" y="4365104"/>
            <a:ext cx="2334357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memory bound,</a:t>
            </a:r>
          </a:p>
          <a:p>
            <a:r>
              <a:rPr lang="en-US" sz="2400" dirty="0"/>
              <a:t>equal number</a:t>
            </a:r>
          </a:p>
          <a:p>
            <a:r>
              <a:rPr lang="en-US" sz="2400" dirty="0"/>
              <a:t>of cache lines</a:t>
            </a:r>
          </a:p>
          <a:p>
            <a:r>
              <a:rPr lang="en-US" sz="2400" dirty="0"/>
              <a:t>to fetch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848450" y="1227924"/>
            <a:ext cx="4495450" cy="5009387"/>
          </a:xfrm>
          <a:prstGeom prst="rect">
            <a:avLst/>
          </a:prstGeom>
          <a:solidFill>
            <a:srgbClr val="00B050">
              <a:alpha val="1411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52025" y="1417638"/>
            <a:ext cx="4185761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a[n];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+= K)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a[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 *= 3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848450" y="2060848"/>
            <a:ext cx="3061645" cy="3839453"/>
            <a:chOff x="609916" y="367533"/>
            <a:chExt cx="3143228" cy="3839453"/>
          </a:xfrm>
        </p:grpSpPr>
        <p:sp>
          <p:nvSpPr>
            <p:cNvPr id="19" name="TextBox 18"/>
            <p:cNvSpPr txBox="1"/>
            <p:nvPr/>
          </p:nvSpPr>
          <p:spPr>
            <a:xfrm>
              <a:off x="1173079" y="3375989"/>
              <a:ext cx="258006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less work, less</a:t>
              </a:r>
              <a:br>
                <a:rPr lang="en-US" sz="2400" dirty="0"/>
              </a:br>
              <a:r>
                <a:rPr lang="en-US" sz="2400" dirty="0"/>
                <a:t>cache lines to fetch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 flipH="1" flipV="1">
              <a:off x="609916" y="367533"/>
              <a:ext cx="567317" cy="300845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225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7" grpId="0" animBg="1"/>
      <p:bldP spid="2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Multidimensional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Ordering of 2D/3D/… arrays</a:t>
            </a:r>
          </a:p>
          <a:p>
            <a:pPr lvl="1"/>
            <a:r>
              <a:rPr lang="en-US" dirty="0"/>
              <a:t>by row: C/C++</a:t>
            </a:r>
          </a:p>
          <a:p>
            <a:pPr lvl="1"/>
            <a:r>
              <a:rPr lang="en-US" dirty="0"/>
              <a:t>by column: Fortran, </a:t>
            </a:r>
            <a:r>
              <a:rPr lang="en-US" dirty="0" err="1"/>
              <a:t>Matlab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25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2691166"/>
              </p:ext>
            </p:extLst>
          </p:nvPr>
        </p:nvGraphicFramePr>
        <p:xfrm>
          <a:off x="611560" y="3212976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7" name="Equation" r:id="rId3" imgW="1091880" imgH="1041120" progId="Equation.3">
                  <p:embed/>
                </p:oleObj>
              </mc:Choice>
              <mc:Fallback>
                <p:oleObj name="Equation" r:id="rId3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3212976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Group 43"/>
          <p:cNvGrpSpPr/>
          <p:nvPr/>
        </p:nvGrpSpPr>
        <p:grpSpPr>
          <a:xfrm>
            <a:off x="3131840" y="3665806"/>
            <a:ext cx="4917326" cy="411266"/>
            <a:chOff x="3131840" y="3356992"/>
            <a:chExt cx="4917326" cy="411266"/>
          </a:xfrm>
        </p:grpSpPr>
        <p:grpSp>
          <p:nvGrpSpPr>
            <p:cNvPr id="6" name="Group 5"/>
            <p:cNvGrpSpPr/>
            <p:nvPr/>
          </p:nvGrpSpPr>
          <p:grpSpPr>
            <a:xfrm>
              <a:off x="3131840" y="3356992"/>
              <a:ext cx="4917326" cy="411266"/>
              <a:chOff x="4047162" y="2780928"/>
              <a:chExt cx="4917326" cy="411266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1,1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1,2</a:t>
                </a: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1,3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2,2</a:t>
                </a: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2,3</a:t>
                </a:r>
              </a:p>
            </p:txBody>
          </p:sp>
          <p:cxnSp>
            <p:nvCxnSpPr>
              <p:cNvPr id="13" name="Straight Connector 12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sp>
          <p:nvSpPr>
            <p:cNvPr id="24" name="TextBox 23"/>
            <p:cNvSpPr txBox="1"/>
            <p:nvPr/>
          </p:nvSpPr>
          <p:spPr>
            <a:xfrm>
              <a:off x="5521320" y="3398926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baseline="-25000" dirty="0"/>
                <a:t>2,1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131840" y="5610022"/>
            <a:ext cx="4917326" cy="411266"/>
            <a:chOff x="3131840" y="4817934"/>
            <a:chExt cx="4917326" cy="411266"/>
          </a:xfrm>
        </p:grpSpPr>
        <p:grpSp>
          <p:nvGrpSpPr>
            <p:cNvPr id="25" name="Group 24"/>
            <p:cNvGrpSpPr/>
            <p:nvPr/>
          </p:nvGrpSpPr>
          <p:grpSpPr>
            <a:xfrm>
              <a:off x="3131840" y="4817934"/>
              <a:ext cx="4917326" cy="411266"/>
              <a:chOff x="4047162" y="2780928"/>
              <a:chExt cx="4917326" cy="411266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4047162" y="282286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68473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1,1</a:t>
                </a: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5286118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2,1</a:t>
                </a: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5844872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3,1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7110560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2,2</a:t>
                </a: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7668344" y="2822862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3,2</a:t>
                </a:r>
              </a:p>
            </p:txBody>
          </p:sp>
          <p:cxnSp>
            <p:nvCxnSpPr>
              <p:cNvPr id="32" name="Straight Connector 31"/>
              <p:cNvCxnSpPr/>
              <p:nvPr/>
            </p:nvCxnSpPr>
            <p:spPr>
              <a:xfrm>
                <a:off x="5250516" y="281247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58473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6423426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4695234" y="282176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7061107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7647562" y="281137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>
                <a:off x="8254070" y="282286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>
                <a:off x="4047162" y="282176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4067944" y="319219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8456326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191178" y="278092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5521320" y="4859868"/>
              <a:ext cx="490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baseline="-25000" dirty="0"/>
                <a:t>1,2</a:t>
              </a:r>
            </a:p>
          </p:txBody>
        </p:sp>
      </p:grpSp>
      <p:graphicFrame>
        <p:nvGraphicFramePr>
          <p:cNvPr id="54" name="Object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5012352"/>
              </p:ext>
            </p:extLst>
          </p:nvPr>
        </p:nvGraphicFramePr>
        <p:xfrm>
          <a:off x="611560" y="5090208"/>
          <a:ext cx="1656184" cy="15791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8" name="Equation" r:id="rId5" imgW="1091880" imgH="1041120" progId="Equation.3">
                  <p:embed/>
                </p:oleObj>
              </mc:Choice>
              <mc:Fallback>
                <p:oleObj name="Equation" r:id="rId5" imgW="1091880" imgH="104112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1560" y="5090208"/>
                        <a:ext cx="1656184" cy="15791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" name="Group 60"/>
          <p:cNvGrpSpPr/>
          <p:nvPr/>
        </p:nvGrpSpPr>
        <p:grpSpPr>
          <a:xfrm>
            <a:off x="755576" y="3429000"/>
            <a:ext cx="3297982" cy="1253753"/>
            <a:chOff x="755576" y="3429000"/>
            <a:chExt cx="3297982" cy="1253753"/>
          </a:xfrm>
        </p:grpSpPr>
        <p:grpSp>
          <p:nvGrpSpPr>
            <p:cNvPr id="53" name="Group 52"/>
            <p:cNvGrpSpPr/>
            <p:nvPr/>
          </p:nvGrpSpPr>
          <p:grpSpPr>
            <a:xfrm>
              <a:off x="755576" y="3429000"/>
              <a:ext cx="1368152" cy="606138"/>
              <a:chOff x="755576" y="3429000"/>
              <a:chExt cx="1368152" cy="606138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9" name="TextBox 58"/>
            <p:cNvSpPr txBox="1"/>
            <p:nvPr/>
          </p:nvSpPr>
          <p:spPr>
            <a:xfrm>
              <a:off x="2555776" y="4221088"/>
              <a:ext cx="14977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row-major</a:t>
              </a: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797510" y="5229200"/>
            <a:ext cx="3702068" cy="1368152"/>
            <a:chOff x="797510" y="5229200"/>
            <a:chExt cx="3702068" cy="1368152"/>
          </a:xfrm>
        </p:grpSpPr>
        <p:grpSp>
          <p:nvGrpSpPr>
            <p:cNvPr id="55" name="Group 54"/>
            <p:cNvGrpSpPr/>
            <p:nvPr/>
          </p:nvGrpSpPr>
          <p:grpSpPr>
            <a:xfrm rot="16200000" flipH="1">
              <a:off x="416503" y="5610207"/>
              <a:ext cx="1368152" cy="606138"/>
              <a:chOff x="755576" y="3429000"/>
              <a:chExt cx="1368152" cy="606138"/>
            </a:xfrm>
          </p:grpSpPr>
          <p:cxnSp>
            <p:nvCxnSpPr>
              <p:cNvPr id="56" name="Straight Connector 55"/>
              <p:cNvCxnSpPr/>
              <p:nvPr/>
            </p:nvCxnSpPr>
            <p:spPr>
              <a:xfrm>
                <a:off x="755576" y="3429000"/>
                <a:ext cx="1368152" cy="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/>
              <p:cNvCxnSpPr/>
              <p:nvPr/>
            </p:nvCxnSpPr>
            <p:spPr>
              <a:xfrm flipV="1">
                <a:off x="827584" y="4015455"/>
                <a:ext cx="1296144" cy="19683"/>
              </a:xfrm>
              <a:prstGeom prst="line">
                <a:avLst/>
              </a:prstGeom>
              <a:ln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>
                <a:off x="755576" y="3429000"/>
                <a:ext cx="1368152" cy="606138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0" name="TextBox 59"/>
            <p:cNvSpPr txBox="1"/>
            <p:nvPr/>
          </p:nvSpPr>
          <p:spPr>
            <a:xfrm>
              <a:off x="2555776" y="6135687"/>
              <a:ext cx="194380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column-major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255625" y="4412827"/>
            <a:ext cx="348563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Access in "wrong" order:</a:t>
            </a:r>
            <a:br>
              <a:rPr lang="en-US" sz="2400" dirty="0"/>
            </a:br>
            <a:r>
              <a:rPr lang="en-US" sz="2400" dirty="0"/>
              <a:t>performance degradation!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85459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179512" y="2249577"/>
            <a:ext cx="4647426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particle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z, m;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particle particles[n];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AoS</a:t>
            </a:r>
            <a:r>
              <a:rPr lang="en-US" dirty="0"/>
              <a:t> versus </a:t>
            </a:r>
            <a:r>
              <a:rPr lang="en-US" dirty="0" err="1"/>
              <a:t>SoA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of </a:t>
            </a:r>
            <a:r>
              <a:rPr lang="en-US" dirty="0" err="1"/>
              <a:t>Structs</a:t>
            </a:r>
            <a:r>
              <a:rPr lang="en-US" dirty="0"/>
              <a:t> versus </a:t>
            </a:r>
            <a:r>
              <a:rPr lang="en-US" dirty="0" err="1"/>
              <a:t>Struct</a:t>
            </a:r>
            <a:r>
              <a:rPr lang="en-US" dirty="0"/>
              <a:t> of Arrays?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26</a:t>
            </a:fld>
            <a:endParaRPr lang="nl-BE"/>
          </a:p>
        </p:txBody>
      </p:sp>
      <p:sp>
        <p:nvSpPr>
          <p:cNvPr id="25" name="TextBox 24"/>
          <p:cNvSpPr txBox="1"/>
          <p:nvPr/>
        </p:nvSpPr>
        <p:spPr>
          <a:xfrm>
            <a:off x="179512" y="4390072"/>
            <a:ext cx="4647426" cy="1323439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particles {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x[n], y[n], z[n],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m[n];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4036771" y="2613892"/>
            <a:ext cx="4917326" cy="986781"/>
            <a:chOff x="4182969" y="3455188"/>
            <a:chExt cx="4917326" cy="986781"/>
          </a:xfrm>
        </p:grpSpPr>
        <p:grpSp>
          <p:nvGrpSpPr>
            <p:cNvPr id="50" name="Group 49"/>
            <p:cNvGrpSpPr/>
            <p:nvPr/>
          </p:nvGrpSpPr>
          <p:grpSpPr>
            <a:xfrm>
              <a:off x="4841433" y="3959244"/>
              <a:ext cx="3991567" cy="482725"/>
              <a:chOff x="3748740" y="5373216"/>
              <a:chExt cx="3991567" cy="482725"/>
            </a:xfrm>
          </p:grpSpPr>
          <p:sp>
            <p:nvSpPr>
              <p:cNvPr id="51" name="Left Brace 50"/>
              <p:cNvSpPr/>
              <p:nvPr/>
            </p:nvSpPr>
            <p:spPr>
              <a:xfrm rot="16200000">
                <a:off x="5675873" y="3446083"/>
                <a:ext cx="137302" cy="3991567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5183473" y="5486609"/>
                <a:ext cx="1122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cache line</a:t>
                </a:r>
              </a:p>
            </p:txBody>
          </p:sp>
        </p:grpSp>
        <p:grpSp>
          <p:nvGrpSpPr>
            <p:cNvPr id="58" name="Group 57"/>
            <p:cNvGrpSpPr/>
            <p:nvPr/>
          </p:nvGrpSpPr>
          <p:grpSpPr>
            <a:xfrm>
              <a:off x="4182969" y="3455188"/>
              <a:ext cx="4917326" cy="436602"/>
              <a:chOff x="4182969" y="3455188"/>
              <a:chExt cx="4917326" cy="436602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4182969" y="3497122"/>
                <a:ext cx="4896544" cy="3693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4820537" y="3497122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i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421925" y="3497122"/>
                <a:ext cx="324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y</a:t>
                </a:r>
                <a:r>
                  <a:rPr lang="en-US" baseline="-25000" dirty="0" err="1"/>
                  <a:t>i</a:t>
                </a:r>
                <a:endParaRPr lang="en-US" baseline="-250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5980679" y="3497122"/>
                <a:ext cx="3113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z</a:t>
                </a:r>
                <a:r>
                  <a:rPr lang="en-US" baseline="-25000" dirty="0" err="1"/>
                  <a:t>i</a:t>
                </a:r>
                <a:endParaRPr lang="en-US" baseline="-250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7246367" y="3497122"/>
                <a:ext cx="4748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x</a:t>
                </a:r>
                <a:r>
                  <a:rPr lang="en-US" baseline="-25000" dirty="0"/>
                  <a:t>i+1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7804151" y="3497122"/>
                <a:ext cx="4796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y</a:t>
                </a:r>
                <a:r>
                  <a:rPr lang="en-US" baseline="-25000" dirty="0"/>
                  <a:t>i+1</a:t>
                </a:r>
              </a:p>
            </p:txBody>
          </p:sp>
          <p:cxnSp>
            <p:nvCxnSpPr>
              <p:cNvPr id="12" name="Straight Connector 11"/>
              <p:cNvCxnSpPr/>
              <p:nvPr/>
            </p:nvCxnSpPr>
            <p:spPr>
              <a:xfrm>
                <a:off x="5386323" y="3486731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9831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559233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4831041" y="3496023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7196914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>
                <a:off x="7783369" y="348563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8389877" y="3497122"/>
                <a:ext cx="0" cy="36933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>
                <a:off x="4182969" y="3496023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4203751" y="3866454"/>
                <a:ext cx="4896544" cy="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8592133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4326985" y="3455188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559337" y="3522458"/>
                <a:ext cx="4042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</a:t>
                </a:r>
                <a:r>
                  <a:rPr lang="en-US" baseline="-25000" dirty="0"/>
                  <a:t>i</a:t>
                </a:r>
              </a:p>
            </p:txBody>
          </p:sp>
        </p:grpSp>
      </p:grpSp>
      <p:sp>
        <p:nvSpPr>
          <p:cNvPr id="5" name="TextBox 4"/>
          <p:cNvSpPr txBox="1"/>
          <p:nvPr/>
        </p:nvSpPr>
        <p:spPr>
          <a:xfrm>
            <a:off x="5814989" y="3601222"/>
            <a:ext cx="3072188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May transport useless </a:t>
            </a:r>
            <a:r>
              <a:rPr lang="nl-BE" sz="2000" dirty="0"/>
              <a:t>data:</a:t>
            </a:r>
            <a:br>
              <a:rPr lang="nl-BE" sz="2000" dirty="0"/>
            </a:br>
            <a:r>
              <a:rPr lang="nl-BE" sz="2000" dirty="0"/>
              <a:t>performance </a:t>
            </a:r>
            <a:r>
              <a:rPr lang="nl-BE" sz="2000" dirty="0" err="1"/>
              <a:t>degradation</a:t>
            </a:r>
            <a:endParaRPr lang="en-US" sz="2000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F51AFD8-0ABD-4F2C-965A-765995676026}"/>
              </a:ext>
            </a:extLst>
          </p:cNvPr>
          <p:cNvGrpSpPr/>
          <p:nvPr/>
        </p:nvGrpSpPr>
        <p:grpSpPr>
          <a:xfrm>
            <a:off x="4047162" y="5301365"/>
            <a:ext cx="4917326" cy="994427"/>
            <a:chOff x="4047162" y="5301365"/>
            <a:chExt cx="4917326" cy="994427"/>
          </a:xfrm>
        </p:grpSpPr>
        <p:grpSp>
          <p:nvGrpSpPr>
            <p:cNvPr id="57" name="Group 56"/>
            <p:cNvGrpSpPr/>
            <p:nvPr/>
          </p:nvGrpSpPr>
          <p:grpSpPr>
            <a:xfrm>
              <a:off x="4047162" y="5308462"/>
              <a:ext cx="4917326" cy="987330"/>
              <a:chOff x="4047162" y="5393998"/>
              <a:chExt cx="4917326" cy="987330"/>
            </a:xfrm>
          </p:grpSpPr>
          <p:grpSp>
            <p:nvGrpSpPr>
              <p:cNvPr id="49" name="Group 48"/>
              <p:cNvGrpSpPr/>
              <p:nvPr/>
            </p:nvGrpSpPr>
            <p:grpSpPr>
              <a:xfrm>
                <a:off x="4047162" y="5393998"/>
                <a:ext cx="4917326" cy="411266"/>
                <a:chOff x="4047162" y="5393998"/>
                <a:chExt cx="4917326" cy="411266"/>
              </a:xfrm>
            </p:grpSpPr>
            <p:sp>
              <p:nvSpPr>
                <p:cNvPr id="30" name="Rectangle 29"/>
                <p:cNvSpPr/>
                <p:nvPr/>
              </p:nvSpPr>
              <p:spPr>
                <a:xfrm>
                  <a:off x="4047162" y="5435932"/>
                  <a:ext cx="4896544" cy="3693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>
                  <a:off x="4684730" y="5435932"/>
                  <a:ext cx="3193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r>
                    <a:rPr lang="en-US" baseline="-25000" dirty="0"/>
                    <a:t>i</a:t>
                  </a:r>
                </a:p>
              </p:txBody>
            </p:sp>
            <p:sp>
              <p:nvSpPr>
                <p:cNvPr id="32" name="TextBox 31"/>
                <p:cNvSpPr txBox="1"/>
                <p:nvPr/>
              </p:nvSpPr>
              <p:spPr>
                <a:xfrm>
                  <a:off x="5286118" y="5435932"/>
                  <a:ext cx="4748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r>
                    <a:rPr lang="en-US" baseline="-25000" dirty="0"/>
                    <a:t>i+1</a:t>
                  </a:r>
                </a:p>
              </p:txBody>
            </p:sp>
            <p:sp>
              <p:nvSpPr>
                <p:cNvPr id="33" name="TextBox 32"/>
                <p:cNvSpPr txBox="1"/>
                <p:nvPr/>
              </p:nvSpPr>
              <p:spPr>
                <a:xfrm>
                  <a:off x="5844872" y="5435932"/>
                  <a:ext cx="47481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x</a:t>
                  </a:r>
                  <a:r>
                    <a:rPr lang="en-US" baseline="-25000" dirty="0"/>
                    <a:t>i+2</a:t>
                  </a:r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7110560" y="5435932"/>
                  <a:ext cx="32412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y</a:t>
                  </a:r>
                  <a:r>
                    <a:rPr lang="en-US" baseline="-25000" dirty="0" err="1"/>
                    <a:t>i</a:t>
                  </a:r>
                  <a:endParaRPr lang="en-US" baseline="-25000" dirty="0"/>
                </a:p>
              </p:txBody>
            </p:sp>
            <p:sp>
              <p:nvSpPr>
                <p:cNvPr id="35" name="TextBox 34"/>
                <p:cNvSpPr txBox="1"/>
                <p:nvPr/>
              </p:nvSpPr>
              <p:spPr>
                <a:xfrm>
                  <a:off x="7668344" y="5435932"/>
                  <a:ext cx="4796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y</a:t>
                  </a:r>
                  <a:r>
                    <a:rPr lang="en-US" baseline="-25000" dirty="0"/>
                    <a:t>i+1</a:t>
                  </a:r>
                </a:p>
              </p:txBody>
            </p: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5250516" y="5425541"/>
                  <a:ext cx="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>
                <a:xfrm>
                  <a:off x="5847362" y="5424442"/>
                  <a:ext cx="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>
                <a:xfrm>
                  <a:off x="6423426" y="5424442"/>
                  <a:ext cx="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>
                <a:xfrm>
                  <a:off x="4695234" y="5434833"/>
                  <a:ext cx="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>
                <a:xfrm>
                  <a:off x="7061107" y="5424442"/>
                  <a:ext cx="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7647562" y="5424442"/>
                  <a:ext cx="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8254070" y="5435932"/>
                  <a:ext cx="0" cy="36933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>
                <a:xfrm>
                  <a:off x="4047162" y="5434833"/>
                  <a:ext cx="489654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" name="Straight Connector 43"/>
                <p:cNvCxnSpPr/>
                <p:nvPr/>
              </p:nvCxnSpPr>
              <p:spPr>
                <a:xfrm>
                  <a:off x="4067944" y="5805264"/>
                  <a:ext cx="4896544" cy="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5" name="TextBox 44"/>
                <p:cNvSpPr txBox="1"/>
                <p:nvPr/>
              </p:nvSpPr>
              <p:spPr>
                <a:xfrm>
                  <a:off x="8456326" y="5393998"/>
                  <a:ext cx="3433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…</a:t>
                  </a:r>
                </a:p>
              </p:txBody>
            </p:sp>
            <p:sp>
              <p:nvSpPr>
                <p:cNvPr id="46" name="TextBox 45"/>
                <p:cNvSpPr txBox="1"/>
                <p:nvPr/>
              </p:nvSpPr>
              <p:spPr>
                <a:xfrm>
                  <a:off x="4191178" y="5393998"/>
                  <a:ext cx="34336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…</a:t>
                  </a:r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>
                <a:off x="4705627" y="5898054"/>
                <a:ext cx="2026616" cy="483274"/>
                <a:chOff x="3748741" y="5373216"/>
                <a:chExt cx="2026616" cy="483274"/>
              </a:xfrm>
            </p:grpSpPr>
            <p:sp>
              <p:nvSpPr>
                <p:cNvPr id="54" name="Left Brace 53"/>
                <p:cNvSpPr/>
                <p:nvPr/>
              </p:nvSpPr>
              <p:spPr>
                <a:xfrm rot="16200000">
                  <a:off x="4693398" y="4428559"/>
                  <a:ext cx="137301" cy="2026616"/>
                </a:xfrm>
                <a:prstGeom prst="leftBrac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TextBox 54"/>
                <p:cNvSpPr txBox="1"/>
                <p:nvPr/>
              </p:nvSpPr>
              <p:spPr>
                <a:xfrm>
                  <a:off x="4386002" y="5487158"/>
                  <a:ext cx="112210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cache line</a:t>
                  </a:r>
                </a:p>
              </p:txBody>
            </p:sp>
          </p:grp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7949F79-9430-43D2-AE33-9FB13121126C}"/>
                </a:ext>
              </a:extLst>
            </p:cNvPr>
            <p:cNvSpPr txBox="1"/>
            <p:nvPr/>
          </p:nvSpPr>
          <p:spPr>
            <a:xfrm>
              <a:off x="6584269" y="5301365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037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associativity: size matters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Lower bits of memory address: slot in cache</a:t>
            </a:r>
          </a:p>
          <a:p>
            <a:r>
              <a:rPr lang="en-US" dirty="0"/>
              <a:t>L2: 8-way associative, 256 kb</a:t>
            </a:r>
          </a:p>
          <a:p>
            <a:pPr lvl="1"/>
            <a:r>
              <a:rPr lang="en-US" dirty="0"/>
              <a:t>cache line: 64 byte, so 262144/64 = 4096 slots</a:t>
            </a:r>
          </a:p>
          <a:p>
            <a:pPr lvl="1"/>
            <a:r>
              <a:rPr lang="en-US" dirty="0"/>
              <a:t>8-way, so 4096/8 = 512 sets, 8 slots each</a:t>
            </a:r>
          </a:p>
          <a:p>
            <a:pPr lvl="1"/>
            <a:r>
              <a:rPr lang="en-US" dirty="0"/>
              <a:t>when slots are full, eviction from cache, so data 512 </a:t>
            </a:r>
            <a:r>
              <a:rPr lang="en-US" dirty="0">
                <a:sym typeface="Symbol" panose="05050102010706020507" pitchFamily="18" charset="2"/>
              </a:rPr>
              <a:t> </a:t>
            </a:r>
            <a:r>
              <a:rPr lang="en-US" dirty="0"/>
              <a:t>64 = 32768 bytes apart competes for slots</a:t>
            </a:r>
          </a:p>
          <a:p>
            <a:pPr lvl="1"/>
            <a:endParaRPr lang="en-US" dirty="0"/>
          </a:p>
          <a:p>
            <a:r>
              <a:rPr lang="en-US" dirty="0"/>
              <a:t>L1/L2: 8-way associative</a:t>
            </a:r>
            <a:br>
              <a:rPr lang="en-US" dirty="0"/>
            </a:br>
            <a:r>
              <a:rPr lang="en-US" dirty="0"/>
              <a:t>L3: 20-way associative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479503"/>
            <a:ext cx="64299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Cache evictions limit reuse, reduce performance!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523111" y="5479832"/>
            <a:ext cx="252825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Cache info: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dmidecode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–type 7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81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impact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28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735726" y="1412776"/>
            <a:ext cx="7672548" cy="3611607"/>
            <a:chOff x="735726" y="1916832"/>
            <a:chExt cx="7672548" cy="3611607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624"/>
            <a:stretch/>
          </p:blipFill>
          <p:spPr>
            <a:xfrm>
              <a:off x="735726" y="1916832"/>
              <a:ext cx="7672548" cy="3611607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>
            <a:xfrm>
              <a:off x="1259632" y="1916832"/>
              <a:ext cx="705678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2685330" y="4149080"/>
            <a:ext cx="4550966" cy="1907254"/>
            <a:chOff x="2685330" y="4149080"/>
            <a:chExt cx="4550966" cy="1907254"/>
          </a:xfrm>
        </p:grpSpPr>
        <p:cxnSp>
          <p:nvCxnSpPr>
            <p:cNvPr id="9" name="Straight Arrow Connector 8"/>
            <p:cNvCxnSpPr>
              <a:stCxn id="12" idx="0"/>
            </p:cNvCxnSpPr>
            <p:nvPr/>
          </p:nvCxnSpPr>
          <p:spPr>
            <a:xfrm flipV="1">
              <a:off x="3628665" y="4149080"/>
              <a:ext cx="655303" cy="1537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12" idx="0"/>
            </p:cNvCxnSpPr>
            <p:nvPr/>
          </p:nvCxnSpPr>
          <p:spPr>
            <a:xfrm flipV="1">
              <a:off x="3628665" y="4149080"/>
              <a:ext cx="3607631" cy="1537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2685330" y="5687002"/>
              <a:ext cx="188667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Performance drop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5436096" y="5157192"/>
            <a:ext cx="2994602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Avoid 2D/3D arrays</a:t>
            </a:r>
            <a:br>
              <a:rPr lang="en-US" sz="2800" dirty="0"/>
            </a:br>
            <a:r>
              <a:rPr lang="en-US" sz="2800" dirty="0"/>
              <a:t>with sizes 2</a:t>
            </a:r>
            <a:r>
              <a:rPr lang="en-US" sz="2800" i="1" baseline="30000" dirty="0"/>
              <a:t>n</a:t>
            </a:r>
            <a:endParaRPr lang="nl-BE" sz="2800" i="1" baseline="300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323528" y="620688"/>
            <a:ext cx="1825783" cy="3913605"/>
            <a:chOff x="323528" y="620688"/>
            <a:chExt cx="1825783" cy="3913605"/>
          </a:xfrm>
        </p:grpSpPr>
        <p:sp>
          <p:nvSpPr>
            <p:cNvPr id="18" name="Freeform 17"/>
            <p:cNvSpPr/>
            <p:nvPr/>
          </p:nvSpPr>
          <p:spPr>
            <a:xfrm>
              <a:off x="1234911" y="1432874"/>
              <a:ext cx="914400" cy="3101419"/>
            </a:xfrm>
            <a:custGeom>
              <a:avLst/>
              <a:gdLst>
                <a:gd name="connsiteX0" fmla="*/ 0 w 914400"/>
                <a:gd name="connsiteY0" fmla="*/ 3101419 h 3101419"/>
                <a:gd name="connsiteX1" fmla="*/ 914400 w 914400"/>
                <a:gd name="connsiteY1" fmla="*/ 0 h 3101419"/>
                <a:gd name="connsiteX2" fmla="*/ 47134 w 914400"/>
                <a:gd name="connsiteY2" fmla="*/ 0 h 3101419"/>
                <a:gd name="connsiteX3" fmla="*/ 47134 w 914400"/>
                <a:gd name="connsiteY3" fmla="*/ 2941163 h 3101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14400" h="3101419">
                  <a:moveTo>
                    <a:pt x="0" y="3101419"/>
                  </a:moveTo>
                  <a:lnTo>
                    <a:pt x="914400" y="0"/>
                  </a:lnTo>
                  <a:lnTo>
                    <a:pt x="47134" y="0"/>
                  </a:lnTo>
                  <a:lnTo>
                    <a:pt x="47134" y="2941163"/>
                  </a:lnTo>
                </a:path>
              </a:pathLst>
            </a:custGeom>
            <a:solidFill>
              <a:srgbClr val="C00000">
                <a:alpha val="14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23528" y="620688"/>
              <a:ext cx="1150892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Cache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19" idx="2"/>
            </p:cNvCxnSpPr>
            <p:nvPr/>
          </p:nvCxnSpPr>
          <p:spPr>
            <a:xfrm>
              <a:off x="898974" y="990020"/>
              <a:ext cx="360658" cy="427618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117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CPU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8805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1639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Arithmetic operation done on registers</a:t>
            </a:r>
          </a:p>
          <a:p>
            <a:r>
              <a:rPr lang="en-US" dirty="0"/>
              <a:t>Vector registers for floating point operands:</a:t>
            </a:r>
            <a:br>
              <a:rPr lang="en-US" dirty="0"/>
            </a:br>
            <a:r>
              <a:rPr lang="en-US" dirty="0"/>
              <a:t>256 bit wide</a:t>
            </a:r>
          </a:p>
          <a:p>
            <a:pPr lvl="1"/>
            <a:r>
              <a:rPr lang="en-US" dirty="0"/>
              <a:t>4 double precision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8 single precision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30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283968" y="3236009"/>
            <a:ext cx="4628846" cy="523220"/>
            <a:chOff x="4355976" y="3236009"/>
            <a:chExt cx="4628846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4 concurrent operations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83968" y="4221088"/>
            <a:ext cx="4628846" cy="523220"/>
            <a:chOff x="4355976" y="3236009"/>
            <a:chExt cx="4628846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5292080" y="3236009"/>
              <a:ext cx="369274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8 concurrent operations</a:t>
              </a: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07504" y="5229200"/>
            <a:ext cx="93555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double precision: 4 </a:t>
            </a:r>
            <a:r>
              <a:rPr lang="en-US" sz="2400" dirty="0" err="1"/>
              <a:t>dp</a:t>
            </a:r>
            <a:r>
              <a:rPr lang="en-US" sz="2400" dirty="0"/>
              <a:t>/register  </a:t>
            </a:r>
            <a:r>
              <a:rPr lang="en-US" sz="2400"/>
              <a:t>× 2.4</a:t>
            </a:r>
            <a:r>
              <a:rPr lang="en-US" sz="2400" baseline="30000"/>
              <a:t>.</a:t>
            </a:r>
            <a:r>
              <a:rPr lang="en-US" sz="2400"/>
              <a:t>10</a:t>
            </a:r>
            <a:r>
              <a:rPr lang="en-US" sz="2400" baseline="30000"/>
              <a:t>9</a:t>
            </a:r>
            <a:r>
              <a:rPr lang="en-US" sz="2400"/>
              <a:t> </a:t>
            </a:r>
            <a:r>
              <a:rPr lang="en-US" sz="2400" dirty="0"/>
              <a:t>additions × 14 cores × 2 sockets</a:t>
            </a:r>
            <a:br>
              <a:rPr lang="en-US" sz="2400" dirty="0"/>
            </a:br>
            <a:r>
              <a:rPr lang="en-US" sz="2400" dirty="0"/>
              <a:t>                                </a:t>
            </a:r>
            <a:r>
              <a:rPr lang="en-US" sz="2400"/>
              <a:t>= 269 </a:t>
            </a:r>
            <a:r>
              <a:rPr lang="en-US" sz="2400" dirty="0"/>
              <a:t>GFLOPS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427984" y="5805264"/>
            <a:ext cx="404758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C00000"/>
                </a:solidFill>
              </a:rPr>
              <a:t>Theoretical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peak performance!</a:t>
            </a:r>
          </a:p>
        </p:txBody>
      </p:sp>
    </p:spTree>
    <p:extLst>
      <p:ext uri="{BB962C8B-B14F-4D97-AF65-F5344CB8AC3E}">
        <p14:creationId xmlns:p14="http://schemas.microsoft.com/office/powerpoint/2010/main" val="7846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(Counter) examples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</a:t>
            </a:r>
            <a:r>
              <a:rPr lang="en-US" dirty="0" err="1"/>
              <a:t>vectorized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not be </a:t>
            </a:r>
            <a:r>
              <a:rPr lang="en-US" dirty="0" err="1"/>
              <a:t>vectorized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27584" y="2289646"/>
            <a:ext cx="404469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+ b[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]*c[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5335" y="4665910"/>
            <a:ext cx="432041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a[N], b[N], c[N];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N;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a[i-1] + b[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]*c[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436095" y="2636912"/>
            <a:ext cx="254140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All iterations are</a:t>
            </a:r>
            <a:br>
              <a:rPr lang="en-US" sz="2400" dirty="0"/>
            </a:br>
            <a:r>
              <a:rPr lang="en-US" sz="2400" dirty="0"/>
              <a:t>independent</a:t>
            </a:r>
            <a:endParaRPr lang="nl-BE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436096" y="5013176"/>
            <a:ext cx="26552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Iteration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/>
              <a:t> depends</a:t>
            </a:r>
            <a:br>
              <a:rPr lang="en-US" sz="2400" dirty="0"/>
            </a:br>
            <a:r>
              <a:rPr lang="en-US" sz="2400" dirty="0"/>
              <a:t>on iteration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- 1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331640" y="3399383"/>
            <a:ext cx="33012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Loop done in chunks of 4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04431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Compiler flags &amp; directives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GCC compiler family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–march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=native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–O3 …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ftree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-vectorize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–march=skylake-avx512 –O2 …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for feedback, use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ftree-vectorizer-verbose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Intel compiler family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xHost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–O2 …</a:t>
            </a:r>
          </a:p>
          <a:p>
            <a:pPr lvl="1"/>
            <a:r>
              <a:rPr lang="en-US" dirty="0"/>
              <a:t>for feedback, use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qopt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-report-phase=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qopt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-report=3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395536" y="5949280"/>
            <a:ext cx="67275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Help compiler using, e.g.,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10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Timings for double precision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9687921"/>
              </p:ext>
            </p:extLst>
          </p:nvPr>
        </p:nvGraphicFramePr>
        <p:xfrm>
          <a:off x="457200" y="160020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 of operations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Dependent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Independent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4.0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8.2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5179683" y="3789040"/>
            <a:ext cx="2747034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Timings are unit-less</a:t>
            </a:r>
            <a:br>
              <a:rPr lang="en-US" sz="2400" dirty="0"/>
            </a:br>
            <a:r>
              <a:rPr lang="en-US" sz="2400" dirty="0"/>
              <a:t>relative numbers</a:t>
            </a:r>
            <a:endParaRPr lang="nl-BE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99592" y="5085184"/>
            <a:ext cx="448193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Intel compilers 16.x are </a:t>
            </a:r>
            <a:r>
              <a:rPr lang="en-US" sz="2400" i="1" dirty="0"/>
              <a:t>very</a:t>
            </a:r>
            <a:r>
              <a:rPr lang="en-US" sz="2400" dirty="0"/>
              <a:t> smart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902550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AVX2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Haswell, Broadwell CPUs: AVX2 instruction set</a:t>
            </a:r>
          </a:p>
          <a:p>
            <a:pPr lvl="1"/>
            <a:r>
              <a:rPr lang="en-US" dirty="0"/>
              <a:t>Fused multiply/add: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a*x + b</a:t>
            </a:r>
            <a:r>
              <a:rPr lang="en-US" dirty="0"/>
              <a:t> is single operation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Integer vector registers: 256 bit wide</a:t>
            </a:r>
          </a:p>
          <a:p>
            <a:pPr lvl="1"/>
            <a:r>
              <a:rPr lang="en-US" dirty="0"/>
              <a:t>Extra operations for cryptography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03648" y="2924944"/>
            <a:ext cx="625870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Streaming: 1 addition </a:t>
            </a:r>
            <a:r>
              <a:rPr lang="en-US" sz="2400" b="1" i="1" dirty="0">
                <a:solidFill>
                  <a:srgbClr val="C00000"/>
                </a:solidFill>
              </a:rPr>
              <a:t>and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1 multiplication/cycle!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43808" y="5229200"/>
            <a:ext cx="3580211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Worth to recompile!</a:t>
            </a:r>
          </a:p>
        </p:txBody>
      </p:sp>
    </p:spTree>
    <p:extLst>
      <p:ext uri="{BB962C8B-B14F-4D97-AF65-F5344CB8AC3E}">
        <p14:creationId xmlns:p14="http://schemas.microsoft.com/office/powerpoint/2010/main" val="3126598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AVX-512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Skylake, </a:t>
            </a:r>
            <a:r>
              <a:rPr lang="en-US" dirty="0" err="1"/>
              <a:t>Cascadelake</a:t>
            </a:r>
            <a:r>
              <a:rPr lang="en-US" dirty="0"/>
              <a:t> CPUs: vector registers for floating point operands:</a:t>
            </a:r>
            <a:br>
              <a:rPr lang="en-US" dirty="0"/>
            </a:br>
            <a:r>
              <a:rPr lang="en-US" dirty="0"/>
              <a:t>512 bit wide</a:t>
            </a:r>
          </a:p>
          <a:p>
            <a:pPr lvl="1"/>
            <a:r>
              <a:rPr lang="en-US" dirty="0"/>
              <a:t>8 double precision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16 single precision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35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4283968" y="3260180"/>
            <a:ext cx="4667572" cy="523220"/>
            <a:chOff x="4355976" y="3260180"/>
            <a:chExt cx="4667572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5148063" y="3260180"/>
              <a:ext cx="387548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8 concurrent operations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283968" y="4221088"/>
            <a:ext cx="4667573" cy="523220"/>
            <a:chOff x="4355976" y="3236009"/>
            <a:chExt cx="4667573" cy="523220"/>
          </a:xfrm>
        </p:grpSpPr>
        <p:sp>
          <p:nvSpPr>
            <p:cNvPr id="9" name="TextBox 8"/>
            <p:cNvSpPr txBox="1"/>
            <p:nvPr/>
          </p:nvSpPr>
          <p:spPr>
            <a:xfrm>
              <a:off x="5148064" y="3236009"/>
              <a:ext cx="3875485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16 concurrent operations</a:t>
              </a:r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4355976" y="3377774"/>
              <a:ext cx="648072" cy="288032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907704" y="5292497"/>
            <a:ext cx="538602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Even more worth to recompile!</a:t>
            </a:r>
          </a:p>
        </p:txBody>
      </p:sp>
    </p:spTree>
    <p:extLst>
      <p:ext uri="{BB962C8B-B14F-4D97-AF65-F5344CB8AC3E}">
        <p14:creationId xmlns:p14="http://schemas.microsoft.com/office/powerpoint/2010/main" val="489583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promotion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179" y="1624012"/>
            <a:ext cx="8229600" cy="4525963"/>
          </a:xfrm>
        </p:spPr>
        <p:txBody>
          <a:bodyPr/>
          <a:lstStyle/>
          <a:p>
            <a:r>
              <a:rPr lang="en-US" dirty="0"/>
              <a:t>GCC </a:t>
            </a:r>
            <a:r>
              <a:rPr lang="en-US" dirty="0" err="1"/>
              <a:t>gcc</a:t>
            </a:r>
            <a:r>
              <a:rPr lang="en-US" dirty="0"/>
              <a:t>/g++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-promotion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07704" y="2780928"/>
            <a:ext cx="5009705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 area(float radius)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3.1425927*radius*radius;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4686059" y="3389104"/>
            <a:ext cx="2248885" cy="1017404"/>
            <a:chOff x="4686059" y="3389104"/>
            <a:chExt cx="2248885" cy="1017404"/>
          </a:xfrm>
        </p:grpSpPr>
        <p:cxnSp>
          <p:nvCxnSpPr>
            <p:cNvPr id="7" name="Straight Arrow Connector 6"/>
            <p:cNvCxnSpPr>
              <a:stCxn id="9" idx="0"/>
            </p:cNvCxnSpPr>
            <p:nvPr/>
          </p:nvCxnSpPr>
          <p:spPr>
            <a:xfrm flipH="1" flipV="1">
              <a:off x="5364089" y="3389104"/>
              <a:ext cx="446413" cy="64807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V="1">
              <a:off x="5810502" y="3389104"/>
              <a:ext cx="445684" cy="64807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686059" y="4037176"/>
              <a:ext cx="2248885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Promoted to </a:t>
              </a:r>
              <a:r>
                <a:rPr lang="en-US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endParaRPr lang="nl-BE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1907704" y="4658097"/>
            <a:ext cx="5147563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 area(float radius)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3.1425927f*radius*radius;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686059" y="5360348"/>
            <a:ext cx="1165704" cy="981370"/>
            <a:chOff x="4686059" y="3425138"/>
            <a:chExt cx="1165704" cy="981370"/>
          </a:xfrm>
        </p:grpSpPr>
        <p:cxnSp>
          <p:nvCxnSpPr>
            <p:cNvPr id="15" name="Straight Arrow Connector 14"/>
            <p:cNvCxnSpPr>
              <a:stCxn id="17" idx="0"/>
            </p:cNvCxnSpPr>
            <p:nvPr/>
          </p:nvCxnSpPr>
          <p:spPr>
            <a:xfrm flipH="1" flipV="1">
              <a:off x="5139613" y="3425138"/>
              <a:ext cx="129298" cy="61203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4686059" y="4037176"/>
              <a:ext cx="1165704" cy="3693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All 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float</a:t>
              </a:r>
              <a:endParaRPr lang="nl-BE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5038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of caution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Intel compilers: aggressive optimization</a:t>
            </a:r>
          </a:p>
          <a:p>
            <a:pPr lvl="1"/>
            <a:r>
              <a:rPr lang="en-US" dirty="0"/>
              <a:t>Even 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–O2</a:t>
            </a:r>
          </a:p>
          <a:p>
            <a:pPr lvl="1"/>
            <a:r>
              <a:rPr lang="en-US" dirty="0"/>
              <a:t>Reordering of operations/operands</a:t>
            </a:r>
          </a:p>
          <a:p>
            <a:pPr lvl="2"/>
            <a:r>
              <a:rPr lang="en-US" dirty="0"/>
              <a:t>May impact precision</a:t>
            </a:r>
          </a:p>
          <a:p>
            <a:pPr lvl="1"/>
            <a:r>
              <a:rPr lang="en-US" dirty="0"/>
              <a:t>Verify results with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-model precise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-model source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475656" y="5210036"/>
            <a:ext cx="59331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Potentially severe performance impact!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538437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&amp; GCC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GCC more conservative</a:t>
            </a:r>
          </a:p>
          <a:p>
            <a:pPr lvl="1"/>
            <a:r>
              <a:rPr lang="en-US" dirty="0"/>
              <a:t>Less optimized code than Intel compilers</a:t>
            </a:r>
          </a:p>
          <a:p>
            <a:pPr lvl="1"/>
            <a:r>
              <a:rPr lang="en-US" dirty="0"/>
              <a:t>Try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ffast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-math</a:t>
            </a:r>
            <a:r>
              <a:rPr lang="en-US" dirty="0">
                <a:cs typeface="Courier New" panose="02070309020205020404" pitchFamily="49" charset="0"/>
              </a:rPr>
              <a:t>, implies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-math-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errno</a:t>
            </a:r>
            <a:endParaRPr lang="en-US" alt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funsafe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-math-optimizations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ffinite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-math-only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-rounding-math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-signaling-nans</a:t>
            </a:r>
          </a:p>
          <a:p>
            <a:pPr lvl="2"/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alt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fcx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-limited-range</a:t>
            </a:r>
          </a:p>
          <a:p>
            <a:pPr lvl="2"/>
            <a:endParaRPr lang="en-US" altLang="en-US" dirty="0">
              <a:solidFill>
                <a:srgbClr val="000000"/>
              </a:solidFill>
              <a:latin typeface="Arial Unicode MS"/>
            </a:endParaRPr>
          </a:p>
          <a:p>
            <a:pPr lvl="2"/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724128" y="4869160"/>
            <a:ext cx="241149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Verify results!!!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386774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Multithreading: false sharing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4948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Moore's law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good, old days…</a:t>
            </a:r>
          </a:p>
          <a:p>
            <a:pPr lvl="1"/>
            <a:r>
              <a:rPr lang="en-US" dirty="0"/>
              <a:t>CPU clock frequency increased:</a:t>
            </a:r>
            <a:br>
              <a:rPr lang="en-US" dirty="0"/>
            </a:br>
            <a:r>
              <a:rPr lang="en-US" dirty="0"/>
              <a:t>performance was free lunch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Heat dissipation</a:t>
            </a:r>
          </a:p>
          <a:p>
            <a:pPr lvl="1"/>
            <a:r>
              <a:rPr lang="en-US" dirty="0"/>
              <a:t>Power efficiency</a:t>
            </a:r>
          </a:p>
          <a:p>
            <a:r>
              <a:rPr lang="en-US" dirty="0"/>
              <a:t>However…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5499229"/>
            <a:ext cx="770485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"The number of transistors in a dense integrated circuit doubles approximately every two years".</a:t>
            </a:r>
            <a:endParaRPr lang="nl-BE" sz="2800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2907508"/>
              </p:ext>
            </p:extLst>
          </p:nvPr>
        </p:nvGraphicFramePr>
        <p:xfrm>
          <a:off x="4716016" y="4005064"/>
          <a:ext cx="260985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Equation" r:id="rId3" imgW="965160" imgH="228600" progId="Equation.3">
                  <p:embed/>
                </p:oleObj>
              </mc:Choice>
              <mc:Fallback>
                <p:oleObj name="Equation" r:id="rId3" imgW="965160" imgH="2286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6016" y="4005064"/>
                        <a:ext cx="2609850" cy="619125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3815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lines, again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40</a:t>
            </a:fld>
            <a:endParaRPr lang="nl-BE"/>
          </a:p>
        </p:txBody>
      </p:sp>
      <p:grpSp>
        <p:nvGrpSpPr>
          <p:cNvPr id="29" name="Group 28"/>
          <p:cNvGrpSpPr/>
          <p:nvPr/>
        </p:nvGrpSpPr>
        <p:grpSpPr>
          <a:xfrm>
            <a:off x="2915816" y="5208004"/>
            <a:ext cx="2902154" cy="216024"/>
            <a:chOff x="2965990" y="5085184"/>
            <a:chExt cx="4917326" cy="411266"/>
          </a:xfrm>
        </p:grpSpPr>
        <p:sp>
          <p:nvSpPr>
            <p:cNvPr id="6" name="Rectangle 5"/>
            <p:cNvSpPr/>
            <p:nvPr/>
          </p:nvSpPr>
          <p:spPr>
            <a:xfrm>
              <a:off x="2965990" y="5127118"/>
              <a:ext cx="4896544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64564" y="5127100"/>
              <a:ext cx="40588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a[i-1]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204946" y="5127118"/>
              <a:ext cx="3225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</a:t>
              </a:r>
              <a:r>
                <a:rPr lang="en-US" sz="800" dirty="0" err="1"/>
                <a:t>i</a:t>
              </a:r>
              <a:r>
                <a:rPr lang="en-US" sz="800" dirty="0"/>
                <a:t>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694182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a[i+1]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16726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a[i+7]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512843" y="5127118"/>
              <a:ext cx="42511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a[i+8]</a:t>
              </a:r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4169344" y="5116727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4766190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5342254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3614062" y="5126019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979935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6566390" y="511562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172898" y="5127118"/>
              <a:ext cx="0" cy="36933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502946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2965990" y="5126019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2986772" y="5496450"/>
              <a:ext cx="489654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375154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110006" y="5085184"/>
              <a:ext cx="25519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3626023" y="5498826"/>
            <a:ext cx="1414711" cy="489108"/>
            <a:chOff x="4568460" y="5356875"/>
            <a:chExt cx="1414711" cy="489108"/>
          </a:xfrm>
        </p:grpSpPr>
        <p:sp>
          <p:nvSpPr>
            <p:cNvPr id="25" name="Left Brace 24"/>
            <p:cNvSpPr/>
            <p:nvPr/>
          </p:nvSpPr>
          <p:spPr>
            <a:xfrm rot="16200000">
              <a:off x="5213692" y="4711643"/>
              <a:ext cx="124247" cy="141471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714764" y="5476651"/>
              <a:ext cx="1122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cache line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758881" y="479715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11561" y="1700808"/>
            <a:ext cx="227911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0</a:t>
            </a:r>
          </a:p>
        </p:txBody>
      </p:sp>
      <p:sp>
        <p:nvSpPr>
          <p:cNvPr id="56" name="Rectangle 55"/>
          <p:cNvSpPr/>
          <p:nvPr/>
        </p:nvSpPr>
        <p:spPr>
          <a:xfrm>
            <a:off x="611561" y="2276872"/>
            <a:ext cx="2279117" cy="510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653981" y="227687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1223412" y="2417827"/>
            <a:ext cx="1427971" cy="231438"/>
            <a:chOff x="2293457" y="3760898"/>
            <a:chExt cx="1427971" cy="231438"/>
          </a:xfrm>
        </p:grpSpPr>
        <p:sp>
          <p:nvSpPr>
            <p:cNvPr id="31" name="Rectangle 30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</a:t>
              </a:r>
              <a:r>
                <a:rPr lang="en-US" sz="800" dirty="0" err="1"/>
                <a:t>i</a:t>
              </a:r>
              <a:r>
                <a:rPr lang="en-US" sz="800" dirty="0"/>
                <a:t>]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a[i+1]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a[i+7]</a:t>
              </a:r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/>
          <p:cNvSpPr/>
          <p:nvPr/>
        </p:nvSpPr>
        <p:spPr>
          <a:xfrm>
            <a:off x="611560" y="2789474"/>
            <a:ext cx="2274429" cy="705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649292" y="2781501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1218723" y="2924012"/>
            <a:ext cx="1427971" cy="231438"/>
            <a:chOff x="2293457" y="3760898"/>
            <a:chExt cx="1427971" cy="231438"/>
          </a:xfrm>
        </p:grpSpPr>
        <p:sp>
          <p:nvSpPr>
            <p:cNvPr id="68" name="Rectangle 67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</a:t>
              </a:r>
              <a:r>
                <a:rPr lang="en-US" sz="800" dirty="0" err="1"/>
                <a:t>i</a:t>
              </a:r>
              <a:r>
                <a:rPr lang="en-US" sz="800" dirty="0"/>
                <a:t>]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a[i+1]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a[i+7]</a:t>
              </a:r>
            </a:p>
          </p:txBody>
        </p:sp>
        <p:cxnSp>
          <p:nvCxnSpPr>
            <p:cNvPr id="72" name="Straight Connector 71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cxnSp>
          <p:nvCxnSpPr>
            <p:cNvPr id="78" name="Straight Connector 77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Rectangle 112"/>
          <p:cNvSpPr/>
          <p:nvPr/>
        </p:nvSpPr>
        <p:spPr>
          <a:xfrm>
            <a:off x="611560" y="3484261"/>
            <a:ext cx="7344816" cy="10451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TextBox 113"/>
          <p:cNvSpPr txBox="1"/>
          <p:nvPr/>
        </p:nvSpPr>
        <p:spPr>
          <a:xfrm>
            <a:off x="649292" y="350502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L3</a:t>
            </a:r>
          </a:p>
        </p:txBody>
      </p:sp>
      <p:grpSp>
        <p:nvGrpSpPr>
          <p:cNvPr id="115" name="Group 114"/>
          <p:cNvGrpSpPr/>
          <p:nvPr/>
        </p:nvGrpSpPr>
        <p:grpSpPr>
          <a:xfrm>
            <a:off x="6084168" y="4077072"/>
            <a:ext cx="1427971" cy="231438"/>
            <a:chOff x="2293457" y="3760898"/>
            <a:chExt cx="1427971" cy="231438"/>
          </a:xfrm>
        </p:grpSpPr>
        <p:sp>
          <p:nvSpPr>
            <p:cNvPr id="116" name="Rectangle 115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</a:t>
              </a:r>
              <a:r>
                <a:rPr lang="en-US" sz="800" dirty="0" err="1"/>
                <a:t>i</a:t>
              </a:r>
              <a:r>
                <a:rPr lang="en-US" sz="800" dirty="0"/>
                <a:t>]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a[i+1]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a[i+7]</a:t>
              </a:r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TextBox 124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cxnSp>
          <p:nvCxnSpPr>
            <p:cNvPr id="126" name="Straight Connector 125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0" name="Rectangle 129"/>
          <p:cNvSpPr/>
          <p:nvPr/>
        </p:nvSpPr>
        <p:spPr>
          <a:xfrm>
            <a:off x="3433773" y="1696589"/>
            <a:ext cx="227911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1</a:t>
            </a:r>
          </a:p>
        </p:txBody>
      </p:sp>
      <p:sp>
        <p:nvSpPr>
          <p:cNvPr id="131" name="Rectangle 130"/>
          <p:cNvSpPr/>
          <p:nvPr/>
        </p:nvSpPr>
        <p:spPr>
          <a:xfrm>
            <a:off x="3433773" y="2272653"/>
            <a:ext cx="2279117" cy="5102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/>
          <p:cNvSpPr txBox="1"/>
          <p:nvPr/>
        </p:nvSpPr>
        <p:spPr>
          <a:xfrm>
            <a:off x="3476193" y="227265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L1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4045624" y="2413608"/>
            <a:ext cx="1427971" cy="231438"/>
            <a:chOff x="2293457" y="3760898"/>
            <a:chExt cx="1427971" cy="231438"/>
          </a:xfrm>
        </p:grpSpPr>
        <p:sp>
          <p:nvSpPr>
            <p:cNvPr id="149" name="Rectangle 148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</a:t>
              </a:r>
              <a:r>
                <a:rPr lang="en-US" sz="800" dirty="0" err="1"/>
                <a:t>i</a:t>
              </a:r>
              <a:r>
                <a:rPr lang="en-US" sz="800" dirty="0"/>
                <a:t>]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a[i+1]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a[i+7]</a:t>
              </a:r>
            </a:p>
          </p:txBody>
        </p:sp>
        <p:cxnSp>
          <p:nvCxnSpPr>
            <p:cNvPr id="153" name="Straight Connector 152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cxnSp>
          <p:nvCxnSpPr>
            <p:cNvPr id="159" name="Straight Connector 158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Rectangle 133"/>
          <p:cNvSpPr/>
          <p:nvPr/>
        </p:nvSpPr>
        <p:spPr>
          <a:xfrm>
            <a:off x="3433772" y="2785255"/>
            <a:ext cx="2274429" cy="70537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/>
          <p:cNvSpPr txBox="1"/>
          <p:nvPr/>
        </p:nvSpPr>
        <p:spPr>
          <a:xfrm>
            <a:off x="3471504" y="2777282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L2</a:t>
            </a:r>
          </a:p>
        </p:txBody>
      </p:sp>
      <p:grpSp>
        <p:nvGrpSpPr>
          <p:cNvPr id="136" name="Group 135"/>
          <p:cNvGrpSpPr/>
          <p:nvPr/>
        </p:nvGrpSpPr>
        <p:grpSpPr>
          <a:xfrm>
            <a:off x="4040935" y="2919793"/>
            <a:ext cx="1427971" cy="231438"/>
            <a:chOff x="2293457" y="3760898"/>
            <a:chExt cx="1427971" cy="231438"/>
          </a:xfrm>
        </p:grpSpPr>
        <p:sp>
          <p:nvSpPr>
            <p:cNvPr id="137" name="Rectangle 136"/>
            <p:cNvSpPr/>
            <p:nvPr/>
          </p:nvSpPr>
          <p:spPr>
            <a:xfrm>
              <a:off x="2293457" y="3782924"/>
              <a:ext cx="1414712" cy="20941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314469" y="3782924"/>
              <a:ext cx="190350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</a:t>
              </a:r>
              <a:r>
                <a:rPr lang="en-US" sz="800" dirty="0" err="1"/>
                <a:t>i</a:t>
              </a:r>
              <a:r>
                <a:rPr lang="en-US" sz="800" dirty="0"/>
                <a:t>]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603211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a[i+1]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324743" y="3782924"/>
              <a:ext cx="250899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a[i+7]</a:t>
              </a:r>
            </a:p>
          </p:txBody>
        </p:sp>
        <p:cxnSp>
          <p:nvCxnSpPr>
            <p:cNvPr id="141" name="Straight Connector 140"/>
            <p:cNvCxnSpPr/>
            <p:nvPr/>
          </p:nvCxnSpPr>
          <p:spPr>
            <a:xfrm>
              <a:off x="2314239" y="3777466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/>
            <p:cNvCxnSpPr/>
            <p:nvPr/>
          </p:nvCxnSpPr>
          <p:spPr>
            <a:xfrm>
              <a:off x="264570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>
              <a:off x="2985696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3362049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/>
            <p:nvPr/>
          </p:nvCxnSpPr>
          <p:spPr>
            <a:xfrm>
              <a:off x="3708168" y="3776889"/>
              <a:ext cx="0" cy="19399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/>
            <p:cNvSpPr txBox="1"/>
            <p:nvPr/>
          </p:nvSpPr>
          <p:spPr>
            <a:xfrm>
              <a:off x="3080535" y="3760898"/>
              <a:ext cx="150615" cy="11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…</a:t>
              </a:r>
            </a:p>
          </p:txBody>
        </p:sp>
        <p:cxnSp>
          <p:nvCxnSpPr>
            <p:cNvPr id="147" name="Straight Connector 146"/>
            <p:cNvCxnSpPr/>
            <p:nvPr/>
          </p:nvCxnSpPr>
          <p:spPr>
            <a:xfrm>
              <a:off x="2303848" y="3977392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2318924" y="3775916"/>
              <a:ext cx="14025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1" name="Rectangle 160"/>
          <p:cNvSpPr/>
          <p:nvPr/>
        </p:nvSpPr>
        <p:spPr>
          <a:xfrm>
            <a:off x="611560" y="4797152"/>
            <a:ext cx="8352928" cy="155919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/>
          <p:cNvSpPr txBox="1"/>
          <p:nvPr/>
        </p:nvSpPr>
        <p:spPr>
          <a:xfrm>
            <a:off x="6462283" y="1782295"/>
            <a:ext cx="2332433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cache consistency: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MESI</a:t>
            </a:r>
            <a:r>
              <a:rPr lang="en-US" sz="2000" dirty="0"/>
              <a:t> protocol</a:t>
            </a:r>
          </a:p>
          <a:p>
            <a:r>
              <a:rPr lang="en-US" sz="2000" dirty="0"/>
              <a:t>(</a:t>
            </a:r>
            <a:r>
              <a:rPr lang="en-US" sz="2000" dirty="0">
                <a:solidFill>
                  <a:srgbClr val="FF0000"/>
                </a:solidFill>
              </a:rPr>
              <a:t>M</a:t>
            </a:r>
            <a:r>
              <a:rPr lang="en-US" sz="2000" dirty="0"/>
              <a:t>odified, </a:t>
            </a:r>
            <a:r>
              <a:rPr lang="en-US" sz="2000" dirty="0">
                <a:solidFill>
                  <a:srgbClr val="FF0000"/>
                </a:solidFill>
              </a:rPr>
              <a:t>E</a:t>
            </a:r>
            <a:r>
              <a:rPr lang="en-US" sz="2000" dirty="0"/>
              <a:t>xclusive,</a:t>
            </a:r>
            <a:br>
              <a:rPr lang="en-US" sz="2000" dirty="0"/>
            </a:b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S</a:t>
            </a:r>
            <a:r>
              <a:rPr lang="en-US" sz="2000" dirty="0"/>
              <a:t>hared, </a:t>
            </a:r>
            <a:r>
              <a:rPr lang="en-US" sz="2000" dirty="0">
                <a:solidFill>
                  <a:srgbClr val="FF0000"/>
                </a:solidFill>
              </a:rPr>
              <a:t>I</a:t>
            </a:r>
            <a:r>
              <a:rPr lang="en-US" sz="2000" dirty="0"/>
              <a:t>nvalid)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4828013" y="5745866"/>
            <a:ext cx="10693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exclusive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4822069" y="5738379"/>
            <a:ext cx="108532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shared</a:t>
            </a:r>
          </a:p>
        </p:txBody>
      </p:sp>
      <p:sp>
        <p:nvSpPr>
          <p:cNvPr id="165" name="TextBox 164"/>
          <p:cNvSpPr txBox="1"/>
          <p:nvPr/>
        </p:nvSpPr>
        <p:spPr>
          <a:xfrm>
            <a:off x="4824008" y="5736767"/>
            <a:ext cx="1073372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modified</a:t>
            </a:r>
          </a:p>
        </p:txBody>
      </p:sp>
      <p:sp>
        <p:nvSpPr>
          <p:cNvPr id="166" name="Rounded Rectangle 165"/>
          <p:cNvSpPr/>
          <p:nvPr/>
        </p:nvSpPr>
        <p:spPr>
          <a:xfrm>
            <a:off x="1560315" y="2437631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ounded Rectangle 166"/>
          <p:cNvSpPr/>
          <p:nvPr/>
        </p:nvSpPr>
        <p:spPr>
          <a:xfrm>
            <a:off x="3990541" y="5212982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ounded Rectangle 167"/>
          <p:cNvSpPr/>
          <p:nvPr/>
        </p:nvSpPr>
        <p:spPr>
          <a:xfrm>
            <a:off x="4716016" y="5223995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ounded Rectangle 168"/>
          <p:cNvSpPr/>
          <p:nvPr/>
        </p:nvSpPr>
        <p:spPr>
          <a:xfrm>
            <a:off x="5138886" y="2426260"/>
            <a:ext cx="284143" cy="216024"/>
          </a:xfrm>
          <a:prstGeom prst="roundRect">
            <a:avLst/>
          </a:prstGeom>
          <a:solidFill>
            <a:srgbClr val="00B050">
              <a:alpha val="29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ounded Rectangle 170"/>
          <p:cNvSpPr/>
          <p:nvPr/>
        </p:nvSpPr>
        <p:spPr>
          <a:xfrm>
            <a:off x="1554839" y="2431238"/>
            <a:ext cx="284143" cy="216024"/>
          </a:xfrm>
          <a:prstGeom prst="round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ounded Rectangle 171"/>
          <p:cNvSpPr/>
          <p:nvPr/>
        </p:nvSpPr>
        <p:spPr>
          <a:xfrm>
            <a:off x="3977195" y="5219676"/>
            <a:ext cx="284143" cy="216024"/>
          </a:xfrm>
          <a:prstGeom prst="roundRect">
            <a:avLst/>
          </a:prstGeom>
          <a:solidFill>
            <a:srgbClr val="FF0000">
              <a:alpha val="29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4" name="Group 173"/>
          <p:cNvGrpSpPr/>
          <p:nvPr/>
        </p:nvGrpSpPr>
        <p:grpSpPr>
          <a:xfrm>
            <a:off x="5367652" y="2564904"/>
            <a:ext cx="647058" cy="757699"/>
            <a:chOff x="5367652" y="2564904"/>
            <a:chExt cx="647058" cy="757699"/>
          </a:xfrm>
        </p:grpSpPr>
        <p:sp>
          <p:nvSpPr>
            <p:cNvPr id="170" name="TextBox 169"/>
            <p:cNvSpPr txBox="1"/>
            <p:nvPr/>
          </p:nvSpPr>
          <p:spPr>
            <a:xfrm>
              <a:off x="5371017" y="3045604"/>
              <a:ext cx="643693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invalid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5367652" y="2564904"/>
              <a:ext cx="643693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invalid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 rot="19563957">
            <a:off x="6156968" y="4658652"/>
            <a:ext cx="2883610" cy="646331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cache trashing</a:t>
            </a:r>
          </a:p>
        </p:txBody>
      </p:sp>
    </p:spTree>
    <p:extLst>
      <p:ext uri="{BB962C8B-B14F-4D97-AF65-F5344CB8AC3E}">
        <p14:creationId xmlns:p14="http://schemas.microsoft.com/office/powerpoint/2010/main" val="98519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/>
      <p:bldP spid="164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1" grpId="0" animBg="1"/>
      <p:bldP spid="172" grpId="0" animBg="1"/>
      <p:bldP spid="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news and good news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Bad news: performance</a:t>
            </a:r>
          </a:p>
          <a:p>
            <a:pPr lvl="1"/>
            <a:r>
              <a:rPr lang="en-US" dirty="0"/>
              <a:t>degraded by 1.5 to 4</a:t>
            </a:r>
          </a:p>
          <a:p>
            <a:pPr lvl="1"/>
            <a:r>
              <a:rPr lang="en-US" dirty="0"/>
              <a:t>can be hard to spot, e.g., global variables close in memory</a:t>
            </a:r>
          </a:p>
          <a:p>
            <a:r>
              <a:rPr lang="en-US" dirty="0"/>
              <a:t>Good news: compilers</a:t>
            </a:r>
          </a:p>
          <a:p>
            <a:pPr lvl="1"/>
            <a:r>
              <a:rPr lang="en-US" dirty="0"/>
              <a:t>compilers detect many cases, make variables implicitly thread-private</a:t>
            </a:r>
          </a:p>
          <a:p>
            <a:pPr lvl="1"/>
            <a:r>
              <a:rPr lang="en-US" dirty="0"/>
              <a:t>GCC: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-O2</a:t>
            </a:r>
            <a:r>
              <a:rPr lang="en-US" dirty="0"/>
              <a:t> or more</a:t>
            </a:r>
          </a:p>
          <a:p>
            <a:pPr lvl="1"/>
            <a:r>
              <a:rPr lang="en-US" dirty="0"/>
              <a:t>Intel: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-O1</a:t>
            </a:r>
            <a:r>
              <a:rPr lang="en-US" dirty="0"/>
              <a:t> or more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906206" y="5838363"/>
            <a:ext cx="528561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However, compiler won't always remedy,</a:t>
            </a:r>
          </a:p>
          <a:p>
            <a:pPr algn="ctr"/>
            <a:r>
              <a:rPr lang="en-US" sz="2400" dirty="0"/>
              <a:t>so avoid false sharing!</a:t>
            </a:r>
          </a:p>
        </p:txBody>
      </p:sp>
    </p:spTree>
    <p:extLst>
      <p:ext uri="{BB962C8B-B14F-4D97-AF65-F5344CB8AC3E}">
        <p14:creationId xmlns:p14="http://schemas.microsoft.com/office/powerpoint/2010/main" val="124463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avoid?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Use thread-local variables/copies when possible</a:t>
            </a:r>
          </a:p>
          <a:p>
            <a:r>
              <a:rPr lang="en-US" dirty="0"/>
              <a:t>Align C global variables at cache boundaries, e.g.,</a:t>
            </a:r>
            <a:br>
              <a:rPr lang="en-US" dirty="0"/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counter_t0 __attribute__((aligned(64)));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counter_t1 __attribute__((aligned(64)));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Align Fortran variables at cache boundaries (Intel only), e.g.,</a:t>
            </a:r>
            <a:br>
              <a:rPr lang="en-US" dirty="0"/>
            </a:b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integer :: counter_t0, counter_t1</a:t>
            </a:r>
            <a:b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$ attributes align:16 :: counter_t0, counter_t1</a:t>
            </a:r>
          </a:p>
          <a:p>
            <a:r>
              <a:rPr lang="en-US" dirty="0"/>
              <a:t>Pad 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/>
              <a:t> to multiples of cache line length, e.g.,</a:t>
            </a:r>
            <a:br>
              <a:rPr lang="en-US" dirty="0"/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data {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x, y, z;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padding[5];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data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pnts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[20] __attribute__((aligned(64)));</a:t>
            </a:r>
          </a:p>
          <a:p>
            <a:r>
              <a:rPr lang="en-US" dirty="0">
                <a:cs typeface="Courier New" panose="02070309020205020404" pitchFamily="49" charset="0"/>
              </a:rPr>
              <a:t>For Fortran user defined types, use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SEQUENCE</a:t>
            </a:r>
            <a:r>
              <a:rPr lang="en-US" dirty="0">
                <a:cs typeface="Courier New" panose="02070309020205020404" pitchFamily="49" charset="0"/>
              </a:rPr>
              <a:t> + carefully order members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SEQUENCE</a:t>
            </a:r>
            <a:r>
              <a:rPr lang="en-US" dirty="0">
                <a:cs typeface="Courier New" panose="02070309020205020404" pitchFamily="49" charset="0"/>
              </a:rPr>
              <a:t>, but use compiler flag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-align rec16byte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637573" y="6077892"/>
            <a:ext cx="401372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Cost: larger memory footprint!</a:t>
            </a:r>
          </a:p>
        </p:txBody>
      </p:sp>
    </p:spTree>
    <p:extLst>
      <p:ext uri="{BB962C8B-B14F-4D97-AF65-F5344CB8AC3E}">
        <p14:creationId xmlns:p14="http://schemas.microsoft.com/office/powerpoint/2010/main" val="1875071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350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gprof</a:t>
            </a:r>
            <a:r>
              <a:rPr lang="en-US" dirty="0"/>
              <a:t> with GCC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Compile/link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–g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Run application with representative data/settings</a:t>
            </a:r>
          </a:p>
          <a:p>
            <a:r>
              <a:rPr lang="en-US" dirty="0"/>
              <a:t>View profile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gprof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515675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Feedback-guided optimization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63900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Philosophy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"The proof of the pudding is in the eating"</a:t>
            </a:r>
          </a:p>
          <a:p>
            <a:pPr lvl="1"/>
            <a:r>
              <a:rPr lang="en-US" dirty="0"/>
              <a:t>Build application with instrumentation</a:t>
            </a:r>
          </a:p>
          <a:p>
            <a:pPr lvl="1"/>
            <a:r>
              <a:rPr lang="en-US" dirty="0"/>
              <a:t>Run application</a:t>
            </a:r>
          </a:p>
          <a:p>
            <a:pPr lvl="2"/>
            <a:r>
              <a:rPr lang="en-US" dirty="0"/>
              <a:t>creates profile</a:t>
            </a:r>
          </a:p>
          <a:p>
            <a:pPr lvl="1"/>
            <a:r>
              <a:rPr lang="en-US" dirty="0"/>
              <a:t>Rebuild application, using profile to guide optimizations</a:t>
            </a:r>
          </a:p>
          <a:p>
            <a:r>
              <a:rPr lang="en-US" dirty="0"/>
              <a:t>Depends on quality of run: must be representative for general use</a:t>
            </a:r>
          </a:p>
          <a:p>
            <a:pPr lvl="1"/>
            <a:r>
              <a:rPr lang="en-US" dirty="0"/>
              <a:t>CPU/memory architecture</a:t>
            </a:r>
          </a:p>
          <a:p>
            <a:pPr lvl="1"/>
            <a:r>
              <a:rPr lang="en-US" dirty="0"/>
              <a:t>input data/parameters</a:t>
            </a:r>
          </a:p>
          <a:p>
            <a:r>
              <a:rPr lang="en-US" dirty="0"/>
              <a:t>YMMV: expect &lt; 10 %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3780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GCC compilers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with instrumentation</a:t>
            </a:r>
          </a:p>
          <a:p>
            <a:endParaRPr lang="en-US" dirty="0"/>
          </a:p>
          <a:p>
            <a:r>
              <a:rPr lang="en-US" dirty="0"/>
              <a:t>Run as usual</a:t>
            </a:r>
          </a:p>
          <a:p>
            <a:r>
              <a:rPr lang="en-US" dirty="0"/>
              <a:t>Build using profile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276872"/>
            <a:ext cx="680186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-generate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4139788"/>
            <a:ext cx="680186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fprofile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-use=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appl.exe.gcda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57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compilers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with instrumentation</a:t>
            </a:r>
          </a:p>
          <a:p>
            <a:endParaRPr lang="en-US" dirty="0"/>
          </a:p>
          <a:p>
            <a:r>
              <a:rPr lang="en-US" dirty="0"/>
              <a:t>Run as usual</a:t>
            </a:r>
          </a:p>
          <a:p>
            <a:r>
              <a:rPr lang="en-US" dirty="0"/>
              <a:t>Build using profile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2276872"/>
            <a:ext cx="762901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-prof-gen  -prof-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=./profs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87624" y="4139788"/>
            <a:ext cx="762901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-prof-use  prof-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=./profs 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-o appl.exe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81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illustrating cache hierarchy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49</a:t>
            </a:fld>
            <a:endParaRPr lang="nl-BE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2415461"/>
            <a:ext cx="5280248" cy="3960186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5364088" y="2780928"/>
            <a:ext cx="3000906" cy="1440160"/>
            <a:chOff x="5364088" y="2780928"/>
            <a:chExt cx="3000906" cy="1440160"/>
          </a:xfrm>
        </p:grpSpPr>
        <p:sp>
          <p:nvSpPr>
            <p:cNvPr id="6" name="Oval 5"/>
            <p:cNvSpPr/>
            <p:nvPr/>
          </p:nvSpPr>
          <p:spPr>
            <a:xfrm>
              <a:off x="5364088" y="2780928"/>
              <a:ext cx="599728" cy="1440160"/>
            </a:xfrm>
            <a:prstGeom prst="ellipse">
              <a:avLst/>
            </a:prstGeom>
            <a:solidFill>
              <a:srgbClr val="00B050">
                <a:alpha val="19000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9" idx="1"/>
            </p:cNvCxnSpPr>
            <p:nvPr/>
          </p:nvCxnSpPr>
          <p:spPr>
            <a:xfrm flipH="1">
              <a:off x="5958644" y="3201197"/>
              <a:ext cx="701588" cy="299811"/>
            </a:xfrm>
            <a:prstGeom prst="straightConnector1">
              <a:avLst/>
            </a:prstGeom>
            <a:ln w="158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6660232" y="2785698"/>
              <a:ext cx="1704762" cy="83099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</a:rPr>
                <a:t>improved</a:t>
              </a:r>
            </a:p>
            <a:p>
              <a:r>
                <a:rPr lang="en-US" sz="2400" dirty="0">
                  <a:solidFill>
                    <a:srgbClr val="00B050"/>
                  </a:solidFill>
                </a:rPr>
                <a:t>pre-fetching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818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Levels of parallelism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Vectorization</a:t>
            </a:r>
          </a:p>
          <a:p>
            <a:pPr lvl="1"/>
            <a:r>
              <a:rPr lang="en-US" dirty="0"/>
              <a:t>libraries (e.g., MKL)</a:t>
            </a:r>
          </a:p>
          <a:p>
            <a:pPr lvl="1"/>
            <a:r>
              <a:rPr lang="en-US" dirty="0"/>
              <a:t>compiler flags</a:t>
            </a:r>
          </a:p>
          <a:p>
            <a:pPr lvl="1"/>
            <a:r>
              <a:rPr lang="en-US" dirty="0"/>
              <a:t>directives: programmer can/should help</a:t>
            </a:r>
          </a:p>
          <a:p>
            <a:r>
              <a:rPr lang="en-US" dirty="0"/>
              <a:t>Multiple cores</a:t>
            </a:r>
          </a:p>
          <a:p>
            <a:pPr lvl="1"/>
            <a:r>
              <a:rPr lang="en-US" dirty="0" err="1"/>
              <a:t>OpenMP</a:t>
            </a:r>
            <a:r>
              <a:rPr lang="en-US" dirty="0"/>
              <a:t>/</a:t>
            </a:r>
            <a:r>
              <a:rPr lang="en-US" dirty="0" err="1"/>
              <a:t>pthreads</a:t>
            </a:r>
            <a:endParaRPr lang="en-US" dirty="0"/>
          </a:p>
          <a:p>
            <a:pPr lvl="2"/>
            <a:r>
              <a:rPr lang="en-US" dirty="0"/>
              <a:t>libraries (e.g., MKL)</a:t>
            </a:r>
          </a:p>
          <a:p>
            <a:pPr lvl="2"/>
            <a:r>
              <a:rPr lang="en-US" dirty="0"/>
              <a:t>programmer</a:t>
            </a:r>
          </a:p>
          <a:p>
            <a:r>
              <a:rPr lang="en-US" dirty="0"/>
              <a:t>Multiple nodes, i.e., distributed computing</a:t>
            </a:r>
          </a:p>
          <a:p>
            <a:pPr lvl="1"/>
            <a:r>
              <a:rPr lang="en-US" dirty="0"/>
              <a:t>MPI/CAF/UPC/Chapel</a:t>
            </a:r>
          </a:p>
          <a:p>
            <a:pPr lvl="2"/>
            <a:r>
              <a:rPr lang="en-US" dirty="0"/>
              <a:t>programmer</a:t>
            </a:r>
          </a:p>
          <a:p>
            <a:r>
              <a:rPr lang="en-US" dirty="0"/>
              <a:t>GPGPU</a:t>
            </a:r>
          </a:p>
          <a:p>
            <a:pPr lvl="1"/>
            <a:r>
              <a:rPr lang="en-US" dirty="0"/>
              <a:t>CUDA/</a:t>
            </a:r>
            <a:r>
              <a:rPr lang="en-US" dirty="0" err="1"/>
              <a:t>OpenACC</a:t>
            </a:r>
            <a:r>
              <a:rPr lang="en-US" dirty="0"/>
              <a:t>/</a:t>
            </a:r>
            <a:r>
              <a:rPr lang="en-US" dirty="0" err="1"/>
              <a:t>OpenCL</a:t>
            </a:r>
            <a:endParaRPr lang="en-US" dirty="0"/>
          </a:p>
          <a:p>
            <a:pPr lvl="2"/>
            <a:r>
              <a:rPr lang="en-US" dirty="0"/>
              <a:t>libraries (e.g., </a:t>
            </a:r>
            <a:r>
              <a:rPr lang="en-US" dirty="0" err="1"/>
              <a:t>TensorFlow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programmer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6300192" y="2924944"/>
            <a:ext cx="1546199" cy="3096344"/>
            <a:chOff x="6553200" y="3284984"/>
            <a:chExt cx="1546199" cy="3096344"/>
          </a:xfrm>
        </p:grpSpPr>
        <p:sp>
          <p:nvSpPr>
            <p:cNvPr id="5" name="Right Brace 4"/>
            <p:cNvSpPr/>
            <p:nvPr/>
          </p:nvSpPr>
          <p:spPr>
            <a:xfrm>
              <a:off x="6553200" y="3284984"/>
              <a:ext cx="216024" cy="3096344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85248" y="4571546"/>
              <a:ext cx="11141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hybrid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255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876571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references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Gallery of processor cache effects</a:t>
            </a:r>
            <a:endParaRPr lang="en-US" dirty="0"/>
          </a:p>
          <a:p>
            <a:r>
              <a:rPr lang="en-US" dirty="0">
                <a:hlinkClick r:id="rId3"/>
              </a:rPr>
              <a:t>Avoiding and Identifying False Sharing Among Threads</a:t>
            </a:r>
            <a:endParaRPr lang="en-US" dirty="0"/>
          </a:p>
          <a:p>
            <a:r>
              <a:rPr lang="en-US" dirty="0"/>
              <a:t>Vectorization</a:t>
            </a:r>
          </a:p>
          <a:p>
            <a:pPr lvl="1"/>
            <a:r>
              <a:rPr lang="en-US" dirty="0">
                <a:hlinkClick r:id="rId4"/>
              </a:rPr>
              <a:t>A guide to vectorization with Intel C++ compilers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Auto-vectorization with </a:t>
            </a:r>
            <a:r>
              <a:rPr lang="en-US" dirty="0" err="1">
                <a:hlinkClick r:id="rId5"/>
              </a:rPr>
              <a:t>gcc</a:t>
            </a:r>
            <a:r>
              <a:rPr lang="en-US" dirty="0">
                <a:hlinkClick r:id="rId5"/>
              </a:rPr>
              <a:t> 4.7</a:t>
            </a:r>
            <a:endParaRPr lang="en-US" dirty="0"/>
          </a:p>
          <a:p>
            <a:r>
              <a:rPr lang="en-US" dirty="0"/>
              <a:t>Introduction to High Performance Computing for Scientists and Engineers</a:t>
            </a:r>
            <a:br>
              <a:rPr lang="nl-BE" dirty="0"/>
            </a:br>
            <a:r>
              <a:rPr lang="nl-BE" dirty="0"/>
              <a:t>Georg Hager &amp; Gerhard Wellein</a:t>
            </a:r>
            <a:br>
              <a:rPr lang="nl-BE" dirty="0"/>
            </a:br>
            <a:r>
              <a:rPr lang="nl-BE" dirty="0"/>
              <a:t>Chapman &amp; Hall, 2010</a:t>
            </a:r>
            <a:endParaRPr lang="en-US" b="1" dirty="0"/>
          </a:p>
          <a:p>
            <a:r>
              <a:rPr lang="en-US" dirty="0">
                <a:hlinkClick r:id="rId6"/>
              </a:rPr>
              <a:t>Why has CPU frequency ceased to grow?</a:t>
            </a:r>
            <a:endParaRPr lang="en-US" dirty="0"/>
          </a:p>
          <a:p>
            <a:r>
              <a:rPr lang="en-US" dirty="0">
                <a:hlinkClick r:id="rId7"/>
              </a:rPr>
              <a:t>Compiler Explorer</a:t>
            </a:r>
            <a:r>
              <a:rPr lang="en-US" dirty="0"/>
              <a:t>: interactively shows assembler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30236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88252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Profilers</a:t>
            </a:r>
          </a:p>
          <a:p>
            <a:pPr lvl="1"/>
            <a:r>
              <a:rPr lang="en-US" dirty="0" err="1"/>
              <a:t>gprof</a:t>
            </a:r>
            <a:endParaRPr lang="en-US" dirty="0"/>
          </a:p>
          <a:p>
            <a:pPr lvl="1"/>
            <a:r>
              <a:rPr lang="en-US" dirty="0" err="1"/>
              <a:t>Scalasca</a:t>
            </a:r>
            <a:endParaRPr lang="en-US" dirty="0"/>
          </a:p>
          <a:p>
            <a:pPr lvl="1"/>
            <a:r>
              <a:rPr lang="en-US" dirty="0" err="1"/>
              <a:t>AllineaForge</a:t>
            </a:r>
            <a:r>
              <a:rPr lang="en-US" dirty="0"/>
              <a:t> MAP</a:t>
            </a:r>
          </a:p>
          <a:p>
            <a:pPr lvl="1"/>
            <a:r>
              <a:rPr lang="en-US" dirty="0"/>
              <a:t>Intel </a:t>
            </a:r>
            <a:r>
              <a:rPr lang="en-US" dirty="0" err="1"/>
              <a:t>vTune</a:t>
            </a:r>
            <a:endParaRPr lang="en-US" dirty="0"/>
          </a:p>
          <a:p>
            <a:r>
              <a:rPr lang="en-US" dirty="0"/>
              <a:t>Monitoring</a:t>
            </a:r>
          </a:p>
          <a:p>
            <a:pPr lvl="1"/>
            <a:r>
              <a:rPr lang="en-US" dirty="0" err="1"/>
              <a:t>numastat</a:t>
            </a:r>
            <a:endParaRPr lang="en-US" dirty="0"/>
          </a:p>
          <a:p>
            <a:pPr lvl="1"/>
            <a:r>
              <a:rPr lang="en-US" dirty="0" err="1"/>
              <a:t>mpstat</a:t>
            </a:r>
            <a:endParaRPr lang="en-US" dirty="0"/>
          </a:p>
          <a:p>
            <a:r>
              <a:rPr lang="en-US" dirty="0"/>
              <a:t>Hardware information</a:t>
            </a:r>
          </a:p>
          <a:p>
            <a:pPr lvl="1"/>
            <a:r>
              <a:rPr lang="en-US" dirty="0" err="1"/>
              <a:t>lscpu</a:t>
            </a:r>
            <a:r>
              <a:rPr lang="en-US" dirty="0"/>
              <a:t>: CPU information, including cache size and NUMA configuration</a:t>
            </a:r>
          </a:p>
          <a:p>
            <a:pPr lvl="1"/>
            <a:r>
              <a:rPr lang="en-US" dirty="0" err="1"/>
              <a:t>lstopo</a:t>
            </a:r>
            <a:r>
              <a:rPr lang="en-US" dirty="0"/>
              <a:t>-no-graphics: more detailed cache topology</a:t>
            </a:r>
          </a:p>
          <a:p>
            <a:pPr lvl="1"/>
            <a:r>
              <a:rPr lang="en-US" dirty="0"/>
              <a:t>Intel </a:t>
            </a:r>
            <a:r>
              <a:rPr lang="en-US" dirty="0" err="1"/>
              <a:t>mlc</a:t>
            </a:r>
            <a:r>
              <a:rPr lang="en-US" dirty="0"/>
              <a:t>: provides memory bandwidth &amp; latency info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148064" y="2420888"/>
            <a:ext cx="22015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Use a profiler,</a:t>
            </a:r>
            <a:br>
              <a:rPr lang="en-US" sz="2800" dirty="0"/>
            </a:br>
            <a:r>
              <a:rPr lang="en-US" sz="2800" dirty="0"/>
              <a:t>it is the law!</a:t>
            </a:r>
          </a:p>
        </p:txBody>
      </p:sp>
    </p:spTree>
    <p:extLst>
      <p:ext uri="{BB962C8B-B14F-4D97-AF65-F5344CB8AC3E}">
        <p14:creationId xmlns:p14="http://schemas.microsoft.com/office/powerpoint/2010/main" val="1031716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Latency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5074773" y="6165304"/>
            <a:ext cx="984980" cy="36933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Core</a:t>
            </a:r>
            <a:endParaRPr lang="nl-BE" dirty="0"/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6948264" y="476672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5065891" y="5656602"/>
            <a:ext cx="3250525" cy="369332"/>
            <a:chOff x="4345811" y="5656602"/>
            <a:chExt cx="3250525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4345811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L1 cache</a:t>
              </a:r>
              <a:endParaRPr lang="nl-BE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86856" y="5656602"/>
              <a:ext cx="909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 cycles</a:t>
              </a:r>
              <a:endParaRPr lang="nl-BE" dirty="0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067786" y="5147900"/>
            <a:ext cx="3365649" cy="378624"/>
            <a:chOff x="4347706" y="5647310"/>
            <a:chExt cx="3365649" cy="378624"/>
          </a:xfrm>
        </p:grpSpPr>
        <p:sp>
          <p:nvSpPr>
            <p:cNvPr id="19" name="TextBox 18"/>
            <p:cNvSpPr txBox="1"/>
            <p:nvPr/>
          </p:nvSpPr>
          <p:spPr>
            <a:xfrm>
              <a:off x="4347706" y="5647310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L2 cache</a:t>
              </a:r>
              <a:endParaRPr lang="nl-BE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 cycles</a:t>
              </a:r>
              <a:endParaRPr lang="nl-BE" dirty="0"/>
            </a:p>
          </p:txBody>
        </p:sp>
        <p:cxnSp>
          <p:nvCxnSpPr>
            <p:cNvPr id="21" name="Straight Connector 2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069875" y="4509120"/>
            <a:ext cx="3390557" cy="369332"/>
            <a:chOff x="4322798" y="5656602"/>
            <a:chExt cx="3390557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4322798" y="5656602"/>
              <a:ext cx="99386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L3 cache</a:t>
              </a:r>
              <a:endParaRPr lang="nl-BE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686856" y="5656602"/>
              <a:ext cx="1026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 cycles</a:t>
              </a:r>
              <a:endParaRPr lang="nl-BE" dirty="0"/>
            </a:p>
          </p:txBody>
        </p:sp>
        <p:cxnSp>
          <p:nvCxnSpPr>
            <p:cNvPr id="25" name="Straight Connector 2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5068689" y="3645024"/>
            <a:ext cx="3481765" cy="369332"/>
            <a:chOff x="4348609" y="5656602"/>
            <a:chExt cx="3481765" cy="369332"/>
          </a:xfrm>
        </p:grpSpPr>
        <p:sp>
          <p:nvSpPr>
            <p:cNvPr id="27" name="TextBox 26"/>
            <p:cNvSpPr txBox="1"/>
            <p:nvPr/>
          </p:nvSpPr>
          <p:spPr>
            <a:xfrm>
              <a:off x="4348609" y="5656602"/>
              <a:ext cx="991064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RAM</a:t>
              </a:r>
              <a:endParaRPr lang="nl-BE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686856" y="5656602"/>
              <a:ext cx="1143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150 cycles</a:t>
              </a:r>
              <a:endParaRPr lang="nl-BE" dirty="0"/>
            </a:p>
          </p:txBody>
        </p:sp>
        <p:cxnSp>
          <p:nvCxnSpPr>
            <p:cNvPr id="29" name="Straight Connector 2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5067786" y="2700038"/>
            <a:ext cx="3519410" cy="369332"/>
            <a:chOff x="4427984" y="5656602"/>
            <a:chExt cx="3519410" cy="369332"/>
          </a:xfrm>
        </p:grpSpPr>
        <p:sp>
          <p:nvSpPr>
            <p:cNvPr id="31" name="TextBox 3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Infiniband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86856" y="5656602"/>
              <a:ext cx="12605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5000 cycles</a:t>
              </a:r>
              <a:endParaRPr lang="nl-BE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5069240" y="1340768"/>
            <a:ext cx="3949291" cy="369332"/>
            <a:chOff x="4349160" y="5656602"/>
            <a:chExt cx="3949291" cy="369332"/>
          </a:xfrm>
        </p:grpSpPr>
        <p:sp>
          <p:nvSpPr>
            <p:cNvPr id="35" name="TextBox 34"/>
            <p:cNvSpPr txBox="1"/>
            <p:nvPr/>
          </p:nvSpPr>
          <p:spPr>
            <a:xfrm>
              <a:off x="4349160" y="5656602"/>
              <a:ext cx="1135652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disk I/O</a:t>
              </a:r>
              <a:endParaRPr lang="nl-BE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86856" y="5656602"/>
              <a:ext cx="1611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1000000 cycles</a:t>
              </a:r>
              <a:endParaRPr lang="nl-BE" dirty="0"/>
            </a:p>
          </p:txBody>
        </p:sp>
        <p:cxnSp>
          <p:nvCxnSpPr>
            <p:cNvPr id="37" name="Straight Connector 3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/>
          <p:nvPr/>
        </p:nvCxnSpPr>
        <p:spPr>
          <a:xfrm flipV="1">
            <a:off x="1691680" y="467380"/>
            <a:ext cx="0" cy="6057964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323528" y="6093296"/>
            <a:ext cx="3633198" cy="646331"/>
            <a:chOff x="5018298" y="5508848"/>
            <a:chExt cx="3633198" cy="646331"/>
          </a:xfrm>
        </p:grpSpPr>
        <p:sp>
          <p:nvSpPr>
            <p:cNvPr id="41" name="TextBox 40"/>
            <p:cNvSpPr txBox="1"/>
            <p:nvPr/>
          </p:nvSpPr>
          <p:spPr>
            <a:xfrm>
              <a:off x="5018298" y="5656602"/>
              <a:ext cx="8197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 cycle</a:t>
              </a:r>
              <a:endParaRPr lang="nl-BE" dirty="0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686856" y="5508848"/>
              <a:ext cx="1964640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streaming DP</a:t>
              </a:r>
              <a:br>
                <a:rPr lang="en-US" dirty="0"/>
              </a:br>
              <a:r>
                <a:rPr lang="en-US" dirty="0"/>
                <a:t>fused multiply/add</a:t>
              </a:r>
              <a:endParaRPr lang="nl-BE" dirty="0"/>
            </a:p>
          </p:txBody>
        </p:sp>
        <p:cxnSp>
          <p:nvCxnSpPr>
            <p:cNvPr id="43" name="Straight Connector 4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323528" y="5579948"/>
            <a:ext cx="2391833" cy="380365"/>
            <a:chOff x="5018298" y="5645569"/>
            <a:chExt cx="2391833" cy="380365"/>
          </a:xfrm>
        </p:grpSpPr>
        <p:sp>
          <p:nvSpPr>
            <p:cNvPr id="45" name="TextBox 44"/>
            <p:cNvSpPr txBox="1"/>
            <p:nvPr/>
          </p:nvSpPr>
          <p:spPr>
            <a:xfrm>
              <a:off x="5018298" y="5656602"/>
              <a:ext cx="90948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5 cycles</a:t>
              </a:r>
              <a:endParaRPr lang="nl-BE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686856" y="5645569"/>
              <a:ext cx="72327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+ or *</a:t>
              </a:r>
              <a:endParaRPr lang="nl-BE" dirty="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323528" y="5352891"/>
            <a:ext cx="2619459" cy="380365"/>
            <a:chOff x="5018298" y="5645569"/>
            <a:chExt cx="2619459" cy="380365"/>
          </a:xfrm>
        </p:grpSpPr>
        <p:sp>
          <p:nvSpPr>
            <p:cNvPr id="49" name="TextBox 48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10 cycles</a:t>
              </a:r>
              <a:endParaRPr lang="nl-BE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686856" y="5645569"/>
              <a:ext cx="950901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/ or </a:t>
              </a:r>
              <a:r>
                <a:rPr lang="en-US" dirty="0" err="1"/>
                <a:t>sqrt</a:t>
              </a:r>
              <a:endParaRPr lang="nl-BE" dirty="0"/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323528" y="5136867"/>
            <a:ext cx="2186392" cy="380365"/>
            <a:chOff x="5018298" y="5645569"/>
            <a:chExt cx="2186392" cy="380365"/>
          </a:xfrm>
        </p:grpSpPr>
        <p:sp>
          <p:nvSpPr>
            <p:cNvPr id="53" name="TextBox 52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20 cycles</a:t>
              </a:r>
              <a:endParaRPr lang="nl-BE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686856" y="5645569"/>
              <a:ext cx="51783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exp</a:t>
              </a:r>
              <a:endParaRPr lang="nl-BE" dirty="0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/>
          <p:cNvGrpSpPr/>
          <p:nvPr/>
        </p:nvGrpSpPr>
        <p:grpSpPr>
          <a:xfrm>
            <a:off x="323528" y="4776827"/>
            <a:ext cx="2084056" cy="380365"/>
            <a:chOff x="5018298" y="5645569"/>
            <a:chExt cx="2084056" cy="380365"/>
          </a:xfrm>
        </p:grpSpPr>
        <p:sp>
          <p:nvSpPr>
            <p:cNvPr id="57" name="TextBox 56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40 cycles</a:t>
              </a:r>
              <a:endParaRPr lang="nl-BE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686856" y="5645569"/>
              <a:ext cx="415498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**</a:t>
              </a:r>
              <a:endParaRPr lang="nl-BE" dirty="0"/>
            </a:p>
          </p:txBody>
        </p:sp>
        <p:cxnSp>
          <p:nvCxnSpPr>
            <p:cNvPr id="59" name="Straight Connector 5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323528" y="4128755"/>
            <a:ext cx="2119322" cy="380365"/>
            <a:chOff x="5018298" y="5645569"/>
            <a:chExt cx="2119322" cy="380365"/>
          </a:xfrm>
        </p:grpSpPr>
        <p:sp>
          <p:nvSpPr>
            <p:cNvPr id="61" name="TextBox 60"/>
            <p:cNvSpPr txBox="1"/>
            <p:nvPr/>
          </p:nvSpPr>
          <p:spPr>
            <a:xfrm>
              <a:off x="5018298" y="5656602"/>
              <a:ext cx="102649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80 cycles</a:t>
              </a:r>
              <a:endParaRPr lang="nl-BE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6686856" y="5645569"/>
              <a:ext cx="4507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erf</a:t>
              </a:r>
              <a:endParaRPr lang="nl-BE" dirty="0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TextBox 63"/>
          <p:cNvSpPr txBox="1"/>
          <p:nvPr/>
        </p:nvSpPr>
        <p:spPr>
          <a:xfrm rot="16200000">
            <a:off x="6199013" y="692696"/>
            <a:ext cx="859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latency</a:t>
            </a:r>
            <a:endParaRPr lang="nl-BE" dirty="0"/>
          </a:p>
        </p:txBody>
      </p:sp>
      <p:grpSp>
        <p:nvGrpSpPr>
          <p:cNvPr id="66" name="Group 65"/>
          <p:cNvGrpSpPr/>
          <p:nvPr/>
        </p:nvGrpSpPr>
        <p:grpSpPr>
          <a:xfrm>
            <a:off x="5067786" y="3244448"/>
            <a:ext cx="3519410" cy="369332"/>
            <a:chOff x="4427984" y="5656602"/>
            <a:chExt cx="3519410" cy="446892"/>
          </a:xfrm>
        </p:grpSpPr>
        <p:sp>
          <p:nvSpPr>
            <p:cNvPr id="67" name="TextBox 66"/>
            <p:cNvSpPr txBox="1"/>
            <p:nvPr/>
          </p:nvSpPr>
          <p:spPr>
            <a:xfrm>
              <a:off x="4427984" y="5656602"/>
              <a:ext cx="1705916" cy="44689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OpenMP</a:t>
              </a:r>
              <a:r>
                <a:rPr lang="en-US" dirty="0"/>
                <a:t> barrier</a:t>
              </a:r>
              <a:endParaRPr lang="nl-BE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686856" y="5656602"/>
              <a:ext cx="1260538" cy="44689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1500 cycles</a:t>
              </a:r>
              <a:endParaRPr lang="nl-BE" dirty="0"/>
            </a:p>
          </p:txBody>
        </p:sp>
        <p:cxnSp>
          <p:nvCxnSpPr>
            <p:cNvPr id="69" name="Straight Connector 68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/>
          <p:cNvSpPr txBox="1"/>
          <p:nvPr/>
        </p:nvSpPr>
        <p:spPr>
          <a:xfrm rot="16200000">
            <a:off x="590856" y="1052814"/>
            <a:ext cx="1502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 time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54</a:t>
            </a:fld>
            <a:endParaRPr lang="nl-BE"/>
          </a:p>
        </p:txBody>
      </p:sp>
      <p:grpSp>
        <p:nvGrpSpPr>
          <p:cNvPr id="70" name="Group 69"/>
          <p:cNvGrpSpPr/>
          <p:nvPr/>
        </p:nvGrpSpPr>
        <p:grpSpPr>
          <a:xfrm>
            <a:off x="5067786" y="2296458"/>
            <a:ext cx="3636429" cy="369332"/>
            <a:chOff x="4427984" y="5656602"/>
            <a:chExt cx="3636429" cy="369332"/>
          </a:xfrm>
        </p:grpSpPr>
        <p:sp>
          <p:nvSpPr>
            <p:cNvPr id="71" name="TextBox 70"/>
            <p:cNvSpPr txBox="1"/>
            <p:nvPr/>
          </p:nvSpPr>
          <p:spPr>
            <a:xfrm>
              <a:off x="4427984" y="5656602"/>
              <a:ext cx="1137106" cy="369332"/>
            </a:xfrm>
            <a:prstGeom prst="rect">
              <a:avLst/>
            </a:prstGeom>
            <a:noFill/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GPGPU</a:t>
              </a:r>
              <a:endParaRPr lang="nl-BE" dirty="0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686856" y="5656602"/>
              <a:ext cx="13775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20000 cycles</a:t>
              </a:r>
              <a:endParaRPr lang="nl-BE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>
              <a:off x="6228184" y="5841268"/>
              <a:ext cx="144016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1854268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RAM</a:t>
            </a:r>
          </a:p>
          <a:p>
            <a:pPr lvl="1"/>
            <a:r>
              <a:rPr lang="en-US" dirty="0" err="1"/>
              <a:t>ivybridge</a:t>
            </a:r>
            <a:r>
              <a:rPr lang="en-US" dirty="0"/>
              <a:t> (dual socket, 10 core): 93 GB/s</a:t>
            </a:r>
          </a:p>
          <a:p>
            <a:pPr lvl="1"/>
            <a:r>
              <a:rPr lang="en-US" dirty="0" err="1"/>
              <a:t>haswell</a:t>
            </a:r>
            <a:r>
              <a:rPr lang="en-US" dirty="0"/>
              <a:t> (dual socket, 12 core): 110 GB/s</a:t>
            </a:r>
          </a:p>
          <a:p>
            <a:pPr lvl="1"/>
            <a:r>
              <a:rPr lang="en-US" dirty="0" err="1"/>
              <a:t>broadwell</a:t>
            </a:r>
            <a:r>
              <a:rPr lang="en-US" dirty="0"/>
              <a:t> (dual socket, 14 core): 125 GB/s</a:t>
            </a:r>
          </a:p>
          <a:p>
            <a:pPr lvl="1"/>
            <a:r>
              <a:rPr lang="en-US" dirty="0" err="1"/>
              <a:t>skylake</a:t>
            </a:r>
            <a:r>
              <a:rPr lang="en-US" dirty="0"/>
              <a:t> (dual socket, 18 core): 256 GB/s</a:t>
            </a:r>
          </a:p>
          <a:p>
            <a:r>
              <a:rPr lang="en-US" dirty="0"/>
              <a:t>QPI</a:t>
            </a:r>
          </a:p>
          <a:p>
            <a:pPr lvl="1"/>
            <a:r>
              <a:rPr lang="en-US" dirty="0" err="1"/>
              <a:t>ivybridge</a:t>
            </a:r>
            <a:r>
              <a:rPr lang="en-US" dirty="0"/>
              <a:t>: 25 GB/s</a:t>
            </a:r>
          </a:p>
          <a:p>
            <a:pPr lvl="1"/>
            <a:r>
              <a:rPr lang="en-US" dirty="0" err="1"/>
              <a:t>haswell</a:t>
            </a:r>
            <a:r>
              <a:rPr lang="en-US" dirty="0"/>
              <a:t>: 30 GB/s</a:t>
            </a:r>
            <a:endParaRPr lang="nl-BE" dirty="0"/>
          </a:p>
          <a:p>
            <a:pPr lvl="1"/>
            <a:r>
              <a:rPr lang="nl-BE" dirty="0"/>
              <a:t>broadwell: 30 GB/s</a:t>
            </a:r>
          </a:p>
          <a:p>
            <a:pPr lvl="1"/>
            <a:r>
              <a:rPr lang="nl-BE" dirty="0"/>
              <a:t>skylake: 80 GB/s</a:t>
            </a:r>
            <a:endParaRPr lang="en-US" dirty="0"/>
          </a:p>
          <a:p>
            <a:r>
              <a:rPr lang="en-US" dirty="0"/>
              <a:t>GPGPU RAM (GDDR5@750MHz, K40c): 288.0 GB/s</a:t>
            </a:r>
          </a:p>
          <a:p>
            <a:r>
              <a:rPr lang="en-US" dirty="0"/>
              <a:t>SATA revision 3: 0.6 GB/s</a:t>
            </a:r>
          </a:p>
          <a:p>
            <a:r>
              <a:rPr lang="en-US" dirty="0"/>
              <a:t>SATA revision 3.2: 2.0 GB/s</a:t>
            </a:r>
          </a:p>
          <a:p>
            <a:r>
              <a:rPr lang="en-US" dirty="0"/>
              <a:t>SAS 3: 1.2 GB/s</a:t>
            </a:r>
          </a:p>
          <a:p>
            <a:r>
              <a:rPr lang="en-US" dirty="0"/>
              <a:t>PCI Express 3.0 (16x): 15.75 GB/s</a:t>
            </a:r>
          </a:p>
          <a:p>
            <a:r>
              <a:rPr lang="en-US" dirty="0" err="1"/>
              <a:t>Infiniband</a:t>
            </a:r>
            <a:r>
              <a:rPr lang="en-US" dirty="0"/>
              <a:t> QDR 4x: 4.0 GB/s</a:t>
            </a:r>
          </a:p>
          <a:p>
            <a:r>
              <a:rPr lang="en-US" dirty="0" err="1"/>
              <a:t>Infiniband</a:t>
            </a:r>
            <a:r>
              <a:rPr lang="en-US" dirty="0"/>
              <a:t> EDR 4x: 12.5 GB/s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076056" y="4653136"/>
            <a:ext cx="344344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bandwidth depends</a:t>
            </a:r>
          </a:p>
          <a:p>
            <a:r>
              <a:rPr lang="en-US" sz="2400" dirty="0"/>
              <a:t>           on message size!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254066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Have one or more processes</a:t>
            </a:r>
          </a:p>
          <a:p>
            <a:pPr lvl="1"/>
            <a:r>
              <a:rPr lang="en-US" dirty="0"/>
              <a:t>Run on one or more compute nodes</a:t>
            </a:r>
          </a:p>
          <a:p>
            <a:r>
              <a:rPr lang="en-US" dirty="0"/>
              <a:t>Processes</a:t>
            </a:r>
          </a:p>
          <a:p>
            <a:pPr lvl="1"/>
            <a:r>
              <a:rPr lang="en-US" dirty="0"/>
              <a:t>Communicate through message passing (e.g., MPI)</a:t>
            </a:r>
          </a:p>
          <a:p>
            <a:pPr lvl="1"/>
            <a:r>
              <a:rPr lang="en-US" dirty="0"/>
              <a:t>Have one or more threads</a:t>
            </a:r>
          </a:p>
          <a:p>
            <a:pPr lvl="1"/>
            <a:r>
              <a:rPr lang="en-US" dirty="0"/>
              <a:t>Run on single compute node, one or more cores</a:t>
            </a:r>
          </a:p>
          <a:p>
            <a:r>
              <a:rPr lang="en-US" dirty="0"/>
              <a:t>Threads</a:t>
            </a:r>
          </a:p>
          <a:p>
            <a:pPr lvl="1"/>
            <a:r>
              <a:rPr lang="en-US" dirty="0"/>
              <a:t>Communicate through shared memory (e.g., </a:t>
            </a:r>
            <a:r>
              <a:rPr lang="en-US" dirty="0" err="1"/>
              <a:t>OpenMP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Run on single core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5456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scaling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3705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Dimensions for scaling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 considered in two dimensions</a:t>
            </a:r>
          </a:p>
          <a:p>
            <a:pPr lvl="1"/>
            <a:r>
              <a:rPr lang="en-US" dirty="0"/>
              <a:t>solve same problem faster by using more resources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solve larger problem by using more resources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382590" y="4869160"/>
            <a:ext cx="234153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Weak scaling</a:t>
            </a:r>
            <a:endParaRPr lang="nl-BE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382590" y="3284984"/>
            <a:ext cx="249420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Strong scaling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4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 scaling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1508667" y="2348880"/>
            <a:ext cx="3999436" cy="1714796"/>
            <a:chOff x="1527630" y="2348880"/>
            <a:chExt cx="5792166" cy="3247256"/>
          </a:xfrm>
        </p:grpSpPr>
        <p:graphicFrame>
          <p:nvGraphicFramePr>
            <p:cNvPr id="4" name="Chart 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98212643"/>
                </p:ext>
              </p:extLst>
            </p:nvPr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5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921822" y="4373645"/>
              <a:ext cx="1580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619672" y="5517232"/>
            <a:ext cx="3096344" cy="648072"/>
            <a:chOff x="1979712" y="5589240"/>
            <a:chExt cx="3096344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7508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 time </a:t>
              </a:r>
              <a:r>
                <a:rPr lang="en-US" dirty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2309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3920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6228184" y="4347101"/>
            <a:ext cx="190545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Is this going</a:t>
            </a:r>
          </a:p>
          <a:p>
            <a:r>
              <a:rPr lang="en-US" sz="2800" dirty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803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2580</Words>
  <Application>Microsoft Office PowerPoint</Application>
  <PresentationFormat>On-screen Show (4:3)</PresentationFormat>
  <Paragraphs>668</Paragraphs>
  <Slides>55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Arial</vt:lpstr>
      <vt:lpstr>Arial Unicode MS</vt:lpstr>
      <vt:lpstr>Calibri</vt:lpstr>
      <vt:lpstr>Cambria Math</vt:lpstr>
      <vt:lpstr>Courier New</vt:lpstr>
      <vt:lpstr>Office Theme</vt:lpstr>
      <vt:lpstr>Equation</vt:lpstr>
      <vt:lpstr>Code optimization</vt:lpstr>
      <vt:lpstr>PowerPoint Presentation</vt:lpstr>
      <vt:lpstr>Introduction</vt:lpstr>
      <vt:lpstr>Moore's law</vt:lpstr>
      <vt:lpstr>Levels of parallelism</vt:lpstr>
      <vt:lpstr>Anatomy</vt:lpstr>
      <vt:lpstr>Parallel scaling</vt:lpstr>
      <vt:lpstr>Dimensions for scaling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Weak scaling</vt:lpstr>
      <vt:lpstr>We love Gustafson</vt:lpstr>
      <vt:lpstr>Throughput computing</vt:lpstr>
      <vt:lpstr>Computer architecture</vt:lpstr>
      <vt:lpstr>Compute node architecture</vt:lpstr>
      <vt:lpstr>Memory</vt:lpstr>
      <vt:lpstr>Memory hierarchy</vt:lpstr>
      <vt:lpstr>Memory hierarchy timings</vt:lpstr>
      <vt:lpstr>Cache lines</vt:lpstr>
      <vt:lpstr>Cache line timings</vt:lpstr>
      <vt:lpstr>Multidimensional arrays</vt:lpstr>
      <vt:lpstr>AoS versus SoA</vt:lpstr>
      <vt:lpstr>Cache associativity: size matters</vt:lpstr>
      <vt:lpstr>Performance impact</vt:lpstr>
      <vt:lpstr>CPU</vt:lpstr>
      <vt:lpstr>Vectorization</vt:lpstr>
      <vt:lpstr>(Counter) examples</vt:lpstr>
      <vt:lpstr>Compiler flags &amp; directives</vt:lpstr>
      <vt:lpstr>Timings for double precision</vt:lpstr>
      <vt:lpstr>AVX2</vt:lpstr>
      <vt:lpstr>AVX-512</vt:lpstr>
      <vt:lpstr>Double promotion</vt:lpstr>
      <vt:lpstr>Note of caution</vt:lpstr>
      <vt:lpstr>Math &amp; GCC</vt:lpstr>
      <vt:lpstr>Multithreading: false sharing</vt:lpstr>
      <vt:lpstr>Cache lines, again</vt:lpstr>
      <vt:lpstr>Bad news and good news</vt:lpstr>
      <vt:lpstr>How to avoid?</vt:lpstr>
      <vt:lpstr>Profiling</vt:lpstr>
      <vt:lpstr>gprof with GCC</vt:lpstr>
      <vt:lpstr>Feedback-guided optimization</vt:lpstr>
      <vt:lpstr>Philosophy</vt:lpstr>
      <vt:lpstr>GCC compilers</vt:lpstr>
      <vt:lpstr>Intel compilers</vt:lpstr>
      <vt:lpstr>Example</vt:lpstr>
      <vt:lpstr>Conclusion</vt:lpstr>
      <vt:lpstr>Useful references</vt:lpstr>
      <vt:lpstr>Appendix</vt:lpstr>
      <vt:lpstr>Tools</vt:lpstr>
      <vt:lpstr>Latency</vt:lpstr>
      <vt:lpstr>Bandwidth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Scaling</dc:title>
  <dc:creator>Geert Jan Bex</dc:creator>
  <cp:lastModifiedBy>Geert Jan Bex</cp:lastModifiedBy>
  <cp:revision>185</cp:revision>
  <dcterms:created xsi:type="dcterms:W3CDTF">2014-09-30T05:33:26Z</dcterms:created>
  <dcterms:modified xsi:type="dcterms:W3CDTF">2020-01-29T14:07:36Z</dcterms:modified>
</cp:coreProperties>
</file>