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7" r:id="rId2"/>
    <p:sldId id="321" r:id="rId3"/>
    <p:sldId id="293" r:id="rId4"/>
    <p:sldId id="295" r:id="rId5"/>
    <p:sldId id="311" r:id="rId6"/>
    <p:sldId id="312" r:id="rId7"/>
    <p:sldId id="26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9" r:id="rId19"/>
    <p:sldId id="270" r:id="rId20"/>
    <p:sldId id="284" r:id="rId21"/>
    <p:sldId id="272" r:id="rId22"/>
    <p:sldId id="277" r:id="rId23"/>
    <p:sldId id="273" r:id="rId24"/>
    <p:sldId id="279" r:id="rId25"/>
    <p:sldId id="280" r:id="rId26"/>
    <p:sldId id="278" r:id="rId27"/>
    <p:sldId id="288" r:id="rId28"/>
    <p:sldId id="296" r:id="rId29"/>
    <p:sldId id="285" r:id="rId30"/>
    <p:sldId id="275" r:id="rId31"/>
    <p:sldId id="291" r:id="rId32"/>
    <p:sldId id="290" r:id="rId33"/>
    <p:sldId id="289" r:id="rId34"/>
    <p:sldId id="281" r:id="rId35"/>
    <p:sldId id="304" r:id="rId36"/>
    <p:sldId id="305" r:id="rId37"/>
    <p:sldId id="298" r:id="rId38"/>
    <p:sldId id="318" r:id="rId39"/>
    <p:sldId id="299" r:id="rId40"/>
    <p:sldId id="300" r:id="rId41"/>
    <p:sldId id="301" r:id="rId42"/>
    <p:sldId id="302" r:id="rId43"/>
    <p:sldId id="320" r:id="rId44"/>
    <p:sldId id="319" r:id="rId45"/>
    <p:sldId id="306" r:id="rId46"/>
    <p:sldId id="307" r:id="rId47"/>
    <p:sldId id="308" r:id="rId48"/>
    <p:sldId id="309" r:id="rId49"/>
    <p:sldId id="310" r:id="rId50"/>
    <p:sldId id="287" r:id="rId51"/>
    <p:sldId id="292" r:id="rId52"/>
    <p:sldId id="286" r:id="rId53"/>
    <p:sldId id="297" r:id="rId54"/>
    <p:sldId id="271" r:id="rId55"/>
    <p:sldId id="283" r:id="rId5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  <p14:sldId id="321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  <p14:sldId id="31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Profiling" id="{EDEF56BF-D246-4EAF-881D-1CE18707009F}">
          <p14:sldIdLst>
            <p14:sldId id="320"/>
            <p14:sldId id="319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2020-01-28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28/01/2020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28/01/2020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28/01/2020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28/01/2020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28/01/2020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28/01/2020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28/01/2020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0jC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89B3-52AE-498A-9072-F7E8B42CC2BE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 node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core0</a:t>
              </a:r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L2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0</a:t>
            </a:r>
          </a:p>
          <a:p>
            <a:pPr algn="ctr"/>
            <a:r>
              <a:rPr lang="en-US" dirty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1</a:t>
            </a:r>
          </a:p>
          <a:p>
            <a:pPr algn="ctr"/>
            <a:r>
              <a:rPr lang="en-US" dirty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L3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core0</a:t>
                </a:r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core2</a:t>
                </a: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core3</a:t>
                </a:r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core4</a:t>
                </a:r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core5</a:t>
                </a:r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core6</a:t>
                </a: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core8</a:t>
                </a: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core9</a:t>
                </a:r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core7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L3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core10</a:t>
                  </a:r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core11</a:t>
                  </a:r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core12</a:t>
                  </a:r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core13</a:t>
                  </a:r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core14</a:t>
                  </a:r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core15</a:t>
                  </a:r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core16</a:t>
                  </a:r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core18</a:t>
                  </a:r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core19</a:t>
                  </a:r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core17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IB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9DAF9-648D-430E-BB99-C61FC529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F71B0-8AF2-410D-BFFA-89C1AC808427}"/>
              </a:ext>
            </a:extLst>
          </p:cNvPr>
          <p:cNvSpPr txBox="1"/>
          <p:nvPr/>
        </p:nvSpPr>
        <p:spPr>
          <a:xfrm>
            <a:off x="2695525" y="5580529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http://bit.ly/2O0jCDS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A795-2563-402C-AE05-AFC5E887A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404664"/>
            <a:ext cx="496855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1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transport takes time!</a:t>
            </a:r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size: 64 GB+</a:t>
            </a:r>
          </a:p>
          <a:p>
            <a:pPr lvl="1"/>
            <a:r>
              <a:rPr lang="en-US" dirty="0"/>
              <a:t>latency: 150 cycles</a:t>
            </a:r>
          </a:p>
          <a:p>
            <a:r>
              <a:rPr lang="en-US" dirty="0"/>
              <a:t>L3 cache</a:t>
            </a:r>
          </a:p>
          <a:p>
            <a:pPr lvl="1"/>
            <a:r>
              <a:rPr lang="en-US" dirty="0"/>
              <a:t>size: 25 MB+</a:t>
            </a:r>
          </a:p>
          <a:p>
            <a:pPr lvl="1"/>
            <a:r>
              <a:rPr lang="en-US" dirty="0"/>
              <a:t>latency: 50 cycles</a:t>
            </a:r>
          </a:p>
          <a:p>
            <a:r>
              <a:rPr lang="en-US" dirty="0"/>
              <a:t>L2 cache</a:t>
            </a:r>
          </a:p>
          <a:p>
            <a:pPr lvl="1"/>
            <a:r>
              <a:rPr lang="en-US" dirty="0"/>
              <a:t>size: 256 kb</a:t>
            </a:r>
          </a:p>
          <a:p>
            <a:pPr lvl="1"/>
            <a:r>
              <a:rPr lang="en-US" dirty="0"/>
              <a:t>latency: 20 cycles</a:t>
            </a:r>
          </a:p>
          <a:p>
            <a:r>
              <a:rPr lang="en-US" dirty="0"/>
              <a:t>L1 cache</a:t>
            </a:r>
          </a:p>
          <a:p>
            <a:pPr lvl="1"/>
            <a:r>
              <a:rPr lang="en-US" dirty="0"/>
              <a:t>size: 32 kb data + 32 kb instruction</a:t>
            </a:r>
          </a:p>
          <a:p>
            <a:pPr lvl="1"/>
            <a:r>
              <a:rPr lang="en-US" dirty="0"/>
              <a:t>latency: 5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Bandwidth: 130 GB/s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QPI incurs 10 % loss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 average: 3 MB/core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 kb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 kb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Mb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f(a[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64 byte at once:</a:t>
            </a:r>
            <a:br>
              <a:rPr lang="en-US" dirty="0"/>
            </a:br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L1</a:t>
            </a:r>
          </a:p>
          <a:p>
            <a:pPr lvl="1"/>
            <a:r>
              <a:rPr lang="en-US" dirty="0"/>
              <a:t>cache line</a:t>
            </a:r>
          </a:p>
          <a:p>
            <a:pPr lvl="1"/>
            <a:r>
              <a:rPr lang="en-US" dirty="0"/>
              <a:t>8 double or 16 single precision</a:t>
            </a:r>
          </a:p>
          <a:p>
            <a:r>
              <a:rPr lang="en-US" dirty="0"/>
              <a:t>Data structure layout is critical!</a:t>
            </a:r>
          </a:p>
          <a:p>
            <a:pPr lvl="1"/>
            <a:r>
              <a:rPr lang="en-US" dirty="0"/>
              <a:t>access to contiguous data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a[i-1]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a[i+7]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a[i+8]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exploited: effective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ym typeface="Symbol" panose="05050102010706020507" pitchFamily="18" charset="2"/>
              </a:rPr>
              <a:t> </a:t>
            </a:r>
            <a:r>
              <a:rPr lang="en-US" sz="2000" dirty="0"/>
              <a:t>memory bandwidth/8 or 16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 </a:t>
            </a:r>
            <a:r>
              <a:rPr lang="en-US" sz="2000" dirty="0"/>
              <a:t>cache size/8 or 16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timings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stride 16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almost</a:t>
              </a:r>
              <a:br>
                <a:rPr lang="en-US" sz="2400" dirty="0"/>
              </a:br>
              <a:r>
                <a:rPr lang="en-US" sz="2400" dirty="0"/>
                <a:t>equal time!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memory bound,</a:t>
            </a:r>
          </a:p>
          <a:p>
            <a:r>
              <a:rPr lang="en-US" sz="2400" dirty="0"/>
              <a:t>equal number</a:t>
            </a:r>
          </a:p>
          <a:p>
            <a:r>
              <a:rPr lang="en-US" sz="2400" dirty="0"/>
              <a:t>of cache lines</a:t>
            </a:r>
          </a:p>
          <a:p>
            <a:r>
              <a:rPr lang="en-US" sz="2400" dirty="0"/>
              <a:t>to fetch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less</a:t>
              </a:r>
              <a:br>
                <a:rPr lang="en-US" sz="2400" dirty="0"/>
              </a:br>
              <a:r>
                <a:rPr lang="en-US" sz="2400" dirty="0"/>
                <a:t>cache lines to fetch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of 2D/3D/… arrays</a:t>
            </a:r>
          </a:p>
          <a:p>
            <a:pPr lvl="1"/>
            <a:r>
              <a:rPr lang="en-US" dirty="0"/>
              <a:t>by row: C/C++</a:t>
            </a:r>
          </a:p>
          <a:p>
            <a:pPr lvl="1"/>
            <a:r>
              <a:rPr lang="en-US" dirty="0"/>
              <a:t>by column: Fortran,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1,2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1,3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2,3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2,1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3,2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1,2</a:t>
              </a:r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row-major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column-major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Access in "wrong" order:</a:t>
            </a:r>
            <a:br>
              <a:rPr lang="en-US" sz="2400" dirty="0"/>
            </a:br>
            <a:r>
              <a:rPr lang="en-US" sz="2400" dirty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AoS</a:t>
            </a:r>
            <a:r>
              <a:rPr lang="en-US" dirty="0"/>
              <a:t> versus </a:t>
            </a:r>
            <a:r>
              <a:rPr lang="en-US" dirty="0" err="1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of </a:t>
            </a:r>
            <a:r>
              <a:rPr lang="en-US" dirty="0" err="1"/>
              <a:t>Structs</a:t>
            </a:r>
            <a:r>
              <a:rPr lang="en-US" dirty="0"/>
              <a:t> versus </a:t>
            </a:r>
            <a:r>
              <a:rPr lang="en-US" dirty="0" err="1"/>
              <a:t>Struct</a:t>
            </a:r>
            <a:r>
              <a:rPr lang="en-US" dirty="0"/>
              <a:t> of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i+2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i+1</a:t>
                </a: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 line</a:t>
                </a: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 line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i+1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May transport useless </a:t>
            </a:r>
            <a:r>
              <a:rPr lang="nl-BE" sz="2000" dirty="0"/>
              <a:t>data:</a:t>
            </a:r>
            <a:br>
              <a:rPr lang="nl-BE" sz="2000" dirty="0"/>
            </a:br>
            <a:r>
              <a:rPr lang="nl-BE" sz="2000" dirty="0"/>
              <a:t>performance </a:t>
            </a:r>
            <a:r>
              <a:rPr lang="nl-BE" sz="2000" dirty="0" err="1"/>
              <a:t>degradation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bits of memory address: slot in cache</a:t>
            </a:r>
          </a:p>
          <a:p>
            <a:r>
              <a:rPr lang="en-US" dirty="0"/>
              <a:t>L2: 8-way associative, 256 kb</a:t>
            </a:r>
          </a:p>
          <a:p>
            <a:pPr lvl="1"/>
            <a:r>
              <a:rPr lang="en-US" dirty="0"/>
              <a:t>cache line: 64 byte, so 262144/64 = 4096 slots</a:t>
            </a:r>
          </a:p>
          <a:p>
            <a:pPr lvl="1"/>
            <a:r>
              <a:rPr lang="en-US" dirty="0"/>
              <a:t>8-way, so 4096/8 = 512 sets, 8 slots each</a:t>
            </a:r>
          </a:p>
          <a:p>
            <a:pPr lvl="1"/>
            <a:r>
              <a:rPr lang="en-US" dirty="0"/>
              <a:t>when slots are full, eviction from cache, so data 512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/>
              <a:t>L1/L2: 8-way associative</a:t>
            </a:r>
            <a:br>
              <a:rPr lang="en-US" dirty="0"/>
            </a:br>
            <a:r>
              <a:rPr lang="en-US" dirty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Cache info: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Avoid 2D/3D arrays</a:t>
            </a:r>
            <a:br>
              <a:rPr lang="en-US" sz="2800" dirty="0"/>
            </a:br>
            <a:r>
              <a:rPr lang="en-US" sz="2800" dirty="0"/>
              <a:t>with sizes 2</a:t>
            </a:r>
            <a:r>
              <a:rPr lang="en-US" sz="2800" i="1" baseline="30000" dirty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 done on registers</a:t>
            </a:r>
          </a:p>
          <a:p>
            <a:r>
              <a:rPr lang="en-US" dirty="0"/>
              <a:t>Vector registers for floating point operands:</a:t>
            </a:r>
            <a:br>
              <a:rPr lang="en-US" dirty="0"/>
            </a:br>
            <a:r>
              <a:rPr lang="en-US" dirty="0"/>
              <a:t>256 bit wide</a:t>
            </a:r>
          </a:p>
          <a:p>
            <a:pPr lvl="1"/>
            <a:r>
              <a:rPr lang="en-US" dirty="0"/>
              <a:t>4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8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935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double precision: 4 </a:t>
            </a:r>
            <a:r>
              <a:rPr lang="en-US" sz="2400" dirty="0" err="1"/>
              <a:t>dp</a:t>
            </a:r>
            <a:r>
              <a:rPr lang="en-US" sz="2400" dirty="0"/>
              <a:t>/register  </a:t>
            </a:r>
            <a:r>
              <a:rPr lang="en-US" sz="2400"/>
              <a:t>× 2.4</a:t>
            </a:r>
            <a:r>
              <a:rPr lang="en-US" sz="2400" baseline="30000"/>
              <a:t>.</a:t>
            </a:r>
            <a:r>
              <a:rPr lang="en-US" sz="2400"/>
              <a:t>10</a:t>
            </a:r>
            <a:r>
              <a:rPr lang="en-US" sz="2400" baseline="30000"/>
              <a:t>9</a:t>
            </a:r>
            <a:r>
              <a:rPr lang="en-US" sz="2400"/>
              <a:t> </a:t>
            </a:r>
            <a:r>
              <a:rPr lang="en-US" sz="2400" dirty="0"/>
              <a:t>additions × 14 cores × 2 sockets</a:t>
            </a:r>
            <a:br>
              <a:rPr lang="en-US" sz="2400" dirty="0"/>
            </a:br>
            <a:r>
              <a:rPr lang="en-US" sz="2400" dirty="0"/>
              <a:t>                                </a:t>
            </a:r>
            <a:r>
              <a:rPr lang="en-US" sz="2400"/>
              <a:t>= 269 </a:t>
            </a:r>
            <a:r>
              <a:rPr lang="en-US" sz="2400" dirty="0"/>
              <a:t>GFLOPS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Theoretical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peak performance!</a:t>
            </a:r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</a:t>
            </a:r>
            <a:r>
              <a:rPr lang="en-US" dirty="0" err="1"/>
              <a:t>vectorized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not be </a:t>
            </a:r>
            <a:r>
              <a:rPr lang="en-US" dirty="0" err="1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iterations are</a:t>
            </a:r>
            <a:br>
              <a:rPr lang="en-US" sz="2400" dirty="0"/>
            </a:br>
            <a:r>
              <a:rPr lang="en-US" sz="2400" dirty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depends</a:t>
            </a:r>
            <a:br>
              <a:rPr lang="en-US" sz="2400" dirty="0"/>
            </a:br>
            <a:r>
              <a:rPr lang="en-US" sz="2400" dirty="0"/>
              <a:t>on 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–march=corei7-avx –O3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feedback, use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/>
              <a:t>for feedback, use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Help compiler using,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Timings are unit-less</a:t>
            </a:r>
            <a:br>
              <a:rPr lang="en-US" sz="2400" dirty="0"/>
            </a:br>
            <a:r>
              <a:rPr lang="en-US" sz="2400" dirty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Intel compilers 16.x are </a:t>
            </a:r>
            <a:r>
              <a:rPr lang="en-US" sz="2400" i="1" dirty="0"/>
              <a:t>very</a:t>
            </a:r>
            <a:r>
              <a:rPr lang="en-US" sz="2400" dirty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Haswell, Broadwell CPUs: AVX2 instruction set</a:t>
            </a:r>
          </a:p>
          <a:p>
            <a:pPr lvl="1"/>
            <a:r>
              <a:rPr lang="en-US" dirty="0"/>
              <a:t>Fused multiply/add: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Integer vector registers: 256 bit wide</a:t>
            </a:r>
          </a:p>
          <a:p>
            <a:pPr lvl="1"/>
            <a:r>
              <a:rPr lang="en-US" dirty="0"/>
              <a:t>Extra operations for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Streaming: 1 addition </a:t>
            </a:r>
            <a:r>
              <a:rPr lang="en-US" sz="2400" b="1" i="1" dirty="0">
                <a:solidFill>
                  <a:srgbClr val="C00000"/>
                </a:solidFill>
              </a:rPr>
              <a:t>and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1 multiplication/cycle!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Skylake</a:t>
            </a:r>
            <a:r>
              <a:rPr lang="en-US" dirty="0"/>
              <a:t> CPUs: vector registers for floating point operands:</a:t>
            </a:r>
            <a:br>
              <a:rPr lang="en-US" dirty="0"/>
            </a:br>
            <a:r>
              <a:rPr lang="en-US" dirty="0"/>
              <a:t>512 bit wide</a:t>
            </a:r>
          </a:p>
          <a:p>
            <a:pPr lvl="1"/>
            <a:r>
              <a:rPr lang="en-US" dirty="0"/>
              <a:t>8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16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16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Even more 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/>
              <a:t>GCC </a:t>
            </a:r>
            <a:r>
              <a:rPr lang="en-US" dirty="0" err="1"/>
              <a:t>gcc</a:t>
            </a:r>
            <a:r>
              <a:rPr lang="en-US" dirty="0"/>
              <a:t>/g++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Promoted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All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compilers: aggressive optimization</a:t>
            </a:r>
          </a:p>
          <a:p>
            <a:pPr lvl="1"/>
            <a:r>
              <a:rPr lang="en-US" dirty="0"/>
              <a:t>Even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/>
              <a:t>Reordering of operations/operands</a:t>
            </a:r>
          </a:p>
          <a:p>
            <a:pPr lvl="2"/>
            <a:r>
              <a:rPr lang="en-US" dirty="0"/>
              <a:t>May impact precision</a:t>
            </a:r>
          </a:p>
          <a:p>
            <a:pPr lvl="1"/>
            <a:r>
              <a:rPr lang="en-US" dirty="0"/>
              <a:t>Verify results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&amp;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 more conservative</a:t>
            </a:r>
          </a:p>
          <a:p>
            <a:pPr lvl="1"/>
            <a:r>
              <a:rPr lang="en-US" dirty="0"/>
              <a:t>Less optimized code than Intel compilers</a:t>
            </a:r>
          </a:p>
          <a:p>
            <a:pPr lvl="1"/>
            <a:r>
              <a:rPr lang="en-US" dirty="0"/>
              <a:t>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-math</a:t>
            </a:r>
            <a:r>
              <a:rPr lang="en-US" dirty="0">
                <a:cs typeface="Courier New" panose="02070309020205020404" pitchFamily="49" charset="0"/>
              </a:rPr>
              <a:t>, implies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funsafe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-math-optimizations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ffinite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-math-only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-rounding-math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-signaling-nans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-limited-range</a:t>
            </a:r>
          </a:p>
          <a:p>
            <a:pPr lvl="2"/>
            <a:endParaRPr lang="en-US" altLang="en-US" dirty="0">
              <a:solidFill>
                <a:srgbClr val="000000"/>
              </a:solidFill>
              <a:latin typeface="Arial Unicode MS"/>
            </a:endParaRPr>
          </a:p>
          <a:p>
            <a:pPr lvl="2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724128" y="4869160"/>
            <a:ext cx="24114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Verify results!!!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Multithreading: false sharing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good, old days…</a:t>
            </a:r>
          </a:p>
          <a:p>
            <a:pPr lvl="1"/>
            <a:r>
              <a:rPr lang="en-US" dirty="0"/>
              <a:t>CPU clock frequency increased:</a:t>
            </a:r>
            <a:br>
              <a:rPr lang="en-US" dirty="0"/>
            </a:br>
            <a:r>
              <a:rPr lang="en-US" dirty="0"/>
              <a:t>performance was free lunch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Heat dissipation</a:t>
            </a:r>
          </a:p>
          <a:p>
            <a:pPr lvl="1"/>
            <a:r>
              <a:rPr lang="en-US" dirty="0"/>
              <a:t>Power efficiency</a:t>
            </a:r>
          </a:p>
          <a:p>
            <a:r>
              <a:rPr lang="en-US" dirty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"The number of transistors in a dense integrated circuit doubles approximately every two 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lines,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a[i-1]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a[i+8]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cache consistency:</a:t>
            </a:r>
          </a:p>
          <a:p>
            <a:r>
              <a:rPr lang="en-US" sz="2000" dirty="0"/>
              <a:t>MESI protocol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exclusive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cache trashing</a:t>
            </a: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and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Bad news: performance</a:t>
            </a:r>
          </a:p>
          <a:p>
            <a:pPr lvl="1"/>
            <a:r>
              <a:rPr lang="en-US" dirty="0"/>
              <a:t>degraded by 1.5 to 4</a:t>
            </a:r>
          </a:p>
          <a:p>
            <a:pPr lvl="1"/>
            <a:r>
              <a:rPr lang="en-US" dirty="0"/>
              <a:t>can be hard to spot, e.g., global variables close in memory</a:t>
            </a:r>
          </a:p>
          <a:p>
            <a:r>
              <a:rPr lang="en-US" dirty="0"/>
              <a:t>Good news: compilers</a:t>
            </a:r>
          </a:p>
          <a:p>
            <a:pPr lvl="1"/>
            <a:r>
              <a:rPr lang="en-US" dirty="0"/>
              <a:t>compilers detect many cases, make variables implicitly thread-private</a:t>
            </a:r>
          </a:p>
          <a:p>
            <a:pPr lvl="1"/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 or more</a:t>
            </a:r>
          </a:p>
          <a:p>
            <a:pPr lvl="1"/>
            <a:r>
              <a:rPr lang="en-US" dirty="0"/>
              <a:t>Intel: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/>
              <a:t> 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However, compiler won't always remedy,</a:t>
            </a:r>
          </a:p>
          <a:p>
            <a:pPr algn="ctr"/>
            <a:r>
              <a:rPr lang="en-US" sz="2400" dirty="0"/>
              <a:t>so avoid false sharing!</a:t>
            </a:r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thread-local variables/copies when possible</a:t>
            </a:r>
          </a:p>
          <a:p>
            <a:r>
              <a:rPr lang="en-US" dirty="0"/>
              <a:t>Align C global variables at cache boundaries,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counter_t1 __attribute__((aligned(64)));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Align Fortran variables at cache boundaries (Intel only), e.g.,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/>
              <a:t>Pad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to multiples of cache line length,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[20] __attribute__((aligned(64)));</a:t>
            </a:r>
          </a:p>
          <a:p>
            <a:r>
              <a:rPr lang="en-US" dirty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>
                <a:cs typeface="Courier New" panose="02070309020205020404" pitchFamily="49" charset="0"/>
              </a:rPr>
              <a:t>, but use compiler flag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Cost: larger memory footprint!</a:t>
            </a:r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35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gprof</a:t>
            </a:r>
            <a:r>
              <a:rPr lang="en-US" dirty="0"/>
              <a:t> with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Compile/link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–g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application with representative data/settings</a:t>
            </a:r>
          </a:p>
          <a:p>
            <a:r>
              <a:rPr lang="en-US" dirty="0"/>
              <a:t>View profile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5156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Feedback-guided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"The proof of the pudding is in the eating"</a:t>
            </a:r>
          </a:p>
          <a:p>
            <a:pPr lvl="1"/>
            <a:r>
              <a:rPr lang="en-US" dirty="0"/>
              <a:t>Build application with instrumentation</a:t>
            </a:r>
          </a:p>
          <a:p>
            <a:pPr lvl="1"/>
            <a:r>
              <a:rPr lang="en-US" dirty="0"/>
              <a:t>Run application</a:t>
            </a:r>
          </a:p>
          <a:p>
            <a:pPr lvl="2"/>
            <a:r>
              <a:rPr lang="en-US" dirty="0"/>
              <a:t>creates profile</a:t>
            </a:r>
          </a:p>
          <a:p>
            <a:pPr lvl="1"/>
            <a:r>
              <a:rPr lang="en-US" dirty="0"/>
              <a:t>Rebuild application, using profile to guide optimizations</a:t>
            </a:r>
          </a:p>
          <a:p>
            <a:r>
              <a:rPr lang="en-US" dirty="0"/>
              <a:t>Depends on quality of run: must be representative for general use</a:t>
            </a:r>
          </a:p>
          <a:p>
            <a:pPr lvl="1"/>
            <a:r>
              <a:rPr lang="en-US" dirty="0"/>
              <a:t>CPU/memory architecture</a:t>
            </a:r>
          </a:p>
          <a:p>
            <a:pPr lvl="1"/>
            <a:r>
              <a:rPr lang="en-US" dirty="0"/>
              <a:t>input data/parameters</a:t>
            </a:r>
          </a:p>
          <a:p>
            <a:r>
              <a:rPr lang="en-US" dirty="0"/>
              <a:t>YMMV: expect &lt; 10 %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illustrating cache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>
                  <a:solidFill>
                    <a:srgbClr val="00B050"/>
                  </a:solidFill>
                </a:rPr>
                <a:t>pre-fetching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Vectorization</a:t>
            </a:r>
          </a:p>
          <a:p>
            <a:pPr lvl="1"/>
            <a:r>
              <a:rPr lang="en-US" dirty="0"/>
              <a:t>libraries (e.g., MKL)</a:t>
            </a:r>
          </a:p>
          <a:p>
            <a:pPr lvl="1"/>
            <a:r>
              <a:rPr lang="en-US" dirty="0"/>
              <a:t>compiler flags</a:t>
            </a:r>
          </a:p>
          <a:p>
            <a:pPr lvl="1"/>
            <a:r>
              <a:rPr lang="en-US" dirty="0"/>
              <a:t>directives: programmer can/should help</a:t>
            </a:r>
          </a:p>
          <a:p>
            <a:r>
              <a:rPr lang="en-US" dirty="0"/>
              <a:t>Multiple cores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pthreads</a:t>
            </a:r>
            <a:endParaRPr lang="en-US" dirty="0"/>
          </a:p>
          <a:p>
            <a:pPr lvl="2"/>
            <a:r>
              <a:rPr lang="en-US" dirty="0"/>
              <a:t>libraries (e.g., MKL)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Multiple nodes, i.e., distributed computing</a:t>
            </a:r>
          </a:p>
          <a:p>
            <a:pPr lvl="1"/>
            <a:r>
              <a:rPr lang="en-US" dirty="0"/>
              <a:t>MPI/CAF/UPC/Chapel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GPGPU</a:t>
            </a:r>
          </a:p>
          <a:p>
            <a:pPr lvl="1"/>
            <a:r>
              <a:rPr lang="en-US" dirty="0"/>
              <a:t>CUDA/</a:t>
            </a:r>
            <a:r>
              <a:rPr lang="en-US" dirty="0" err="1"/>
              <a:t>OpenACC</a:t>
            </a:r>
            <a:r>
              <a:rPr lang="en-US" dirty="0"/>
              <a:t>/</a:t>
            </a:r>
            <a:r>
              <a:rPr lang="en-US" dirty="0" err="1"/>
              <a:t>OpenCL</a:t>
            </a:r>
            <a:endParaRPr lang="en-US" dirty="0"/>
          </a:p>
          <a:p>
            <a:pPr lvl="2"/>
            <a:r>
              <a:rPr lang="en-US" dirty="0"/>
              <a:t>libraries (e.g.,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programmer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hybrid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Gallery of processor cache effects</a:t>
            </a:r>
            <a:endParaRPr lang="en-US" dirty="0"/>
          </a:p>
          <a:p>
            <a:r>
              <a:rPr lang="en-US" dirty="0">
                <a:hlinkClick r:id="rId3"/>
              </a:rPr>
              <a:t>Avoiding and Identifying False Sharing Among Threads</a:t>
            </a:r>
            <a:endParaRPr lang="en-US" dirty="0"/>
          </a:p>
          <a:p>
            <a:r>
              <a:rPr lang="en-US" dirty="0"/>
              <a:t>Vectorization</a:t>
            </a:r>
          </a:p>
          <a:p>
            <a:pPr lvl="1"/>
            <a:r>
              <a:rPr lang="en-US" dirty="0">
                <a:hlinkClick r:id="rId4"/>
              </a:rPr>
              <a:t>A guide to vectorization with Intel C++ compilers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Auto-vectorization with </a:t>
            </a:r>
            <a:r>
              <a:rPr lang="en-US" dirty="0" err="1">
                <a:hlinkClick r:id="rId5"/>
              </a:rPr>
              <a:t>gcc</a:t>
            </a:r>
            <a:r>
              <a:rPr lang="en-US" dirty="0">
                <a:hlinkClick r:id="rId5"/>
              </a:rPr>
              <a:t> 4.7</a:t>
            </a:r>
            <a:endParaRPr lang="en-US" dirty="0"/>
          </a:p>
          <a:p>
            <a:r>
              <a:rPr lang="en-US" dirty="0"/>
              <a:t>Introduction to High Performance Computing for Scientists and Engineers</a:t>
            </a:r>
            <a:br>
              <a:rPr lang="nl-BE" dirty="0"/>
            </a:br>
            <a:r>
              <a:rPr lang="nl-BE" dirty="0"/>
              <a:t>Georg Hager &amp; Gerhard Wellein</a:t>
            </a:r>
            <a:br>
              <a:rPr lang="nl-BE" dirty="0"/>
            </a:br>
            <a:r>
              <a:rPr lang="nl-BE" dirty="0"/>
              <a:t>Chapman &amp; Hall, 2010</a:t>
            </a:r>
            <a:endParaRPr lang="en-US" b="1" dirty="0"/>
          </a:p>
          <a:p>
            <a:r>
              <a:rPr lang="en-US" dirty="0">
                <a:hlinkClick r:id="rId6"/>
              </a:rPr>
              <a:t>Why has CPU frequency ceased to grow?</a:t>
            </a:r>
            <a:endParaRPr lang="en-US" dirty="0"/>
          </a:p>
          <a:p>
            <a:r>
              <a:rPr lang="en-US" dirty="0">
                <a:hlinkClick r:id="rId7"/>
              </a:rPr>
              <a:t>Compiler Explorer</a:t>
            </a:r>
            <a:r>
              <a:rPr lang="en-US" dirty="0"/>
              <a:t>: interactively shows assembler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Profilers</a:t>
            </a:r>
          </a:p>
          <a:p>
            <a:pPr lvl="1"/>
            <a:r>
              <a:rPr lang="en-US" dirty="0" err="1"/>
              <a:t>gprof</a:t>
            </a:r>
            <a:endParaRPr lang="en-US" dirty="0"/>
          </a:p>
          <a:p>
            <a:pPr lvl="1"/>
            <a:r>
              <a:rPr lang="en-US" dirty="0" err="1"/>
              <a:t>Scalasca</a:t>
            </a:r>
            <a:endParaRPr lang="en-US" dirty="0"/>
          </a:p>
          <a:p>
            <a:pPr lvl="1"/>
            <a:r>
              <a:rPr lang="en-US" dirty="0" err="1"/>
              <a:t>AllineaForge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vTune</a:t>
            </a:r>
            <a:endParaRPr lang="en-US" dirty="0"/>
          </a:p>
          <a:p>
            <a:r>
              <a:rPr lang="en-US" dirty="0"/>
              <a:t>Monitoring</a:t>
            </a:r>
          </a:p>
          <a:p>
            <a:pPr lvl="1"/>
            <a:r>
              <a:rPr lang="en-US" dirty="0" err="1"/>
              <a:t>numastat</a:t>
            </a:r>
            <a:endParaRPr lang="en-US" dirty="0"/>
          </a:p>
          <a:p>
            <a:pPr lvl="1"/>
            <a:r>
              <a:rPr lang="en-US" dirty="0" err="1"/>
              <a:t>mpstat</a:t>
            </a:r>
            <a:endParaRPr lang="en-US" dirty="0"/>
          </a:p>
          <a:p>
            <a:r>
              <a:rPr lang="en-US" dirty="0"/>
              <a:t>Hardware information</a:t>
            </a:r>
          </a:p>
          <a:p>
            <a:pPr lvl="1"/>
            <a:r>
              <a:rPr lang="en-US" dirty="0" err="1"/>
              <a:t>lscpu</a:t>
            </a:r>
            <a:r>
              <a:rPr lang="en-US" dirty="0"/>
              <a:t>: CPU information, including cache size and NUMA configuration</a:t>
            </a:r>
          </a:p>
          <a:p>
            <a:pPr lvl="1"/>
            <a:r>
              <a:rPr lang="en-US" dirty="0" err="1"/>
              <a:t>lstopo</a:t>
            </a:r>
            <a:r>
              <a:rPr lang="en-US" dirty="0"/>
              <a:t>-no-graphics: more detailed cache topology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mlc</a:t>
            </a:r>
            <a:r>
              <a:rPr lang="en-US" dirty="0"/>
              <a:t>: provides memory bandwidth &amp; latency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a profiler,</a:t>
            </a:r>
            <a:br>
              <a:rPr lang="en-US" sz="2800" dirty="0"/>
            </a:br>
            <a:r>
              <a:rPr lang="en-US" sz="2800" dirty="0"/>
              <a:t>it is the law!</a:t>
            </a:r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streaming DP</a:t>
              </a:r>
              <a:br>
                <a:rPr lang="en-US" dirty="0"/>
              </a:br>
              <a:r>
                <a:rPr lang="en-US" dirty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/ or </a:t>
              </a:r>
              <a:r>
                <a:rPr lang="en-US" dirty="0" err="1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OpenMP</a:t>
              </a:r>
              <a:r>
                <a:rPr lang="en-US" dirty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RAM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 (dual socket, 10 core): 93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 (dual socket, 12 core): 110 GB/s</a:t>
            </a:r>
          </a:p>
          <a:p>
            <a:pPr lvl="1"/>
            <a:r>
              <a:rPr lang="en-US" dirty="0" err="1"/>
              <a:t>broadwell</a:t>
            </a:r>
            <a:r>
              <a:rPr lang="en-US" dirty="0"/>
              <a:t> (dual socket, 14 core): 125 GB/s</a:t>
            </a:r>
          </a:p>
          <a:p>
            <a:pPr lvl="1"/>
            <a:r>
              <a:rPr lang="en-US" dirty="0" err="1"/>
              <a:t>skylake</a:t>
            </a:r>
            <a:r>
              <a:rPr lang="en-US" dirty="0"/>
              <a:t> (dual socket, 18 core): 256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: 30 GB/s</a:t>
            </a:r>
            <a:endParaRPr lang="nl-BE" dirty="0"/>
          </a:p>
          <a:p>
            <a:pPr lvl="1"/>
            <a:r>
              <a:rPr lang="nl-BE" dirty="0"/>
              <a:t>broadwell: 30 GB/s</a:t>
            </a:r>
          </a:p>
          <a:p>
            <a:pPr lvl="1"/>
            <a:r>
              <a:rPr lang="nl-BE" dirty="0"/>
              <a:t>skylake: 80 GB/s</a:t>
            </a:r>
            <a:endParaRPr lang="en-US" dirty="0"/>
          </a:p>
          <a:p>
            <a:r>
              <a:rPr lang="en-US" dirty="0"/>
              <a:t>GPGPU RAM (GDDR5@750MHz, K40c): 288.0 GB/s</a:t>
            </a:r>
          </a:p>
          <a:p>
            <a:r>
              <a:rPr lang="en-US" dirty="0"/>
              <a:t>SATA revision 3: 0.6 GB/s</a:t>
            </a:r>
          </a:p>
          <a:p>
            <a:r>
              <a:rPr lang="en-US" dirty="0"/>
              <a:t>SATA revision 3.2: 2.0 GB/s</a:t>
            </a:r>
          </a:p>
          <a:p>
            <a:r>
              <a:rPr lang="en-US" dirty="0"/>
              <a:t>SAS 3: 1.2 GB/s</a:t>
            </a:r>
          </a:p>
          <a:p>
            <a:r>
              <a:rPr lang="en-US" dirty="0"/>
              <a:t>PCI Express 3.0 (16x): 15.75 GB/s</a:t>
            </a:r>
          </a:p>
          <a:p>
            <a:r>
              <a:rPr lang="en-US" dirty="0" err="1"/>
              <a:t>Infiniband</a:t>
            </a:r>
            <a:r>
              <a:rPr lang="en-US" dirty="0"/>
              <a:t> QDR 4x: 4.0 GB/s</a:t>
            </a:r>
          </a:p>
          <a:p>
            <a:r>
              <a:rPr lang="en-US" dirty="0" err="1"/>
              <a:t>Infiniband</a:t>
            </a:r>
            <a:r>
              <a:rPr lang="en-US" dirty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bandwidth depends</a:t>
            </a:r>
          </a:p>
          <a:p>
            <a:r>
              <a:rPr lang="en-US" sz="2400" dirty="0"/>
              <a:t> 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Have one or more processes</a:t>
            </a:r>
          </a:p>
          <a:p>
            <a:pPr lvl="1"/>
            <a:r>
              <a:rPr lang="en-US" dirty="0"/>
              <a:t>Run on one or more compute nodes</a:t>
            </a:r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Communicate through message passing (e.g., MPI)</a:t>
            </a:r>
          </a:p>
          <a:p>
            <a:pPr lvl="1"/>
            <a:r>
              <a:rPr lang="en-US" dirty="0"/>
              <a:t>Have one or more threads</a:t>
            </a:r>
          </a:p>
          <a:p>
            <a:pPr lvl="1"/>
            <a:r>
              <a:rPr lang="en-US" dirty="0"/>
              <a:t>Run on single compute node, one or more cores</a:t>
            </a:r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Communicate through shared memory (e.g., 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Run on single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2574</Words>
  <Application>Microsoft Office PowerPoint</Application>
  <PresentationFormat>On-screen Show (4:3)</PresentationFormat>
  <Paragraphs>668</Paragraphs>
  <Slides>55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Arial Unicode MS</vt:lpstr>
      <vt:lpstr>Calibri</vt:lpstr>
      <vt:lpstr>Cambria Math</vt:lpstr>
      <vt:lpstr>Courier New</vt:lpstr>
      <vt:lpstr>Office Theme</vt:lpstr>
      <vt:lpstr>Equation</vt:lpstr>
      <vt:lpstr>Code optimization</vt:lpstr>
      <vt:lpstr>PowerPoint Presentation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Math &amp; GCC</vt:lpstr>
      <vt:lpstr>Multithreading: false sharing</vt:lpstr>
      <vt:lpstr>Cache lines, again</vt:lpstr>
      <vt:lpstr>Bad news and good news</vt:lpstr>
      <vt:lpstr>How to avoid?</vt:lpstr>
      <vt:lpstr>Profiling</vt:lpstr>
      <vt:lpstr>gprof with GCC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180</cp:revision>
  <dcterms:created xsi:type="dcterms:W3CDTF">2014-09-30T05:33:26Z</dcterms:created>
  <dcterms:modified xsi:type="dcterms:W3CDTF">2020-01-28T06:56:55Z</dcterms:modified>
</cp:coreProperties>
</file>