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57" r:id="rId4"/>
    <p:sldId id="259" r:id="rId5"/>
    <p:sldId id="258" r:id="rId6"/>
    <p:sldId id="264" r:id="rId7"/>
    <p:sldId id="276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3" r:id="rId22"/>
    <p:sldId id="274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26/01/2021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26/01/2021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26/01/2021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26/01/2021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tools-and-software/server-and-hpc/debug-and-profile/arm-for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Profiling with</a:t>
            </a:r>
            <a:br>
              <a:rPr lang="en-US" dirty="0"/>
            </a:br>
            <a:r>
              <a:rPr lang="en-US" dirty="0"/>
              <a:t>Arm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)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51FD9-9ABB-4E83-BF81-B3812F267163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Remembers</a:t>
            </a:r>
            <a:br>
              <a:rPr lang="en-US" dirty="0"/>
            </a:br>
            <a:r>
              <a:rPr lang="en-US" dirty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Configure MPI/</a:t>
              </a:r>
              <a:r>
                <a:rPr lang="en-US" dirty="0" err="1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display many metrics</a:t>
            </a:r>
          </a:p>
          <a:p>
            <a:pPr lvl="1"/>
            <a:r>
              <a:rPr lang="en-US" dirty="0"/>
              <a:t>CPU instructions</a:t>
            </a:r>
          </a:p>
          <a:p>
            <a:pPr lvl="1"/>
            <a:r>
              <a:rPr lang="en-US" dirty="0"/>
              <a:t>I/O: disk read/write</a:t>
            </a:r>
          </a:p>
          <a:p>
            <a:pPr lvl="1"/>
            <a:r>
              <a:rPr lang="en-US" dirty="0"/>
              <a:t>MPI</a:t>
            </a:r>
          </a:p>
          <a:p>
            <a:pPr lvl="2"/>
            <a:r>
              <a:rPr lang="en-US" dirty="0"/>
              <a:t>Number calls peer-to-peer &amp; collectives/s</a:t>
            </a:r>
          </a:p>
          <a:p>
            <a:pPr lvl="2"/>
            <a:r>
              <a:rPr lang="en-US" dirty="0"/>
              <a:t>Peer-to-peer &amp; collectives bandwidth</a:t>
            </a:r>
          </a:p>
          <a:p>
            <a:pPr lvl="2"/>
            <a:r>
              <a:rPr lang="en-US" dirty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Very useful to</a:t>
            </a:r>
            <a:br>
              <a:rPr lang="en-US" sz="2400" dirty="0"/>
            </a:br>
            <a:r>
              <a:rPr lang="en-US" sz="2400" dirty="0"/>
              <a:t>identify run</a:t>
            </a:r>
          </a:p>
          <a:p>
            <a:r>
              <a:rPr lang="en-US" sz="2400" dirty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min, max, mean, </a:t>
              </a:r>
              <a:r>
                <a:rPr lang="en-US" dirty="0" err="1"/>
                <a:t>s.d.</a:t>
              </a:r>
              <a:br>
                <a:rPr lang="en-US" dirty="0"/>
              </a:br>
              <a:r>
                <a:rPr lang="en-US" dirty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Easy to navigate through code</a:t>
            </a:r>
          </a:p>
          <a:p>
            <a:pPr lvl="1"/>
            <a:r>
              <a:rPr lang="en-US" dirty="0"/>
              <a:t>Go to function definitions in any file</a:t>
            </a:r>
          </a:p>
          <a:p>
            <a:r>
              <a:rPr lang="en-US" dirty="0"/>
              <a:t>Requires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based</a:t>
              </a:r>
              <a:br>
                <a:rPr lang="en-US" dirty="0"/>
              </a:br>
              <a:r>
                <a:rPr lang="en-US" dirty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Color coded:</a:t>
              </a: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/>
              <a:t>Ordered by % runtime</a:t>
            </a:r>
          </a:p>
          <a:p>
            <a:r>
              <a:rPr lang="en-US" dirty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Allinea MAP</a:t>
            </a:r>
          </a:p>
          <a:p>
            <a:pPr lvl="1"/>
            <a:r>
              <a:rPr lang="en-US" dirty="0"/>
              <a:t>Edit code</a:t>
            </a:r>
          </a:p>
          <a:p>
            <a:pPr lvl="1"/>
            <a:r>
              <a:rPr lang="en-US" dirty="0"/>
              <a:t>Rebuild</a:t>
            </a:r>
          </a:p>
          <a:p>
            <a:pPr lvl="1"/>
            <a:r>
              <a:rPr lang="en-US" dirty="0"/>
              <a:t>Profile</a:t>
            </a:r>
          </a:p>
          <a:p>
            <a:pPr lvl="1"/>
            <a:r>
              <a:rPr lang="en-US" dirty="0"/>
              <a:t>Commit in version control system</a:t>
            </a:r>
          </a:p>
          <a:p>
            <a:r>
              <a:rPr lang="en-US" dirty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/>
              <a:t>Job will run</a:t>
            </a:r>
            <a:br>
              <a:rPr lang="nl-BE" dirty="0"/>
            </a:br>
            <a:r>
              <a:rPr lang="nl-BE" dirty="0"/>
              <a:t>on </a:t>
            </a:r>
            <a:r>
              <a:rPr lang="nl-BE" dirty="0" err="1"/>
              <a:t>compute</a:t>
            </a:r>
            <a:br>
              <a:rPr lang="nl-BE" dirty="0"/>
            </a:br>
            <a:r>
              <a:rPr lang="nl-BE" dirty="0" err="1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/>
              <a:t>Submit job</a:t>
            </a:r>
          </a:p>
          <a:p>
            <a:r>
              <a:rPr lang="en-US" dirty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ommunication</a:t>
            </a:r>
            <a:r>
              <a:rPr lang="en-US" dirty="0"/>
              <a:t> vs. computation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7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4845665"/>
            <a:ext cx="8919556" cy="15447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68291" y="1613703"/>
            <a:ext cx="1483672" cy="630733"/>
            <a:chOff x="6068291" y="1613703"/>
            <a:chExt cx="1483672" cy="630733"/>
          </a:xfrm>
        </p:grpSpPr>
        <p:sp>
          <p:nvSpPr>
            <p:cNvPr id="6" name="Rounded Rectangle 5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6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1149" y="4366177"/>
            <a:ext cx="1483672" cy="630733"/>
            <a:chOff x="6068291" y="1613703"/>
            <a:chExt cx="1483672" cy="630733"/>
          </a:xfrm>
        </p:grpSpPr>
        <p:sp>
          <p:nvSpPr>
            <p:cNvPr id="13" name="Rounded Rectangle 12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315" y="1573337"/>
            <a:ext cx="2179106" cy="665991"/>
            <a:chOff x="6068291" y="1578445"/>
            <a:chExt cx="2179106" cy="665991"/>
          </a:xfrm>
        </p:grpSpPr>
        <p:sp>
          <p:nvSpPr>
            <p:cNvPr id="17" name="Rounded Rectangle 16"/>
            <p:cNvSpPr/>
            <p:nvPr/>
          </p:nvSpPr>
          <p:spPr>
            <a:xfrm>
              <a:off x="6068291" y="2090790"/>
              <a:ext cx="1088743" cy="153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7" idx="0"/>
            </p:cNvCxnSpPr>
            <p:nvPr/>
          </p:nvCxnSpPr>
          <p:spPr>
            <a:xfrm flipH="1">
              <a:off x="6612663" y="1763111"/>
              <a:ext cx="544371" cy="327679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7034" y="1578445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38506" y="4298217"/>
            <a:ext cx="1907729" cy="698693"/>
            <a:chOff x="6068292" y="1545743"/>
            <a:chExt cx="1907729" cy="698693"/>
          </a:xfrm>
        </p:grpSpPr>
        <p:sp>
          <p:nvSpPr>
            <p:cNvPr id="24" name="Rounded Rectangle 23"/>
            <p:cNvSpPr/>
            <p:nvPr/>
          </p:nvSpPr>
          <p:spPr>
            <a:xfrm>
              <a:off x="6068292" y="2085682"/>
              <a:ext cx="1006426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6" idx="1"/>
              <a:endCxn id="24" idx="0"/>
            </p:cNvCxnSpPr>
            <p:nvPr/>
          </p:nvCxnSpPr>
          <p:spPr>
            <a:xfrm flipH="1">
              <a:off x="6571505" y="1730409"/>
              <a:ext cx="314153" cy="35527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85658" y="1545743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085682"/>
            <a:ext cx="8919556" cy="152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3044145" y="2335876"/>
            <a:ext cx="1997791" cy="1898404"/>
            <a:chOff x="3044145" y="2335876"/>
            <a:chExt cx="1997791" cy="1898404"/>
          </a:xfrm>
        </p:grpSpPr>
        <p:sp>
          <p:nvSpPr>
            <p:cNvPr id="28" name="Rounded Rectangle 27"/>
            <p:cNvSpPr/>
            <p:nvPr/>
          </p:nvSpPr>
          <p:spPr>
            <a:xfrm>
              <a:off x="3458095" y="2335876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2" idx="0"/>
              <a:endCxn id="28" idx="2"/>
            </p:cNvCxnSpPr>
            <p:nvPr/>
          </p:nvCxnSpPr>
          <p:spPr>
            <a:xfrm flipH="1" flipV="1">
              <a:off x="4027517" y="2643447"/>
              <a:ext cx="15524" cy="12215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4145" y="3864948"/>
              <a:ext cx="199779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lots of MPI chatter!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4321" y="2705068"/>
            <a:ext cx="3074113" cy="1513263"/>
            <a:chOff x="2847381" y="2376413"/>
            <a:chExt cx="3074113" cy="1513263"/>
          </a:xfrm>
        </p:grpSpPr>
        <p:sp>
          <p:nvSpPr>
            <p:cNvPr id="37" name="Rounded Rectangle 36"/>
            <p:cNvSpPr/>
            <p:nvPr/>
          </p:nvSpPr>
          <p:spPr>
            <a:xfrm>
              <a:off x="2847381" y="2376413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9" idx="0"/>
              <a:endCxn id="37" idx="2"/>
            </p:cNvCxnSpPr>
            <p:nvPr/>
          </p:nvCxnSpPr>
          <p:spPr>
            <a:xfrm flipH="1" flipV="1">
              <a:off x="3416803" y="2683984"/>
              <a:ext cx="1698220" cy="8363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8552" y="3520344"/>
              <a:ext cx="1612942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imbalance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0700399">
            <a:off x="955980" y="3481983"/>
            <a:ext cx="21779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domains too small!</a:t>
            </a:r>
          </a:p>
        </p:txBody>
      </p:sp>
    </p:spTree>
    <p:extLst>
      <p:ext uri="{BB962C8B-B14F-4D97-AF65-F5344CB8AC3E}">
        <p14:creationId xmlns:p14="http://schemas.microsoft.com/office/powerpoint/2010/main" val="881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is excellent for applications with many processes/threads</a:t>
            </a:r>
          </a:p>
          <a:p>
            <a:pPr lvl="1"/>
            <a:r>
              <a:rPr lang="en-US" dirty="0"/>
              <a:t>Easy to get an overview</a:t>
            </a:r>
          </a:p>
          <a:p>
            <a:r>
              <a:rPr lang="en-US" dirty="0"/>
              <a:t>However, works well for serial code too</a:t>
            </a:r>
          </a:p>
          <a:p>
            <a:r>
              <a:rPr lang="en-US" dirty="0"/>
              <a:t>Timeline is valuable tool</a:t>
            </a:r>
          </a:p>
          <a:p>
            <a:r>
              <a:rPr lang="en-US" dirty="0"/>
              <a:t>Very easy to use, but correct interpretation requires insight</a:t>
            </a:r>
          </a:p>
          <a:p>
            <a:r>
              <a:rPr lang="en-US" dirty="0"/>
              <a:t>Drawback: limited to number of tokens</a:t>
            </a:r>
          </a:p>
          <a:p>
            <a:pPr lvl="1"/>
            <a:r>
              <a:rPr lang="en-US" dirty="0"/>
              <a:t>Number of processes</a:t>
            </a:r>
          </a:p>
          <a:p>
            <a:pPr lvl="1"/>
            <a:r>
              <a:rPr lang="en-US" dirty="0"/>
              <a:t>Concurrent sessions</a:t>
            </a:r>
          </a:p>
          <a:p>
            <a:r>
              <a:rPr lang="en-US" dirty="0"/>
              <a:t>As any tool, not Swiss army knife</a:t>
            </a:r>
          </a:p>
          <a:p>
            <a:pPr lvl="1"/>
            <a:r>
              <a:rPr lang="en-US" dirty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Forge </a:t>
            </a:r>
            <a:r>
              <a:rPr lang="en-US" sz="1100" dirty="0"/>
              <a:t>(</a:t>
            </a:r>
            <a:r>
              <a:rPr lang="en-GB" sz="1100" dirty="0">
                <a:hlinkClick r:id="rId2"/>
              </a:rPr>
              <a:t>https://developer.arm.com/tools-and-software/server-and-hpc/debug-and-profile/arm-forge</a:t>
            </a:r>
            <a:r>
              <a:rPr lang="en-GB" sz="1100" dirty="0"/>
              <a:t>)</a:t>
            </a:r>
          </a:p>
          <a:p>
            <a:pPr lvl="1"/>
            <a:r>
              <a:rPr lang="en-US" dirty="0"/>
              <a:t>DDT: parallel debugger</a:t>
            </a:r>
          </a:p>
          <a:p>
            <a:pPr lvl="1"/>
            <a:r>
              <a:rPr lang="en-US" dirty="0"/>
              <a:t>MAP: parallel profiler</a:t>
            </a:r>
          </a:p>
          <a:p>
            <a:r>
              <a:rPr lang="en-US" dirty="0"/>
              <a:t>Commercial product</a:t>
            </a:r>
          </a:p>
          <a:p>
            <a:pPr lvl="1"/>
            <a:r>
              <a:rPr lang="en-US" dirty="0"/>
              <a:t>Floating </a:t>
            </a:r>
            <a:r>
              <a:rPr lang="en-US" dirty="0" err="1"/>
              <a:t>licence</a:t>
            </a:r>
            <a:r>
              <a:rPr lang="en-US" dirty="0"/>
              <a:t>, token based</a:t>
            </a:r>
          </a:p>
          <a:p>
            <a:pPr lvl="1"/>
            <a:r>
              <a:rPr lang="en-US" dirty="0"/>
              <a:t>64 tokens, e.g.,</a:t>
            </a:r>
          </a:p>
          <a:p>
            <a:pPr lvl="2"/>
            <a:r>
              <a:rPr lang="en-US" dirty="0"/>
              <a:t>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MAP + 1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64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 + 2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16 processes</a:t>
            </a:r>
          </a:p>
          <a:p>
            <a:pPr lvl="2"/>
            <a:r>
              <a:rPr lang="en-US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applications</a:t>
            </a:r>
          </a:p>
          <a:p>
            <a:r>
              <a:rPr lang="en-US" dirty="0"/>
              <a:t>Shared memory programming: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GPU programming: CUDA</a:t>
            </a:r>
          </a:p>
          <a:p>
            <a:r>
              <a:rPr lang="en-US" dirty="0"/>
              <a:t>Distributed programming: MPI, UPC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>
                <a:solidFill>
                  <a:srgbClr val="C00000"/>
                </a:solidFill>
              </a:rPr>
              <a:t>OpenMP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Commercial: </a:t>
            </a:r>
            <a:r>
              <a:rPr lang="en-US" dirty="0" err="1">
                <a:hlinkClick r:id="rId2"/>
              </a:rPr>
              <a:t>RogueWave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TotalView</a:t>
            </a:r>
            <a:endParaRPr lang="en-US" dirty="0"/>
          </a:p>
          <a:p>
            <a:pPr lvl="1"/>
            <a:r>
              <a:rPr lang="en-US" dirty="0"/>
              <a:t>Open source: </a:t>
            </a:r>
            <a:r>
              <a:rPr lang="en-US" dirty="0">
                <a:hlinkClick r:id="rId3"/>
              </a:rPr>
              <a:t>Eclipse PTP</a:t>
            </a:r>
            <a:endParaRPr lang="en-US" dirty="0"/>
          </a:p>
          <a:p>
            <a:r>
              <a:rPr lang="en-US" dirty="0"/>
              <a:t>Profiling</a:t>
            </a:r>
          </a:p>
          <a:p>
            <a:pPr lvl="1"/>
            <a:r>
              <a:rPr lang="en-US" dirty="0"/>
              <a:t>Open source:</a:t>
            </a:r>
          </a:p>
          <a:p>
            <a:pPr lvl="2"/>
            <a:r>
              <a:rPr lang="en-US" dirty="0" err="1">
                <a:hlinkClick r:id="rId4"/>
              </a:rPr>
              <a:t>Scalasca</a:t>
            </a:r>
            <a:endParaRPr lang="en-US" dirty="0"/>
          </a:p>
          <a:p>
            <a:pPr lvl="2"/>
            <a:r>
              <a:rPr lang="en-US" dirty="0" err="1">
                <a:hlinkClick r:id="rId4"/>
              </a:rPr>
              <a:t>Paraver</a:t>
            </a:r>
            <a:r>
              <a:rPr lang="en-US" dirty="0">
                <a:hlinkClick r:id="rId4"/>
              </a:rPr>
              <a:t> + </a:t>
            </a:r>
            <a:r>
              <a:rPr lang="en-US" dirty="0" err="1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Concentrate on single node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memory access?</a:t>
            </a:r>
          </a:p>
          <a:p>
            <a:pPr lvl="3"/>
            <a:r>
              <a:rPr lang="en-US" dirty="0"/>
              <a:t>cache use?</a:t>
            </a:r>
          </a:p>
          <a:p>
            <a:pPr lvl="2"/>
            <a:r>
              <a:rPr lang="en-US" dirty="0"/>
              <a:t>vectorization?</a:t>
            </a:r>
          </a:p>
          <a:p>
            <a:pPr lvl="2"/>
            <a:r>
              <a:rPr lang="en-US" dirty="0"/>
              <a:t>branch prediction?</a:t>
            </a:r>
          </a:p>
          <a:p>
            <a:pPr lvl="2"/>
            <a:r>
              <a:rPr lang="en-US" dirty="0" err="1"/>
              <a:t>OpenMP</a:t>
            </a:r>
            <a:r>
              <a:rPr lang="en-US" dirty="0"/>
              <a:t> overhead?</a:t>
            </a:r>
          </a:p>
          <a:p>
            <a:r>
              <a:rPr lang="en-US" dirty="0"/>
              <a:t>Inter-node communication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granularity of communication/computation?</a:t>
            </a:r>
          </a:p>
          <a:p>
            <a:pPr lvl="3"/>
            <a:r>
              <a:rPr lang="en-US" dirty="0"/>
              <a:t>domain decomposition?</a:t>
            </a:r>
          </a:p>
          <a:p>
            <a:pPr lvl="2"/>
            <a:r>
              <a:rPr lang="en-US" dirty="0"/>
              <a:t>suboptimal MPI calls?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2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uses </a:t>
            </a:r>
            <a:r>
              <a:rPr lang="en-US" dirty="0">
                <a:hlinkClick r:id="rId2"/>
              </a:rPr>
              <a:t>sampling</a:t>
            </a:r>
            <a:r>
              <a:rPr lang="en-US" dirty="0"/>
              <a:t> (call stack)</a:t>
            </a:r>
          </a:p>
          <a:p>
            <a:pPr lvl="1"/>
            <a:r>
              <a:rPr lang="en-US" dirty="0"/>
              <a:t>No instrumentation</a:t>
            </a:r>
          </a:p>
          <a:p>
            <a:pPr lvl="1"/>
            <a:r>
              <a:rPr lang="en-US" dirty="0"/>
              <a:t>Simply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g for details</a:t>
            </a:r>
          </a:p>
          <a:p>
            <a:pPr lvl="1"/>
            <a:r>
              <a:rPr lang="en-US" dirty="0"/>
              <a:t>Overhead is minimal (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 5-10 % at most)</a:t>
            </a:r>
          </a:p>
          <a:p>
            <a:r>
              <a:rPr lang="en-US" dirty="0"/>
              <a:t>Works with many MPI implementations</a:t>
            </a:r>
          </a:p>
          <a:p>
            <a:pPr lvl="1"/>
            <a:r>
              <a:rPr lang="en-US" dirty="0"/>
              <a:t>Intel MPI</a:t>
            </a:r>
          </a:p>
          <a:p>
            <a:pPr lvl="1"/>
            <a:r>
              <a:rPr lang="en-US" dirty="0" err="1"/>
              <a:t>OpenMPI</a:t>
            </a:r>
            <a:endParaRPr lang="en-US" dirty="0"/>
          </a:p>
          <a:p>
            <a:pPr lvl="1"/>
            <a:r>
              <a:rPr lang="en-US" dirty="0"/>
              <a:t>MVAPICH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 module load </a:t>
            </a:r>
            <a:r>
              <a:rPr lang="en-US" b="1" dirty="0" err="1">
                <a:solidFill>
                  <a:schemeClr val="bg1"/>
                </a:solidFill>
              </a:rPr>
              <a:t>AllineaForge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a job to profile</a:t>
              </a:r>
              <a:br>
                <a:rPr lang="en-US" dirty="0"/>
              </a:br>
              <a:r>
                <a:rPr lang="en-US" dirty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649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Profiling with Arm MAP</vt:lpstr>
      <vt:lpstr>Introduction</vt:lpstr>
      <vt:lpstr>Introduction</vt:lpstr>
      <vt:lpstr>Supported programming models</vt:lpstr>
      <vt:lpstr>Alternatives</vt:lpstr>
      <vt:lpstr>Profiling</vt:lpstr>
      <vt:lpstr>Workflow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ommunication vs. computation</vt:lpstr>
      <vt:lpstr>Domain decomposition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43</cp:revision>
  <dcterms:created xsi:type="dcterms:W3CDTF">2017-02-06T12:30:36Z</dcterms:created>
  <dcterms:modified xsi:type="dcterms:W3CDTF">2021-01-26T13:31:32Z</dcterms:modified>
</cp:coreProperties>
</file>