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63" r:id="rId3"/>
    <p:sldId id="257" r:id="rId4"/>
    <p:sldId id="259" r:id="rId5"/>
    <p:sldId id="258" r:id="rId6"/>
    <p:sldId id="264" r:id="rId7"/>
    <p:sldId id="276" r:id="rId8"/>
    <p:sldId id="262" r:id="rId9"/>
    <p:sldId id="260" r:id="rId10"/>
    <p:sldId id="261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7" r:id="rId20"/>
    <p:sldId id="278" r:id="rId21"/>
    <p:sldId id="273" r:id="rId22"/>
    <p:sldId id="274" r:id="rId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1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CB4EF-AF11-42C5-A407-C6B5B92B4E13}" type="datetimeFigureOut">
              <a:rPr lang="nl-BE" smtClean="0"/>
              <a:t>11/02/2020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64167-1184-4383-B56B-2D88CC6BA0F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626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064167-1184-4383-B56B-2D88CC6BA0F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339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12B4-B810-4A0E-8BE8-50A63E57FF46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13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C54F0-81EA-4EDD-8D8A-D45FC20BB49D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127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7687B-F7A2-4048-B084-F43AE07119BE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827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8A66-8CE0-4AE5-B09A-AFB1DA1D35B7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792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2EF45-07D9-47DD-8D2C-044FB9A2A8C8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30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A2C35-BB49-44DC-82C3-3BD7F8F0132B}" type="datetime1">
              <a:rPr lang="nl-BE" smtClean="0"/>
              <a:t>11/02/2020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666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2103-E950-40E9-A111-1A108610AB2D}" type="datetime1">
              <a:rPr lang="nl-BE" smtClean="0"/>
              <a:t>11/02/2020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2148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9520F-DE14-43BC-AF22-FA4B0586587C}" type="datetime1">
              <a:rPr lang="nl-BE" smtClean="0"/>
              <a:t>11/02/2020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32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75246-50AD-43D4-AC8F-C9CEFC06F414}" type="datetime1">
              <a:rPr lang="nl-BE" smtClean="0"/>
              <a:t>11/02/2020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35153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C96A-CB4C-447A-BAE9-CD71E5D3E387}" type="datetime1">
              <a:rPr lang="nl-BE" smtClean="0"/>
              <a:t>11/02/2020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9517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13C0-6057-4AAB-80ED-C8B012F691C2}" type="datetime1">
              <a:rPr lang="nl-BE" smtClean="0"/>
              <a:t>11/02/2020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6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EDA06-6E27-4D36-9084-23ECECD0BA0D}" type="datetime1">
              <a:rPr lang="nl-BE" smtClean="0"/>
              <a:t>11/02/2020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690EF-DE1B-4F48-8935-D551336ADF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254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tools-and-software/server-and-hpc/debug-and-profile/arm-forg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clipse.org/downloads/packages/eclipse-parallel-application-developers/neon2" TargetMode="External"/><Relationship Id="rId2" Type="http://schemas.openxmlformats.org/officeDocument/2006/relationships/hyperlink" Target="http://www.roguewave.com/products-services/total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scalasca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rofiling_(computer_programming)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Profiling with</a:t>
            </a:r>
            <a:br>
              <a:rPr lang="en-US" dirty="0"/>
            </a:br>
            <a:r>
              <a:rPr lang="en-US" dirty="0"/>
              <a:t>Arm MAP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)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51FD9-9ABB-4E83-BF81-B3812F267163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6445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Run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Remembers</a:t>
            </a:r>
            <a:br>
              <a:rPr lang="en-US" dirty="0"/>
            </a:br>
            <a:r>
              <a:rPr lang="en-US" dirty="0"/>
              <a:t>between runs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146" y="2288924"/>
            <a:ext cx="4087663" cy="42499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48572" y="2398144"/>
            <a:ext cx="3579964" cy="535612"/>
            <a:chOff x="448572" y="2398144"/>
            <a:chExt cx="3579964" cy="535612"/>
          </a:xfrm>
        </p:grpSpPr>
        <p:sp>
          <p:nvSpPr>
            <p:cNvPr id="8" name="TextBox 7"/>
            <p:cNvSpPr txBox="1"/>
            <p:nvPr/>
          </p:nvSpPr>
          <p:spPr>
            <a:xfrm>
              <a:off x="448572" y="2398144"/>
              <a:ext cx="1969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Choose application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2418150" y="2582810"/>
              <a:ext cx="1610386" cy="35094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48572" y="2850616"/>
            <a:ext cx="3579964" cy="369332"/>
            <a:chOff x="448572" y="2398144"/>
            <a:chExt cx="3579964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448572" y="2398144"/>
              <a:ext cx="23025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Application arguments</a:t>
              </a:r>
              <a:endParaRPr lang="nl-BE" dirty="0"/>
            </a:p>
          </p:txBody>
        </p:sp>
        <p:cxnSp>
          <p:nvCxnSpPr>
            <p:cNvPr id="14" name="Straight Arrow Connector 13"/>
            <p:cNvCxnSpPr>
              <a:stCxn id="13" idx="3"/>
            </p:cNvCxnSpPr>
            <p:nvPr/>
          </p:nvCxnSpPr>
          <p:spPr>
            <a:xfrm>
              <a:off x="2751125" y="2582810"/>
              <a:ext cx="1277411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48572" y="3360797"/>
            <a:ext cx="3579964" cy="369332"/>
            <a:chOff x="448572" y="2398144"/>
            <a:chExt cx="3579964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448572" y="2398144"/>
              <a:ext cx="18700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Working directory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2318636" y="2582810"/>
              <a:ext cx="1709900" cy="16628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448572" y="4229252"/>
            <a:ext cx="3579964" cy="989988"/>
            <a:chOff x="448572" y="4229252"/>
            <a:chExt cx="3579964" cy="989988"/>
          </a:xfrm>
        </p:grpSpPr>
        <p:sp>
          <p:nvSpPr>
            <p:cNvPr id="20" name="TextBox 19"/>
            <p:cNvSpPr txBox="1"/>
            <p:nvPr/>
          </p:nvSpPr>
          <p:spPr>
            <a:xfrm>
              <a:off x="448572" y="4229252"/>
              <a:ext cx="24824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Configure MPI/</a:t>
              </a:r>
              <a:r>
                <a:rPr lang="en-US" dirty="0" err="1"/>
                <a:t>OpenMP</a:t>
              </a:r>
              <a:endParaRPr lang="nl-BE" dirty="0"/>
            </a:p>
          </p:txBody>
        </p:sp>
        <p:cxnSp>
          <p:nvCxnSpPr>
            <p:cNvPr id="21" name="Straight Arrow Connector 20"/>
            <p:cNvCxnSpPr>
              <a:stCxn id="20" idx="3"/>
              <a:endCxn id="5" idx="1"/>
            </p:cNvCxnSpPr>
            <p:nvPr/>
          </p:nvCxnSpPr>
          <p:spPr>
            <a:xfrm>
              <a:off x="2930988" y="4413918"/>
              <a:ext cx="1097548" cy="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20" idx="3"/>
            </p:cNvCxnSpPr>
            <p:nvPr/>
          </p:nvCxnSpPr>
          <p:spPr>
            <a:xfrm>
              <a:off x="2930988" y="4413918"/>
              <a:ext cx="1097548" cy="805322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448572" y="4812737"/>
            <a:ext cx="6418054" cy="1498933"/>
            <a:chOff x="448572" y="2041371"/>
            <a:chExt cx="6309789" cy="1498933"/>
          </a:xfrm>
        </p:grpSpPr>
        <p:sp>
          <p:nvSpPr>
            <p:cNvPr id="27" name="TextBox 26"/>
            <p:cNvSpPr txBox="1"/>
            <p:nvPr/>
          </p:nvSpPr>
          <p:spPr>
            <a:xfrm>
              <a:off x="448572" y="2041371"/>
              <a:ext cx="18472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run/profiling</a:t>
              </a:r>
              <a:endParaRPr lang="nl-BE" dirty="0"/>
            </a:p>
          </p:txBody>
        </p:sp>
        <p:cxnSp>
          <p:nvCxnSpPr>
            <p:cNvPr id="28" name="Straight Arrow Connector 27"/>
            <p:cNvCxnSpPr>
              <a:stCxn id="27" idx="3"/>
            </p:cNvCxnSpPr>
            <p:nvPr/>
          </p:nvCxnSpPr>
          <p:spPr>
            <a:xfrm>
              <a:off x="2295789" y="2226037"/>
              <a:ext cx="4462572" cy="1314267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7269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02" y="1572011"/>
            <a:ext cx="8850702" cy="485631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2265012" y="3229447"/>
            <a:ext cx="4874476" cy="614931"/>
            <a:chOff x="2265012" y="2996545"/>
            <a:chExt cx="4874476" cy="614931"/>
          </a:xfrm>
        </p:grpSpPr>
        <p:sp>
          <p:nvSpPr>
            <p:cNvPr id="5" name="TextBox 4"/>
            <p:cNvSpPr txBox="1"/>
            <p:nvPr/>
          </p:nvSpPr>
          <p:spPr>
            <a:xfrm rot="19495361">
              <a:off x="2265012" y="3088256"/>
              <a:ext cx="48744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Ask your boss for a large screen</a:t>
              </a:r>
              <a:endParaRPr lang="nl-BE" sz="2800" b="1" dirty="0">
                <a:solidFill>
                  <a:srgbClr val="FF0000"/>
                </a:solidFill>
              </a:endParaRPr>
            </a:p>
          </p:txBody>
        </p:sp>
        <p:pic>
          <p:nvPicPr>
            <p:cNvPr id="1026" name="Picture 2" descr="Image result for smiley face wink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57134" y="2996545"/>
              <a:ext cx="519653" cy="519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9708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breakdown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38" y="1851632"/>
            <a:ext cx="3955123" cy="2171888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424023" y="2467155"/>
            <a:ext cx="5109941" cy="715992"/>
            <a:chOff x="2424023" y="2467155"/>
            <a:chExt cx="5109941" cy="715992"/>
          </a:xfrm>
        </p:grpSpPr>
        <p:sp>
          <p:nvSpPr>
            <p:cNvPr id="5" name="Rectangle 4"/>
            <p:cNvSpPr/>
            <p:nvPr/>
          </p:nvSpPr>
          <p:spPr>
            <a:xfrm>
              <a:off x="2424023" y="2846717"/>
              <a:ext cx="793630" cy="336430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6015" y="2467155"/>
              <a:ext cx="210794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Vector floating point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3217653" y="2651821"/>
              <a:ext cx="2208362" cy="36311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834" y="2413548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2424023" y="3632324"/>
            <a:ext cx="3389502" cy="1162011"/>
            <a:chOff x="2424023" y="2987300"/>
            <a:chExt cx="3389502" cy="1162011"/>
          </a:xfrm>
        </p:grpSpPr>
        <p:sp>
          <p:nvSpPr>
            <p:cNvPr id="12" name="Rectangle 11"/>
            <p:cNvSpPr/>
            <p:nvPr/>
          </p:nvSpPr>
          <p:spPr>
            <a:xfrm>
              <a:off x="2424023" y="2987300"/>
              <a:ext cx="517140" cy="16667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2040" y="3779979"/>
              <a:ext cx="14414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No branching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941163" y="3070639"/>
              <a:ext cx="1430877" cy="89400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2" descr="Image result for smiley fac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810" y="4308977"/>
            <a:ext cx="601384" cy="601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2424023" y="3491144"/>
            <a:ext cx="5382276" cy="532376"/>
            <a:chOff x="2424023" y="3003610"/>
            <a:chExt cx="5382276" cy="532376"/>
          </a:xfrm>
        </p:grpSpPr>
        <p:sp>
          <p:nvSpPr>
            <p:cNvPr id="21" name="Rectangle 20"/>
            <p:cNvSpPr/>
            <p:nvPr/>
          </p:nvSpPr>
          <p:spPr>
            <a:xfrm>
              <a:off x="2424023" y="3003610"/>
              <a:ext cx="1836892" cy="150367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58403" y="3166654"/>
              <a:ext cx="214789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Memory access 74 %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4260915" y="3078794"/>
              <a:ext cx="1397488" cy="27252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4" descr="Image result for smiley face sad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168" y="3539263"/>
            <a:ext cx="599182" cy="599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254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line</a:t>
            </a:r>
            <a:endParaRPr lang="nl-BE" dirty="0"/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628650" y="3999093"/>
            <a:ext cx="7886700" cy="23678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 display many metrics</a:t>
            </a:r>
          </a:p>
          <a:p>
            <a:pPr lvl="1"/>
            <a:r>
              <a:rPr lang="en-US" dirty="0"/>
              <a:t>CPU instructions</a:t>
            </a:r>
          </a:p>
          <a:p>
            <a:pPr lvl="1"/>
            <a:r>
              <a:rPr lang="en-US" dirty="0"/>
              <a:t>I/O: disk read/write</a:t>
            </a:r>
          </a:p>
          <a:p>
            <a:pPr lvl="1"/>
            <a:r>
              <a:rPr lang="en-US" dirty="0"/>
              <a:t>MPI</a:t>
            </a:r>
          </a:p>
          <a:p>
            <a:pPr lvl="2"/>
            <a:r>
              <a:rPr lang="en-US" dirty="0"/>
              <a:t>Number calls peer-to-peer &amp; collectives/s</a:t>
            </a:r>
          </a:p>
          <a:p>
            <a:pPr lvl="2"/>
            <a:r>
              <a:rPr lang="en-US" dirty="0"/>
              <a:t>Peer-to-peer &amp; collectives bandwidth</a:t>
            </a:r>
          </a:p>
          <a:p>
            <a:pPr lvl="2"/>
            <a:r>
              <a:rPr lang="en-US" dirty="0"/>
              <a:t>Send &amp; receive bandwidth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51" y="1690689"/>
            <a:ext cx="7567316" cy="174513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3269411" y="3612607"/>
            <a:ext cx="1975449" cy="369332"/>
            <a:chOff x="3269411" y="3838854"/>
            <a:chExt cx="1975449" cy="369332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3269411" y="3856008"/>
              <a:ext cx="197544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862838" y="3838854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 rot="5400000">
            <a:off x="8091304" y="1817530"/>
            <a:ext cx="1102674" cy="388775"/>
            <a:chOff x="3085141" y="3467233"/>
            <a:chExt cx="1102674" cy="388775"/>
          </a:xfrm>
        </p:grpSpPr>
        <p:cxnSp>
          <p:nvCxnSpPr>
            <p:cNvPr id="10" name="Straight Arrow Connector 9"/>
            <p:cNvCxnSpPr/>
            <p:nvPr/>
          </p:nvCxnSpPr>
          <p:spPr>
            <a:xfrm rot="16200000">
              <a:off x="3640322" y="3485096"/>
              <a:ext cx="0" cy="74182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085141" y="3467233"/>
              <a:ext cx="1102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processes</a:t>
              </a:r>
              <a:endParaRPr lang="nl-BE" dirty="0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5774938" y="5932455"/>
            <a:ext cx="196182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Any combination</a:t>
            </a:r>
            <a:endParaRPr lang="nl-BE" sz="2000" dirty="0"/>
          </a:p>
        </p:txBody>
      </p:sp>
      <p:grpSp>
        <p:nvGrpSpPr>
          <p:cNvPr id="33" name="Group 32"/>
          <p:cNvGrpSpPr/>
          <p:nvPr/>
        </p:nvGrpSpPr>
        <p:grpSpPr>
          <a:xfrm>
            <a:off x="2398144" y="776377"/>
            <a:ext cx="5882065" cy="2350150"/>
            <a:chOff x="2398144" y="776377"/>
            <a:chExt cx="5882065" cy="2350150"/>
          </a:xfrm>
        </p:grpSpPr>
        <p:grpSp>
          <p:nvGrpSpPr>
            <p:cNvPr id="31" name="Group 30"/>
            <p:cNvGrpSpPr/>
            <p:nvPr/>
          </p:nvGrpSpPr>
          <p:grpSpPr>
            <a:xfrm>
              <a:off x="2398144" y="1707843"/>
              <a:ext cx="1975893" cy="1418684"/>
              <a:chOff x="2398144" y="1707843"/>
              <a:chExt cx="1975893" cy="141868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2398144" y="1707843"/>
                <a:ext cx="1975893" cy="1418684"/>
              </a:xfrm>
              <a:prstGeom prst="rect">
                <a:avLst/>
              </a:prstGeom>
              <a:solidFill>
                <a:schemeClr val="bg1">
                  <a:lumMod val="85000"/>
                  <a:alpha val="57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flipH="1">
                <a:off x="4371425" y="1739718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>
              <a:off x="6293289" y="1668754"/>
              <a:ext cx="1986920" cy="1435838"/>
              <a:chOff x="6293289" y="1668754"/>
              <a:chExt cx="1986920" cy="1435838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6304316" y="1668754"/>
                <a:ext cx="1975893" cy="1435838"/>
              </a:xfrm>
              <a:prstGeom prst="rect">
                <a:avLst/>
              </a:prstGeom>
              <a:solidFill>
                <a:schemeClr val="bg1">
                  <a:lumMod val="85000"/>
                  <a:alpha val="46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6" name="Straight Connector 25"/>
              <p:cNvCxnSpPr/>
              <p:nvPr/>
            </p:nvCxnSpPr>
            <p:spPr>
              <a:xfrm flipH="1">
                <a:off x="6293289" y="1727170"/>
                <a:ext cx="2612" cy="13774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4371425" y="776377"/>
              <a:ext cx="3365336" cy="859371"/>
              <a:chOff x="4371425" y="776377"/>
              <a:chExt cx="3365336" cy="859371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5857336" y="776377"/>
                <a:ext cx="18794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Zoom by selecting</a:t>
                </a:r>
                <a:endParaRPr lang="nl-BE" dirty="0"/>
              </a:p>
            </p:txBody>
          </p:sp>
          <p:sp>
            <p:nvSpPr>
              <p:cNvPr id="27" name="Right Brace 26"/>
              <p:cNvSpPr/>
              <p:nvPr/>
            </p:nvSpPr>
            <p:spPr>
              <a:xfrm rot="16200000">
                <a:off x="5292963" y="635420"/>
                <a:ext cx="78790" cy="1921865"/>
              </a:xfrm>
              <a:prstGeom prst="righ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15" idx="1"/>
                <a:endCxn id="27" idx="1"/>
              </p:cNvCxnSpPr>
              <p:nvPr/>
            </p:nvCxnSpPr>
            <p:spPr>
              <a:xfrm flipH="1">
                <a:off x="5332359" y="961043"/>
                <a:ext cx="524977" cy="59591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/>
          <p:cNvSpPr txBox="1"/>
          <p:nvPr/>
        </p:nvSpPr>
        <p:spPr>
          <a:xfrm>
            <a:off x="5857336" y="3796421"/>
            <a:ext cx="1905971" cy="12003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Very useful to</a:t>
            </a:r>
            <a:br>
              <a:rPr lang="en-US" sz="2400" dirty="0"/>
            </a:br>
            <a:r>
              <a:rPr lang="en-US" sz="2400" dirty="0"/>
              <a:t>identify run</a:t>
            </a:r>
          </a:p>
          <a:p>
            <a:r>
              <a:rPr lang="en-US" sz="2400" dirty="0"/>
              <a:t>phases</a:t>
            </a:r>
            <a:endParaRPr lang="nl-BE" sz="24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6205948" y="1117680"/>
            <a:ext cx="2204514" cy="369332"/>
            <a:chOff x="6205948" y="1117680"/>
            <a:chExt cx="2204514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6583680" y="1117680"/>
              <a:ext cx="18267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view updated!</a:t>
              </a:r>
              <a:endParaRPr lang="nl-BE" dirty="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6205948" y="1314607"/>
              <a:ext cx="394067" cy="3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375992" y="775110"/>
            <a:ext cx="2126993" cy="2241142"/>
            <a:chOff x="-2113178" y="2553242"/>
            <a:chExt cx="2126993" cy="2241142"/>
          </a:xfrm>
        </p:grpSpPr>
        <p:sp>
          <p:nvSpPr>
            <p:cNvPr id="37" name="TextBox 36"/>
            <p:cNvSpPr txBox="1"/>
            <p:nvPr/>
          </p:nvSpPr>
          <p:spPr>
            <a:xfrm>
              <a:off x="-2113178" y="2553242"/>
              <a:ext cx="21269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min, max, mean, </a:t>
              </a:r>
              <a:r>
                <a:rPr lang="en-US" dirty="0" err="1"/>
                <a:t>s.d.</a:t>
              </a:r>
              <a:br>
                <a:rPr lang="en-US" dirty="0"/>
              </a:br>
              <a:r>
                <a:rPr lang="en-US" dirty="0"/>
                <a:t>available</a:t>
              </a:r>
              <a:endParaRPr lang="nl-BE" dirty="0"/>
            </a:p>
          </p:txBody>
        </p:sp>
        <p:cxnSp>
          <p:nvCxnSpPr>
            <p:cNvPr id="38" name="Straight Arrow Connector 37"/>
            <p:cNvCxnSpPr>
              <a:stCxn id="37" idx="2"/>
            </p:cNvCxnSpPr>
            <p:nvPr/>
          </p:nvCxnSpPr>
          <p:spPr>
            <a:xfrm>
              <a:off x="-1049681" y="3199573"/>
              <a:ext cx="946811" cy="159481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443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bldLvl="2"/>
      <p:bldP spid="14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 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4979323"/>
            <a:ext cx="7886700" cy="119763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Easy to navigate through code</a:t>
            </a:r>
          </a:p>
          <a:p>
            <a:pPr lvl="1"/>
            <a:r>
              <a:rPr lang="en-US" dirty="0"/>
              <a:t>Go to function definitions in any file</a:t>
            </a:r>
          </a:p>
          <a:p>
            <a:r>
              <a:rPr lang="en-US" dirty="0"/>
              <a:t>Requires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57"/>
          <a:stretch/>
        </p:blipFill>
        <p:spPr>
          <a:xfrm>
            <a:off x="2229957" y="1521229"/>
            <a:ext cx="6546147" cy="336839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91124" y="1899381"/>
            <a:ext cx="2452571" cy="646331"/>
            <a:chOff x="448572" y="2398144"/>
            <a:chExt cx="2452571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48572" y="2398144"/>
              <a:ext cx="1184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 based</a:t>
              </a:r>
              <a:br>
                <a:rPr lang="en-US" dirty="0"/>
              </a:br>
              <a:r>
                <a:rPr lang="en-US" dirty="0"/>
                <a:t>activity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633512" y="2721310"/>
              <a:ext cx="1267631" cy="28196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91124" y="2839187"/>
            <a:ext cx="2327880" cy="923330"/>
            <a:chOff x="91124" y="2839187"/>
            <a:chExt cx="2327880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91124" y="2839187"/>
              <a:ext cx="1924995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Color coded:</a:t>
              </a: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70C0"/>
                  </a:solidFill>
                </a:rPr>
                <a:t>Communication</a:t>
              </a:r>
              <a:endParaRPr lang="nl-BE" dirty="0">
                <a:solidFill>
                  <a:srgbClr val="0070C0"/>
                </a:solidFill>
              </a:endParaRPr>
            </a:p>
            <a:p>
              <a:r>
                <a:rPr lang="en-US" dirty="0"/>
                <a:t>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00B050"/>
                  </a:solidFill>
                </a:rPr>
                <a:t>Compute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352173" y="3588217"/>
              <a:ext cx="1066831" cy="44445"/>
            </a:xfrm>
            <a:prstGeom prst="straightConnector1">
              <a:avLst/>
            </a:prstGeom>
            <a:ln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20558" y="3155620"/>
              <a:ext cx="398446" cy="145232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330460" y="972508"/>
            <a:ext cx="3934578" cy="807876"/>
            <a:chOff x="-1158710" y="2750640"/>
            <a:chExt cx="3934578" cy="807876"/>
          </a:xfrm>
        </p:grpSpPr>
        <p:sp>
          <p:nvSpPr>
            <p:cNvPr id="22" name="TextBox 21"/>
            <p:cNvSpPr txBox="1"/>
            <p:nvPr/>
          </p:nvSpPr>
          <p:spPr>
            <a:xfrm>
              <a:off x="785002" y="2750640"/>
              <a:ext cx="19908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can be folded</a:t>
              </a:r>
              <a:endParaRPr lang="nl-BE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-1158710" y="2935306"/>
              <a:ext cx="1943712" cy="62321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1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stack view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15</a:t>
            </a:fld>
            <a:endParaRPr lang="nl-BE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28650" y="4156363"/>
            <a:ext cx="7886700" cy="2020599"/>
          </a:xfrm>
        </p:spPr>
        <p:txBody>
          <a:bodyPr/>
          <a:lstStyle/>
          <a:p>
            <a:r>
              <a:rPr lang="en-US" dirty="0"/>
              <a:t>Ordered by % runtime</a:t>
            </a:r>
          </a:p>
          <a:p>
            <a:r>
              <a:rPr lang="en-US" dirty="0"/>
              <a:t>Navigate to source code</a:t>
            </a:r>
            <a:endParaRPr lang="nl-BE" dirty="0"/>
          </a:p>
        </p:txBody>
      </p:sp>
      <p:pic>
        <p:nvPicPr>
          <p:cNvPr id="10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70078"/>
            <a:ext cx="6424217" cy="1790855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20145" y="1189982"/>
            <a:ext cx="2685066" cy="1769349"/>
            <a:chOff x="-484909" y="1690508"/>
            <a:chExt cx="2685066" cy="1769349"/>
          </a:xfrm>
        </p:grpSpPr>
        <p:sp>
          <p:nvSpPr>
            <p:cNvPr id="12" name="TextBox 11"/>
            <p:cNvSpPr txBox="1"/>
            <p:nvPr/>
          </p:nvSpPr>
          <p:spPr>
            <a:xfrm>
              <a:off x="295468" y="1690508"/>
              <a:ext cx="1904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Click to go to code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-484909" y="1875174"/>
              <a:ext cx="780377" cy="158468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8067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tripping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within Allinea MAP</a:t>
            </a:r>
          </a:p>
          <a:p>
            <a:pPr lvl="1"/>
            <a:r>
              <a:rPr lang="en-US" dirty="0"/>
              <a:t>Edit code</a:t>
            </a:r>
          </a:p>
          <a:p>
            <a:pPr lvl="1"/>
            <a:r>
              <a:rPr lang="en-US" dirty="0"/>
              <a:t>Rebuild</a:t>
            </a:r>
          </a:p>
          <a:p>
            <a:pPr lvl="1"/>
            <a:r>
              <a:rPr lang="en-US" dirty="0"/>
              <a:t>Profile</a:t>
            </a:r>
          </a:p>
          <a:p>
            <a:pPr lvl="1"/>
            <a:r>
              <a:rPr lang="en-US" dirty="0"/>
              <a:t>Commit in version control system</a:t>
            </a:r>
          </a:p>
          <a:p>
            <a:r>
              <a:rPr lang="en-US" dirty="0"/>
              <a:t>Switch between MAP and DDT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451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profiling via job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29284"/>
            <a:ext cx="6630260" cy="45717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0008" y="3915156"/>
            <a:ext cx="1316771" cy="923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rtlCol="0">
            <a:spAutoFit/>
          </a:bodyPr>
          <a:lstStyle/>
          <a:p>
            <a:r>
              <a:rPr lang="en-US" dirty="0"/>
              <a:t>Job will run</a:t>
            </a:r>
            <a:br>
              <a:rPr lang="nl-BE" dirty="0"/>
            </a:br>
            <a:r>
              <a:rPr lang="nl-BE" dirty="0"/>
              <a:t>on </a:t>
            </a:r>
            <a:r>
              <a:rPr lang="nl-BE" dirty="0" err="1"/>
              <a:t>compute</a:t>
            </a:r>
            <a:br>
              <a:rPr lang="nl-BE" dirty="0"/>
            </a:br>
            <a:r>
              <a:rPr lang="nl-BE" dirty="0" err="1"/>
              <a:t>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79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profiling via job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28650" y="4170615"/>
            <a:ext cx="7886700" cy="2006347"/>
          </a:xfrm>
        </p:spPr>
        <p:txBody>
          <a:bodyPr/>
          <a:lstStyle/>
          <a:p>
            <a:r>
              <a:rPr lang="en-US" dirty="0"/>
              <a:t>Submit job</a:t>
            </a:r>
          </a:p>
          <a:p>
            <a:r>
              <a:rPr lang="en-US" dirty="0"/>
              <a:t>When done, open profile with MAP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0" y="2122098"/>
            <a:ext cx="6250429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nodes=1:ppn=4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#PBS –l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walltime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=1:00:00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  --np 4  --profile  --stop-after 3500 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diffusion.exe  10000 5000 30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6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ommunication</a:t>
            </a:r>
            <a:r>
              <a:rPr lang="en-US" dirty="0"/>
              <a:t> vs. computation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47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2480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decomposition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20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4845665"/>
            <a:ext cx="8919556" cy="15447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6068291" y="1613703"/>
            <a:ext cx="1483672" cy="630733"/>
            <a:chOff x="6068291" y="1613703"/>
            <a:chExt cx="1483672" cy="630733"/>
          </a:xfrm>
        </p:grpSpPr>
        <p:sp>
          <p:nvSpPr>
            <p:cNvPr id="6" name="Rounded Rectangle 5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  <a:endCxn id="6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691149" y="4366177"/>
            <a:ext cx="1483672" cy="630733"/>
            <a:chOff x="6068291" y="1613703"/>
            <a:chExt cx="1483672" cy="630733"/>
          </a:xfrm>
        </p:grpSpPr>
        <p:sp>
          <p:nvSpPr>
            <p:cNvPr id="13" name="Rounded Rectangle 12"/>
            <p:cNvSpPr/>
            <p:nvPr/>
          </p:nvSpPr>
          <p:spPr>
            <a:xfrm>
              <a:off x="6068291" y="2085682"/>
              <a:ext cx="389659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>
              <a:stCxn id="15" idx="1"/>
              <a:endCxn id="13" idx="0"/>
            </p:cNvCxnSpPr>
            <p:nvPr/>
          </p:nvCxnSpPr>
          <p:spPr>
            <a:xfrm flipH="1">
              <a:off x="6263121" y="1798369"/>
              <a:ext cx="295621" cy="28731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558742" y="1613703"/>
              <a:ext cx="99322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</a:rPr>
                <a:t>walltime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039315" y="1573337"/>
            <a:ext cx="2179106" cy="665991"/>
            <a:chOff x="6068291" y="1578445"/>
            <a:chExt cx="2179106" cy="665991"/>
          </a:xfrm>
        </p:grpSpPr>
        <p:sp>
          <p:nvSpPr>
            <p:cNvPr id="17" name="Rounded Rectangle 16"/>
            <p:cNvSpPr/>
            <p:nvPr/>
          </p:nvSpPr>
          <p:spPr>
            <a:xfrm>
              <a:off x="6068291" y="2090790"/>
              <a:ext cx="1088743" cy="153646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>
              <a:stCxn id="19" idx="1"/>
              <a:endCxn id="17" idx="0"/>
            </p:cNvCxnSpPr>
            <p:nvPr/>
          </p:nvCxnSpPr>
          <p:spPr>
            <a:xfrm flipH="1">
              <a:off x="6612663" y="1763111"/>
              <a:ext cx="544371" cy="327679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7157034" y="1578445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038506" y="4298217"/>
            <a:ext cx="1907729" cy="698693"/>
            <a:chOff x="6068292" y="1545743"/>
            <a:chExt cx="1907729" cy="698693"/>
          </a:xfrm>
        </p:grpSpPr>
        <p:sp>
          <p:nvSpPr>
            <p:cNvPr id="24" name="Rounded Rectangle 23"/>
            <p:cNvSpPr/>
            <p:nvPr/>
          </p:nvSpPr>
          <p:spPr>
            <a:xfrm>
              <a:off x="6068292" y="2085682"/>
              <a:ext cx="1006426" cy="15875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>
              <a:stCxn id="26" idx="1"/>
              <a:endCxn id="24" idx="0"/>
            </p:cNvCxnSpPr>
            <p:nvPr/>
          </p:nvCxnSpPr>
          <p:spPr>
            <a:xfrm flipH="1">
              <a:off x="6571505" y="1730409"/>
              <a:ext cx="314153" cy="355273"/>
            </a:xfrm>
            <a:prstGeom prst="straightConnector1">
              <a:avLst/>
            </a:prstGeom>
            <a:ln w="127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6885658" y="1545743"/>
              <a:ext cx="1090363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resources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6" y="2085682"/>
            <a:ext cx="8919556" cy="152805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35" name="Group 34"/>
          <p:cNvGrpSpPr/>
          <p:nvPr/>
        </p:nvGrpSpPr>
        <p:grpSpPr>
          <a:xfrm>
            <a:off x="3044145" y="2335876"/>
            <a:ext cx="1997791" cy="1898404"/>
            <a:chOff x="3044145" y="2335876"/>
            <a:chExt cx="1997791" cy="1898404"/>
          </a:xfrm>
        </p:grpSpPr>
        <p:sp>
          <p:nvSpPr>
            <p:cNvPr id="28" name="Rounded Rectangle 27"/>
            <p:cNvSpPr/>
            <p:nvPr/>
          </p:nvSpPr>
          <p:spPr>
            <a:xfrm>
              <a:off x="3458095" y="2335876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32" idx="0"/>
              <a:endCxn id="28" idx="2"/>
            </p:cNvCxnSpPr>
            <p:nvPr/>
          </p:nvCxnSpPr>
          <p:spPr>
            <a:xfrm flipH="1" flipV="1">
              <a:off x="4027517" y="2643447"/>
              <a:ext cx="15524" cy="12215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3044145" y="3864948"/>
              <a:ext cx="1997791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lots of MPI chatter!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284321" y="2705068"/>
            <a:ext cx="3074113" cy="1513263"/>
            <a:chOff x="2847381" y="2376413"/>
            <a:chExt cx="3074113" cy="1513263"/>
          </a:xfrm>
        </p:grpSpPr>
        <p:sp>
          <p:nvSpPr>
            <p:cNvPr id="37" name="Rounded Rectangle 36"/>
            <p:cNvSpPr/>
            <p:nvPr/>
          </p:nvSpPr>
          <p:spPr>
            <a:xfrm>
              <a:off x="2847381" y="2376413"/>
              <a:ext cx="1138843" cy="30757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Arrow Connector 37"/>
            <p:cNvCxnSpPr>
              <a:stCxn id="39" idx="0"/>
              <a:endCxn id="37" idx="2"/>
            </p:cNvCxnSpPr>
            <p:nvPr/>
          </p:nvCxnSpPr>
          <p:spPr>
            <a:xfrm flipH="1" flipV="1">
              <a:off x="3416803" y="2683984"/>
              <a:ext cx="1698220" cy="83636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308552" y="3520344"/>
              <a:ext cx="1612942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load imbalance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 rot="20700399">
            <a:off x="955980" y="3481983"/>
            <a:ext cx="21779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domains too small!</a:t>
            </a:r>
          </a:p>
        </p:txBody>
      </p:sp>
    </p:spTree>
    <p:extLst>
      <p:ext uri="{BB962C8B-B14F-4D97-AF65-F5344CB8AC3E}">
        <p14:creationId xmlns:p14="http://schemas.microsoft.com/office/powerpoint/2010/main" val="881001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172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MAP is excellent for applications with many processes/threads</a:t>
            </a:r>
          </a:p>
          <a:p>
            <a:pPr lvl="1"/>
            <a:r>
              <a:rPr lang="en-US" dirty="0"/>
              <a:t>Easy to get an overview</a:t>
            </a:r>
          </a:p>
          <a:p>
            <a:r>
              <a:rPr lang="en-US" dirty="0"/>
              <a:t>However, works well for serial code too</a:t>
            </a:r>
          </a:p>
          <a:p>
            <a:r>
              <a:rPr lang="en-US" dirty="0"/>
              <a:t>Timeline is valuable tool</a:t>
            </a:r>
          </a:p>
          <a:p>
            <a:r>
              <a:rPr lang="en-US" dirty="0"/>
              <a:t>Very easy to use, but correct interpretation requires insight</a:t>
            </a:r>
          </a:p>
          <a:p>
            <a:r>
              <a:rPr lang="en-US" dirty="0"/>
              <a:t>Drawback: limited to number of tokens</a:t>
            </a:r>
          </a:p>
          <a:p>
            <a:pPr lvl="1"/>
            <a:r>
              <a:rPr lang="en-US" dirty="0"/>
              <a:t>Number of processes</a:t>
            </a:r>
          </a:p>
          <a:p>
            <a:pPr lvl="1"/>
            <a:r>
              <a:rPr lang="en-US" dirty="0"/>
              <a:t>Concurrent sessions</a:t>
            </a:r>
          </a:p>
          <a:p>
            <a:r>
              <a:rPr lang="en-US" dirty="0"/>
              <a:t>As any tool, not Swiss army knife</a:t>
            </a:r>
          </a:p>
          <a:p>
            <a:pPr lvl="1"/>
            <a:r>
              <a:rPr lang="en-US" dirty="0"/>
              <a:t>Use in combination with other tools, e.g., Intel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079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 Forge </a:t>
            </a:r>
            <a:r>
              <a:rPr lang="en-US" sz="1100" dirty="0"/>
              <a:t>(</a:t>
            </a:r>
            <a:r>
              <a:rPr lang="en-GB" sz="1100" dirty="0">
                <a:hlinkClick r:id="rId2"/>
              </a:rPr>
              <a:t>https://developer.arm.com/tools-and-software/server-and-hpc/debug-and-profile/arm-forge</a:t>
            </a:r>
            <a:r>
              <a:rPr lang="en-GB" sz="1100" dirty="0"/>
              <a:t>)</a:t>
            </a:r>
          </a:p>
          <a:p>
            <a:pPr lvl="1"/>
            <a:r>
              <a:rPr lang="en-US" dirty="0"/>
              <a:t>DDT: parallel debugger</a:t>
            </a:r>
          </a:p>
          <a:p>
            <a:pPr lvl="1"/>
            <a:r>
              <a:rPr lang="en-US" dirty="0"/>
              <a:t>MAP: parallel profiler</a:t>
            </a:r>
          </a:p>
          <a:p>
            <a:r>
              <a:rPr lang="en-US" dirty="0"/>
              <a:t>Commercial product</a:t>
            </a:r>
          </a:p>
          <a:p>
            <a:pPr lvl="1"/>
            <a:r>
              <a:rPr lang="en-US" dirty="0"/>
              <a:t>Floating </a:t>
            </a:r>
            <a:r>
              <a:rPr lang="en-US" dirty="0" err="1"/>
              <a:t>licence</a:t>
            </a:r>
            <a:r>
              <a:rPr lang="en-US" dirty="0"/>
              <a:t>, token based</a:t>
            </a:r>
          </a:p>
          <a:p>
            <a:pPr lvl="1"/>
            <a:r>
              <a:rPr lang="en-US" dirty="0"/>
              <a:t>64 tokens, e.g.,</a:t>
            </a:r>
          </a:p>
          <a:p>
            <a:pPr lvl="2"/>
            <a:r>
              <a:rPr lang="en-US" dirty="0"/>
              <a:t>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MAP + 1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32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64 processes</a:t>
            </a:r>
          </a:p>
          <a:p>
            <a:pPr lvl="2"/>
            <a:r>
              <a:rPr lang="en-US" dirty="0"/>
              <a:t>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MAP session of 32 processes + 2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DDT session of 16 processes</a:t>
            </a:r>
          </a:p>
          <a:p>
            <a:pPr lvl="2"/>
            <a:r>
              <a:rPr lang="en-US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270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Supported programming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applications</a:t>
            </a:r>
          </a:p>
          <a:p>
            <a:r>
              <a:rPr lang="en-US" dirty="0"/>
              <a:t>Shared memory programming: </a:t>
            </a:r>
            <a:r>
              <a:rPr lang="en-US" dirty="0" err="1"/>
              <a:t>OpenMP</a:t>
            </a:r>
            <a:endParaRPr lang="en-US" dirty="0"/>
          </a:p>
          <a:p>
            <a:r>
              <a:rPr lang="en-US" dirty="0"/>
              <a:t>GPU programming: CUDA</a:t>
            </a:r>
          </a:p>
          <a:p>
            <a:r>
              <a:rPr lang="en-US" dirty="0"/>
              <a:t>Distributed programming: MPI, UPC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5504" y="5088223"/>
            <a:ext cx="68761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Debugging/profiling at scale: user interface optimized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49570" y="4106103"/>
            <a:ext cx="501118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Weapon of choice for MPI (+ </a:t>
            </a:r>
            <a:r>
              <a:rPr lang="en-US" sz="2400" dirty="0" err="1">
                <a:solidFill>
                  <a:srgbClr val="C00000"/>
                </a:solidFill>
              </a:rPr>
              <a:t>OpenMP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  <a:endParaRPr lang="nl-BE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23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Debugging</a:t>
            </a:r>
          </a:p>
          <a:p>
            <a:pPr lvl="1"/>
            <a:r>
              <a:rPr lang="en-US" dirty="0"/>
              <a:t>Commercial: </a:t>
            </a:r>
            <a:r>
              <a:rPr lang="en-US" dirty="0" err="1">
                <a:hlinkClick r:id="rId2"/>
              </a:rPr>
              <a:t>RogueWave</a:t>
            </a:r>
            <a:r>
              <a:rPr lang="en-US" dirty="0">
                <a:hlinkClick r:id="rId2"/>
              </a:rPr>
              <a:t> </a:t>
            </a:r>
            <a:r>
              <a:rPr lang="en-US" dirty="0" err="1">
                <a:hlinkClick r:id="rId2"/>
              </a:rPr>
              <a:t>TotalView</a:t>
            </a:r>
            <a:endParaRPr lang="en-US" dirty="0"/>
          </a:p>
          <a:p>
            <a:pPr lvl="1"/>
            <a:r>
              <a:rPr lang="en-US" dirty="0"/>
              <a:t>Open source: </a:t>
            </a:r>
            <a:r>
              <a:rPr lang="en-US" dirty="0">
                <a:hlinkClick r:id="rId3"/>
              </a:rPr>
              <a:t>Eclipse PTP</a:t>
            </a:r>
            <a:endParaRPr lang="en-US" dirty="0"/>
          </a:p>
          <a:p>
            <a:r>
              <a:rPr lang="en-US" dirty="0"/>
              <a:t>Profiling</a:t>
            </a:r>
          </a:p>
          <a:p>
            <a:pPr lvl="1"/>
            <a:r>
              <a:rPr lang="en-US" dirty="0"/>
              <a:t>Open source:</a:t>
            </a:r>
          </a:p>
          <a:p>
            <a:pPr lvl="2"/>
            <a:r>
              <a:rPr lang="en-US" dirty="0" err="1">
                <a:hlinkClick r:id="rId4"/>
              </a:rPr>
              <a:t>Scalasca</a:t>
            </a:r>
            <a:endParaRPr lang="en-US" dirty="0"/>
          </a:p>
          <a:p>
            <a:pPr lvl="2"/>
            <a:r>
              <a:rPr lang="en-US" dirty="0" err="1">
                <a:hlinkClick r:id="rId4"/>
              </a:rPr>
              <a:t>Paraver</a:t>
            </a:r>
            <a:r>
              <a:rPr lang="en-US" dirty="0">
                <a:hlinkClick r:id="rId4"/>
              </a:rPr>
              <a:t> + </a:t>
            </a:r>
            <a:r>
              <a:rPr lang="en-US" dirty="0" err="1">
                <a:hlinkClick r:id="rId4"/>
              </a:rPr>
              <a:t>Extrae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059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8827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Concentrate on single node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memory access?</a:t>
            </a:r>
          </a:p>
          <a:p>
            <a:pPr lvl="3"/>
            <a:r>
              <a:rPr lang="en-US" dirty="0"/>
              <a:t>cache use?</a:t>
            </a:r>
          </a:p>
          <a:p>
            <a:pPr lvl="2"/>
            <a:r>
              <a:rPr lang="en-US" dirty="0"/>
              <a:t>vectorization?</a:t>
            </a:r>
          </a:p>
          <a:p>
            <a:pPr lvl="2"/>
            <a:r>
              <a:rPr lang="en-US" dirty="0"/>
              <a:t>branch prediction?</a:t>
            </a:r>
          </a:p>
          <a:p>
            <a:pPr lvl="2"/>
            <a:r>
              <a:rPr lang="en-US" dirty="0" err="1"/>
              <a:t>OpenMP</a:t>
            </a:r>
            <a:r>
              <a:rPr lang="en-US" dirty="0"/>
              <a:t> overhead?</a:t>
            </a:r>
          </a:p>
          <a:p>
            <a:r>
              <a:rPr lang="en-US" dirty="0"/>
              <a:t>Inter-node communication</a:t>
            </a:r>
          </a:p>
          <a:p>
            <a:pPr lvl="1"/>
            <a:r>
              <a:rPr lang="en-US" dirty="0"/>
              <a:t>profile &amp; analyze bottlenecks</a:t>
            </a:r>
          </a:p>
          <a:p>
            <a:pPr lvl="2"/>
            <a:r>
              <a:rPr lang="en-US" dirty="0"/>
              <a:t>granularity of communication/computation?</a:t>
            </a:r>
          </a:p>
          <a:p>
            <a:pPr lvl="3"/>
            <a:r>
              <a:rPr lang="en-US" dirty="0"/>
              <a:t>domain decomposition?</a:t>
            </a:r>
          </a:p>
          <a:p>
            <a:pPr lvl="2"/>
            <a:r>
              <a:rPr lang="en-US" dirty="0"/>
              <a:t>suboptimal MPI calls?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1245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 uses </a:t>
            </a:r>
            <a:r>
              <a:rPr lang="en-US" dirty="0">
                <a:hlinkClick r:id="rId2"/>
              </a:rPr>
              <a:t>sampling</a:t>
            </a:r>
            <a:r>
              <a:rPr lang="en-US" dirty="0"/>
              <a:t> (call stack)</a:t>
            </a:r>
          </a:p>
          <a:p>
            <a:pPr lvl="1"/>
            <a:r>
              <a:rPr lang="en-US" dirty="0"/>
              <a:t>No instrumentation</a:t>
            </a:r>
          </a:p>
          <a:p>
            <a:pPr lvl="1"/>
            <a:r>
              <a:rPr lang="en-US" dirty="0"/>
              <a:t>Simply compile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g for details</a:t>
            </a:r>
          </a:p>
          <a:p>
            <a:pPr lvl="1"/>
            <a:r>
              <a:rPr lang="en-US" dirty="0"/>
              <a:t>Overhead is minimal (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 5-10 % at most)</a:t>
            </a:r>
          </a:p>
          <a:p>
            <a:r>
              <a:rPr lang="en-US" dirty="0"/>
              <a:t>Works with many MPI implementations</a:t>
            </a:r>
          </a:p>
          <a:p>
            <a:pPr lvl="1"/>
            <a:r>
              <a:rPr lang="en-US" dirty="0"/>
              <a:t>Intel MPI</a:t>
            </a:r>
          </a:p>
          <a:p>
            <a:pPr lvl="1"/>
            <a:r>
              <a:rPr lang="en-US" dirty="0" err="1"/>
              <a:t>OpenMPI</a:t>
            </a:r>
            <a:endParaRPr lang="en-US" dirty="0"/>
          </a:p>
          <a:p>
            <a:pPr lvl="1"/>
            <a:r>
              <a:rPr lang="en-US" dirty="0"/>
              <a:t>MVAPICH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79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690EF-DE1B-4F48-8935-D551336ADF29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0498" y="1708034"/>
            <a:ext cx="284725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$  module load </a:t>
            </a:r>
            <a:r>
              <a:rPr lang="en-US" b="1" dirty="0" err="1">
                <a:solidFill>
                  <a:schemeClr val="bg1"/>
                </a:solidFill>
              </a:rPr>
              <a:t>AllineaForge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$  map</a:t>
            </a:r>
            <a:endParaRPr lang="nl-BE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5227" y="2194374"/>
            <a:ext cx="4654041" cy="3808981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232912" y="2794959"/>
            <a:ext cx="5305246" cy="802256"/>
            <a:chOff x="232912" y="2794959"/>
            <a:chExt cx="5305246" cy="802256"/>
          </a:xfrm>
        </p:grpSpPr>
        <p:sp>
          <p:nvSpPr>
            <p:cNvPr id="8" name="Rectangle 7"/>
            <p:cNvSpPr/>
            <p:nvPr/>
          </p:nvSpPr>
          <p:spPr>
            <a:xfrm>
              <a:off x="4735902" y="3286664"/>
              <a:ext cx="802256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2912" y="2794959"/>
              <a:ext cx="26688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profiling interactively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9" idx="3"/>
              <a:endCxn id="8" idx="1"/>
            </p:cNvCxnSpPr>
            <p:nvPr/>
          </p:nvCxnSpPr>
          <p:spPr>
            <a:xfrm>
              <a:off x="2901720" y="2979625"/>
              <a:ext cx="1834182" cy="462315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32912" y="3589892"/>
            <a:ext cx="6281099" cy="369332"/>
            <a:chOff x="216727" y="3227883"/>
            <a:chExt cx="6281099" cy="369332"/>
          </a:xfrm>
        </p:grpSpPr>
        <p:sp>
          <p:nvSpPr>
            <p:cNvPr id="14" name="Rectangle 13"/>
            <p:cNvSpPr/>
            <p:nvPr/>
          </p:nvSpPr>
          <p:spPr>
            <a:xfrm>
              <a:off x="4719717" y="3286664"/>
              <a:ext cx="1778109" cy="31055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```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6727" y="3227883"/>
              <a:ext cx="24670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Load a profile to analyze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  <a:endCxn id="14" idx="1"/>
            </p:cNvCxnSpPr>
            <p:nvPr/>
          </p:nvCxnSpPr>
          <p:spPr>
            <a:xfrm>
              <a:off x="2683813" y="3412549"/>
              <a:ext cx="2035904" cy="29391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32912" y="4298426"/>
            <a:ext cx="6840748" cy="757095"/>
            <a:chOff x="288972" y="3286664"/>
            <a:chExt cx="6840748" cy="757095"/>
          </a:xfrm>
        </p:grpSpPr>
        <p:sp>
          <p:nvSpPr>
            <p:cNvPr id="20" name="Rectangle 19"/>
            <p:cNvSpPr/>
            <p:nvPr/>
          </p:nvSpPr>
          <p:spPr>
            <a:xfrm>
              <a:off x="4735901" y="3286664"/>
              <a:ext cx="2393819" cy="39107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8972" y="3397428"/>
              <a:ext cx="206101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Start a job to profile</a:t>
              </a:r>
              <a:br>
                <a:rPr lang="en-US" dirty="0"/>
              </a:br>
              <a:r>
                <a:rPr lang="en-US" dirty="0"/>
                <a:t>interactively</a:t>
              </a:r>
              <a:endParaRPr lang="nl-BE" dirty="0"/>
            </a:p>
          </p:txBody>
        </p:sp>
        <p:cxnSp>
          <p:nvCxnSpPr>
            <p:cNvPr id="22" name="Straight Arrow Connector 21"/>
            <p:cNvCxnSpPr>
              <a:stCxn id="21" idx="3"/>
              <a:endCxn id="20" idx="1"/>
            </p:cNvCxnSpPr>
            <p:nvPr/>
          </p:nvCxnSpPr>
          <p:spPr>
            <a:xfrm flipV="1">
              <a:off x="2349985" y="3482204"/>
              <a:ext cx="2385916" cy="238390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628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649</Words>
  <Application>Microsoft Office PowerPoint</Application>
  <PresentationFormat>On-screen Show (4:3)</PresentationFormat>
  <Paragraphs>175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Profiling with Arm MAP</vt:lpstr>
      <vt:lpstr>Introduction</vt:lpstr>
      <vt:lpstr>Introduction</vt:lpstr>
      <vt:lpstr>Supported programming models</vt:lpstr>
      <vt:lpstr>Alternatives</vt:lpstr>
      <vt:lpstr>Profiling</vt:lpstr>
      <vt:lpstr>Workflow</vt:lpstr>
      <vt:lpstr>Methodology</vt:lpstr>
      <vt:lpstr>Startup</vt:lpstr>
      <vt:lpstr>Interactive profiling</vt:lpstr>
      <vt:lpstr>Results</vt:lpstr>
      <vt:lpstr>Line breakdown</vt:lpstr>
      <vt:lpstr>Time line</vt:lpstr>
      <vt:lpstr>Source code view</vt:lpstr>
      <vt:lpstr>Call stack view</vt:lpstr>
      <vt:lpstr>Round tripping</vt:lpstr>
      <vt:lpstr>Interactive profiling via job</vt:lpstr>
      <vt:lpstr>Batch profiling via job</vt:lpstr>
      <vt:lpstr>ommunication vs. computation</vt:lpstr>
      <vt:lpstr>Domain decomposition</vt:lpstr>
      <vt:lpstr>Conclusions</vt:lpstr>
      <vt:lpstr>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Profiling with Allinea MAP</dc:title>
  <dc:creator>Geert Jan Bex</dc:creator>
  <cp:lastModifiedBy>Geert Jan Bex</cp:lastModifiedBy>
  <cp:revision>41</cp:revision>
  <dcterms:created xsi:type="dcterms:W3CDTF">2017-02-06T12:30:36Z</dcterms:created>
  <dcterms:modified xsi:type="dcterms:W3CDTF">2020-02-11T12:41:27Z</dcterms:modified>
</cp:coreProperties>
</file>