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61" r:id="rId23"/>
    <p:sldId id="357" r:id="rId24"/>
    <p:sldId id="355" r:id="rId25"/>
    <p:sldId id="356" r:id="rId26"/>
    <p:sldId id="358" r:id="rId27"/>
    <p:sldId id="293" r:id="rId28"/>
    <p:sldId id="310" r:id="rId29"/>
    <p:sldId id="302" r:id="rId30"/>
    <p:sldId id="292" r:id="rId31"/>
    <p:sldId id="362" r:id="rId32"/>
    <p:sldId id="304" r:id="rId33"/>
    <p:sldId id="305" r:id="rId34"/>
    <p:sldId id="306" r:id="rId35"/>
    <p:sldId id="359" r:id="rId36"/>
    <p:sldId id="360" r:id="rId37"/>
    <p:sldId id="275" r:id="rId38"/>
    <p:sldId id="269" r:id="rId39"/>
    <p:sldId id="278" r:id="rId40"/>
    <p:sldId id="271" r:id="rId41"/>
    <p:sldId id="289" r:id="rId42"/>
    <p:sldId id="282" r:id="rId43"/>
    <p:sldId id="283" r:id="rId44"/>
    <p:sldId id="284" r:id="rId45"/>
    <p:sldId id="279" r:id="rId46"/>
    <p:sldId id="280" r:id="rId47"/>
    <p:sldId id="281" r:id="rId48"/>
    <p:sldId id="363" r:id="rId49"/>
    <p:sldId id="364" r:id="rId50"/>
    <p:sldId id="365" r:id="rId51"/>
    <p:sldId id="367" r:id="rId52"/>
    <p:sldId id="368" r:id="rId53"/>
    <p:sldId id="369" r:id="rId54"/>
    <p:sldId id="296" r:id="rId55"/>
    <p:sldId id="297" r:id="rId56"/>
    <p:sldId id="298" r:id="rId57"/>
    <p:sldId id="299" r:id="rId58"/>
    <p:sldId id="300" r:id="rId59"/>
    <p:sldId id="285" r:id="rId60"/>
    <p:sldId id="286" r:id="rId61"/>
    <p:sldId id="287" r:id="rId62"/>
    <p:sldId id="270" r:id="rId63"/>
    <p:sldId id="366" r:id="rId64"/>
    <p:sldId id="272" r:id="rId65"/>
    <p:sldId id="276" r:id="rId66"/>
    <p:sldId id="277" r:id="rId67"/>
    <p:sldId id="307" r:id="rId68"/>
    <p:sldId id="308" r:id="rId69"/>
    <p:sldId id="291" r:id="rId7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61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62"/>
            <p14:sldId id="304"/>
            <p14:sldId id="305"/>
            <p14:sldId id="306"/>
            <p14:sldId id="359"/>
            <p14:sldId id="360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GPUs" id="{E2F30F21-59CD-4478-8CDB-A2B2905987EF}">
          <p14:sldIdLst>
            <p14:sldId id="363"/>
            <p14:sldId id="364"/>
            <p14:sldId id="365"/>
          </p14:sldIdLst>
        </p14:section>
        <p14:section name="Development" id="{A90536BE-1C5D-4B55-A6F5-283902624C4D}">
          <p14:sldIdLst>
            <p14:sldId id="367"/>
            <p14:sldId id="368"/>
            <p14:sldId id="369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  <p14:sldId id="366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8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8/08/2025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8/08/2025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8/08/2025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8/08/2025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8/08/2025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inct.docs.amd.com/projects/container-toolkit/" TargetMode="External"/><Relationship Id="rId2" Type="http://schemas.openxmlformats.org/officeDocument/2006/relationships/hyperlink" Target="https://catalog.ngc.nvidia.com/container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ngc.nvidia.com/orgs/nvidia/containers/nvhpc" TargetMode="External"/><Relationship Id="rId2" Type="http://schemas.openxmlformats.org/officeDocument/2006/relationships/hyperlink" Target="https://github.com/intel/oneapi-container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56BC1-262C-F91D-9B6F-E055820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Parametrized recipes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8569-F83C-AE35-5606-E74BA78A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Build-time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with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FC1B6-3226-27B4-CE35-1809DB39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DC9F9-C1F8-7A54-2197-1C5F37FE76B0}"/>
              </a:ext>
            </a:extLst>
          </p:cNvPr>
          <p:cNvSpPr txBox="1"/>
          <p:nvPr/>
        </p:nvSpPr>
        <p:spPr>
          <a:xfrm>
            <a:off x="950768" y="2332583"/>
            <a:ext cx="569899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environment }}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environment.yml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25BC4-E5DC-F307-A4A1-A7D54EF860C0}"/>
              </a:ext>
            </a:extLst>
          </p:cNvPr>
          <p:cNvSpPr txBox="1"/>
          <p:nvPr/>
        </p:nvSpPr>
        <p:spPr>
          <a:xfrm>
            <a:off x="950767" y="3879087"/>
            <a:ext cx="5698996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--build-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B4929-1BFA-A73A-EA45-4BD1FEAAD917}"/>
              </a:ext>
            </a:extLst>
          </p:cNvPr>
          <p:cNvSpPr txBox="1"/>
          <p:nvPr/>
        </p:nvSpPr>
        <p:spPr>
          <a:xfrm>
            <a:off x="5405603" y="4616877"/>
            <a:ext cx="334873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Recipe won't build unless</a:t>
            </a:r>
          </a:p>
          <a:p>
            <a:pPr algn="ctr"/>
            <a:r>
              <a:rPr lang="en-US" sz="2400" dirty="0"/>
              <a:t>all arguments defined!</a:t>
            </a:r>
            <a:endParaRPr lang="LID4096" sz="2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FC5ACFC-B313-4F69-68CF-2F5F082B98B0}"/>
              </a:ext>
            </a:extLst>
          </p:cNvPr>
          <p:cNvGrpSpPr/>
          <p:nvPr/>
        </p:nvGrpSpPr>
        <p:grpSpPr>
          <a:xfrm>
            <a:off x="1186895" y="5257397"/>
            <a:ext cx="3385105" cy="812129"/>
            <a:chOff x="1186895" y="5257397"/>
            <a:chExt cx="3385105" cy="8121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1B60D-86A8-448A-FA10-D261F88125BA}"/>
                </a:ext>
              </a:extLst>
            </p:cNvPr>
            <p:cNvSpPr txBox="1"/>
            <p:nvPr/>
          </p:nvSpPr>
          <p:spPr>
            <a:xfrm>
              <a:off x="1186895" y="5607861"/>
              <a:ext cx="308058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Reproducible builds???</a:t>
              </a:r>
              <a:endParaRPr lang="LID4096" sz="2400" dirty="0"/>
            </a:p>
          </p:txBody>
        </p:sp>
        <p:pic>
          <p:nvPicPr>
            <p:cNvPr id="9" name="Graphic 8" descr="Warning with solid fill">
              <a:extLst>
                <a:ext uri="{FF2B5EF4-FFF2-40B4-BE49-F238E27FC236}">
                  <a16:creationId xmlns:a16="http://schemas.microsoft.com/office/drawing/2014/main" id="{513A03B6-1022-D24D-C304-4F564A05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85946" y="5257397"/>
              <a:ext cx="486054" cy="486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7976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5C4DA47-E1FE-0D8D-8847-4B87BFF7E03D}"/>
              </a:ext>
            </a:extLst>
          </p:cNvPr>
          <p:cNvGrpSpPr/>
          <p:nvPr/>
        </p:nvGrpSpPr>
        <p:grpSpPr>
          <a:xfrm>
            <a:off x="1242883" y="5356319"/>
            <a:ext cx="5215067" cy="1048838"/>
            <a:chOff x="1242883" y="5356319"/>
            <a:chExt cx="5215067" cy="104883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AB717A-4C72-2769-2BBE-DA78ECCF26B9}"/>
                </a:ext>
              </a:extLst>
            </p:cNvPr>
            <p:cNvSpPr txBox="1"/>
            <p:nvPr/>
          </p:nvSpPr>
          <p:spPr>
            <a:xfrm>
              <a:off x="1242883" y="5574160"/>
              <a:ext cx="4923592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Don't forget to copy all dependencies,</a:t>
              </a:r>
            </a:p>
            <a:p>
              <a:r>
                <a:rPr lang="en-US" sz="2400" dirty="0"/>
                <a:t>use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ldd</a:t>
              </a:r>
              <a:r>
                <a:rPr lang="en-US" sz="2400" dirty="0"/>
                <a:t> to check!</a:t>
              </a:r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52346C7-5A4B-0907-7750-581542CA9F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337" y="5356319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1721-55BD-60E5-99AC-46654302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NVIDIA </a:t>
            </a:r>
            <a:r>
              <a:rPr lang="en-US" dirty="0" err="1"/>
              <a:t>hpccm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71E07-FE26-E002-17F8-9607F4EE0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7FAAB-AF37-268A-3AC9-EF9DA8F6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83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8DD1F6-3433-17D1-5BE8-FE5D9D4343FC}"/>
              </a:ext>
            </a:extLst>
          </p:cNvPr>
          <p:cNvGrpSpPr/>
          <p:nvPr/>
        </p:nvGrpSpPr>
        <p:grpSpPr>
          <a:xfrm>
            <a:off x="2171204" y="4926349"/>
            <a:ext cx="4801592" cy="822934"/>
            <a:chOff x="2171204" y="4926349"/>
            <a:chExt cx="4801592" cy="822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6D32B20-84CE-4BC6-95AD-8F2F6E921673}"/>
                </a:ext>
              </a:extLst>
            </p:cNvPr>
            <p:cNvSpPr txBox="1"/>
            <p:nvPr/>
          </p:nvSpPr>
          <p:spPr>
            <a:xfrm>
              <a:off x="2171204" y="5287618"/>
              <a:ext cx="4484882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High-level description of container</a:t>
              </a:r>
              <a:endParaRPr lang="en-BE" sz="2400" dirty="0"/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3BC2125C-C324-5F37-2904-852583D36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29646" y="4926349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3335846" y="2201388"/>
            <a:ext cx="5084583" cy="369332"/>
            <a:chOff x="3335846" y="2201388"/>
            <a:chExt cx="5084583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3335846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4655762" y="2386054"/>
              <a:ext cx="2094897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B5D3-3C20-B320-BB9A-2D7922F40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gotchas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BA45-D033-87BC-4304-1AEC3670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r>
              <a:rPr lang="en-US" dirty="0"/>
              <a:t> triggers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apt update</a:t>
            </a:r>
          </a:p>
          <a:p>
            <a:pPr lvl="1"/>
            <a:r>
              <a:rPr lang="en-US" dirty="0"/>
              <a:t>Aggregate all packages single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apt_get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Multistage build for </a:t>
            </a:r>
            <a:r>
              <a:rPr lang="en-US" dirty="0" err="1"/>
              <a:t>apptainer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stage 0 in recipe &amp; copy between stages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--singularity-version 3.2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dirty="0" err="1">
                <a:cs typeface="Courier New" panose="02070309020205020404" pitchFamily="49" charset="0"/>
              </a:rPr>
              <a:t>hpccm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AEC55-1BAF-2121-924F-8EA08F9E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pic>
        <p:nvPicPr>
          <p:cNvPr id="5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D129FA3A-DFB1-21B7-B700-B6FB2E80D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025" y="1705258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AD49E86A-0589-CDB5-F95C-BF342CF6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355" y="2726871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9DAA5-B259-E493-E4E8-B0B1F3F65031}"/>
              </a:ext>
            </a:extLst>
          </p:cNvPr>
          <p:cNvSpPr txBox="1"/>
          <p:nvPr/>
        </p:nvSpPr>
        <p:spPr>
          <a:xfrm>
            <a:off x="628650" y="3599016"/>
            <a:ext cx="746431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Stage0 += </a:t>
            </a:r>
            <a:r>
              <a:rPr lang="en-GB" dirty="0" err="1"/>
              <a:t>baseimage</a:t>
            </a:r>
            <a:r>
              <a:rPr lang="en-GB" dirty="0"/>
              <a:t>(image='ubuntu:20.04', _as='build')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/>
              <a:t>Stage1 += copy(</a:t>
            </a:r>
            <a:r>
              <a:rPr lang="en-GB" dirty="0" err="1"/>
              <a:t>src</a:t>
            </a:r>
            <a:r>
              <a:rPr lang="en-GB" dirty="0"/>
              <a:t>='/env.tar.gz', </a:t>
            </a:r>
            <a:r>
              <a:rPr lang="en-GB" dirty="0" err="1"/>
              <a:t>dest</a:t>
            </a:r>
            <a:r>
              <a:rPr lang="en-GB" dirty="0"/>
              <a:t>='/env.tar.gz', _from='build')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E65EE-3439-D3CA-15E6-23A5907D96BD}"/>
              </a:ext>
            </a:extLst>
          </p:cNvPr>
          <p:cNvSpPr txBox="1"/>
          <p:nvPr/>
        </p:nvSpPr>
        <p:spPr>
          <a:xfrm>
            <a:off x="628650" y="566096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--singularity-version 3.2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6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214-C504-EEB2-0079-84B7F839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 parametrization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158AA-5A16-B66D-D0FA-E0364BB4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B8619-0296-2762-956E-5DF3D16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ADCBC5-60E5-273F-A763-9E51E0574393}"/>
              </a:ext>
            </a:extLst>
          </p:cNvPr>
          <p:cNvSpPr txBox="1"/>
          <p:nvPr/>
        </p:nvSpPr>
        <p:spPr>
          <a:xfrm>
            <a:off x="628650" y="2289759"/>
            <a:ext cx="74643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  <a:p>
            <a:r>
              <a:rPr lang="en-GB" dirty="0" err="1"/>
              <a:t>env_file</a:t>
            </a:r>
            <a:r>
              <a:rPr lang="en-GB" dirty="0"/>
              <a:t> = </a:t>
            </a:r>
            <a:r>
              <a:rPr lang="en-GB" dirty="0" err="1"/>
              <a:t>USERARG.get</a:t>
            </a:r>
            <a:r>
              <a:rPr lang="en-GB" dirty="0"/>
              <a:t>('environment', '</a:t>
            </a:r>
            <a:r>
              <a:rPr lang="en-GB" dirty="0" err="1"/>
              <a:t>environment.yml</a:t>
            </a:r>
            <a:r>
              <a:rPr lang="en-GB" dirty="0"/>
              <a:t>')</a:t>
            </a:r>
          </a:p>
          <a:p>
            <a:r>
              <a:rPr lang="en-GB" dirty="0">
                <a:sym typeface="Symbol" panose="05050102010706020507" pitchFamily="18" charset="2"/>
              </a:rPr>
              <a:t>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AC8F07-8308-EE92-D37F-5327F6A93482}"/>
              </a:ext>
            </a:extLst>
          </p:cNvPr>
          <p:cNvGrpSpPr/>
          <p:nvPr/>
        </p:nvGrpSpPr>
        <p:grpSpPr>
          <a:xfrm>
            <a:off x="2920209" y="1640809"/>
            <a:ext cx="2565309" cy="1268646"/>
            <a:chOff x="5039955" y="2151508"/>
            <a:chExt cx="2565309" cy="126864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913413A-8E03-F663-D69C-5731EEFE7E70}"/>
                </a:ext>
              </a:extLst>
            </p:cNvPr>
            <p:cNvSpPr/>
            <p:nvPr/>
          </p:nvSpPr>
          <p:spPr>
            <a:xfrm>
              <a:off x="5039955" y="3128030"/>
              <a:ext cx="1371236" cy="292124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26C5D0-8340-D26B-497C-C343210D5940}"/>
                </a:ext>
              </a:extLst>
            </p:cNvPr>
            <p:cNvSpPr txBox="1"/>
            <p:nvPr/>
          </p:nvSpPr>
          <p:spPr>
            <a:xfrm>
              <a:off x="5778228" y="2151508"/>
              <a:ext cx="18270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Argument name</a:t>
              </a:r>
              <a:endParaRPr lang="en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5727919-B5CE-5CDE-7261-52750E71D143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5725573" y="2520840"/>
              <a:ext cx="966173" cy="60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D543F5-0D4F-D76D-E72A-0238A8CB1C05}"/>
              </a:ext>
            </a:extLst>
          </p:cNvPr>
          <p:cNvGrpSpPr/>
          <p:nvPr/>
        </p:nvGrpSpPr>
        <p:grpSpPr>
          <a:xfrm>
            <a:off x="4384965" y="1695017"/>
            <a:ext cx="4203123" cy="1147724"/>
            <a:chOff x="4035106" y="2201388"/>
            <a:chExt cx="4203123" cy="11477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DED9365-719A-5290-A7DB-B9BEAC735919}"/>
                </a:ext>
              </a:extLst>
            </p:cNvPr>
            <p:cNvSpPr/>
            <p:nvPr/>
          </p:nvSpPr>
          <p:spPr>
            <a:xfrm>
              <a:off x="4035106" y="3123702"/>
              <a:ext cx="1683328" cy="225410"/>
            </a:xfrm>
            <a:prstGeom prst="roundRect">
              <a:avLst/>
            </a:prstGeom>
            <a:solidFill>
              <a:srgbClr val="FF0000">
                <a:alpha val="4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394D4F-CB11-0302-237B-20B35EAF541A}"/>
                </a:ext>
              </a:extLst>
            </p:cNvPr>
            <p:cNvSpPr txBox="1"/>
            <p:nvPr/>
          </p:nvSpPr>
          <p:spPr>
            <a:xfrm>
              <a:off x="6750659" y="2201388"/>
              <a:ext cx="14875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Default value</a:t>
              </a:r>
              <a:endParaRPr lang="en-BE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78FB484-C2BB-A3DA-91FE-175812F50046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flipH="1">
              <a:off x="5718434" y="2386054"/>
              <a:ext cx="1032225" cy="85035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E1719BD-4C6C-2F1C-0882-89950F6179AC}"/>
              </a:ext>
            </a:extLst>
          </p:cNvPr>
          <p:cNvSpPr txBox="1"/>
          <p:nvPr/>
        </p:nvSpPr>
        <p:spPr>
          <a:xfrm>
            <a:off x="628650" y="4356206"/>
            <a:ext cx="746431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userarg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environment=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env.yml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E910C9D-5E11-FFAC-CBFC-A7F51091540B}"/>
              </a:ext>
            </a:extLst>
          </p:cNvPr>
          <p:cNvGrpSpPr/>
          <p:nvPr/>
        </p:nvGrpSpPr>
        <p:grpSpPr>
          <a:xfrm>
            <a:off x="663713" y="2617331"/>
            <a:ext cx="2994769" cy="1095698"/>
            <a:chOff x="5460116" y="1475022"/>
            <a:chExt cx="2994769" cy="109569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7EBD5A7-0B17-A2D0-588B-890043691A8A}"/>
                </a:ext>
              </a:extLst>
            </p:cNvPr>
            <p:cNvSpPr/>
            <p:nvPr/>
          </p:nvSpPr>
          <p:spPr>
            <a:xfrm>
              <a:off x="5460116" y="1475022"/>
              <a:ext cx="841664" cy="258767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9B71C5-DCE9-64BF-8D91-AF0CEB5F95AD}"/>
                </a:ext>
              </a:extLst>
            </p:cNvPr>
            <p:cNvSpPr txBox="1"/>
            <p:nvPr/>
          </p:nvSpPr>
          <p:spPr>
            <a:xfrm>
              <a:off x="6750658" y="2201388"/>
              <a:ext cx="17042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Python variable</a:t>
              </a:r>
              <a:endParaRPr lang="en-BE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2E36FF5-48F4-B9A7-2BA7-11FB57A2CB29}"/>
                </a:ext>
              </a:extLst>
            </p:cNvPr>
            <p:cNvCxnSpPr>
              <a:cxnSpLocks/>
              <a:stCxn id="30" idx="1"/>
              <a:endCxn id="29" idx="2"/>
            </p:cNvCxnSpPr>
            <p:nvPr/>
          </p:nvCxnSpPr>
          <p:spPr>
            <a:xfrm flipH="1" flipV="1">
              <a:off x="5880948" y="1733789"/>
              <a:ext cx="869710" cy="6522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559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2D181-C389-C427-6015-74C31116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applications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23273-688E-45EB-E7D7-FFB6B40A2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1F6D4-ABD9-3D7A-F655-0B5D202C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1576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7C462-9706-B3CD-9114-DF6262C4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GPUs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7F33C-31CB-B832-800E-ADC8C0491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works well with GPUs</a:t>
            </a:r>
          </a:p>
          <a:p>
            <a:pPr lvl="1"/>
            <a:r>
              <a:rPr lang="en-US" dirty="0"/>
              <a:t>NVIDIA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AMD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rocm</a:t>
            </a:r>
            <a:r>
              <a:rPr lang="en-US" dirty="0"/>
              <a:t>)</a:t>
            </a:r>
          </a:p>
          <a:p>
            <a:r>
              <a:rPr lang="en-US" dirty="0"/>
              <a:t>Will bind drivers/libraries/tools from host</a:t>
            </a:r>
          </a:p>
          <a:p>
            <a:r>
              <a:rPr lang="en-US" dirty="0"/>
              <a:t>Build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image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7D37-6FE8-7E82-3CF5-93CD6E57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2C118-3D25-D10B-CA21-41238C7247CF}"/>
              </a:ext>
            </a:extLst>
          </p:cNvPr>
          <p:cNvSpPr txBox="1"/>
          <p:nvPr/>
        </p:nvSpPr>
        <p:spPr>
          <a:xfrm>
            <a:off x="1241713" y="4086905"/>
            <a:ext cx="6388286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gpu_dev.def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EFD40-DDB8-35A0-EDBE-75000B6439BD}"/>
              </a:ext>
            </a:extLst>
          </p:cNvPr>
          <p:cNvSpPr txBox="1"/>
          <p:nvPr/>
        </p:nvSpPr>
        <p:spPr>
          <a:xfrm>
            <a:off x="1241712" y="5634395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gpu_dev.sif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A9ACA-E368-7FD3-108C-CC8CB14191D0}"/>
              </a:ext>
            </a:extLst>
          </p:cNvPr>
          <p:cNvGrpSpPr/>
          <p:nvPr/>
        </p:nvGrpSpPr>
        <p:grpSpPr>
          <a:xfrm>
            <a:off x="4946072" y="786501"/>
            <a:ext cx="4031080" cy="1384995"/>
            <a:chOff x="4946072" y="786501"/>
            <a:chExt cx="4031080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1E36C3-ECDA-FDB6-912D-C9C17A7EC361}"/>
                </a:ext>
              </a:extLst>
            </p:cNvPr>
            <p:cNvSpPr txBox="1"/>
            <p:nvPr/>
          </p:nvSpPr>
          <p:spPr>
            <a:xfrm rot="1067759">
              <a:off x="4946072" y="786501"/>
              <a:ext cx="3732560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 </a:t>
              </a:r>
              <a:r>
                <a:rPr lang="en-US" sz="2800" i="1" dirty="0"/>
                <a:t>not</a:t>
              </a:r>
              <a:r>
                <a:rPr lang="en-US" sz="2800" dirty="0"/>
                <a:t> install</a:t>
              </a:r>
            </a:p>
            <a:p>
              <a:pPr algn="ctr"/>
              <a:r>
                <a:rPr lang="en-US" sz="2800" dirty="0"/>
                <a:t>drivers/runtime libraries</a:t>
              </a:r>
            </a:p>
            <a:p>
              <a:pPr algn="ctr"/>
              <a:r>
                <a:rPr lang="en-US" sz="2800" dirty="0"/>
                <a:t>in image!</a:t>
              </a:r>
              <a:endParaRPr lang="LID4096" sz="28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24FAA368-FD55-1434-C3AE-2979472BB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0502" y="862080"/>
              <a:ext cx="596650" cy="612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13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102-5410-4356-62AF-DF46D7CC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GPUs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71A-BD9C-F24B-A236-0A54145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libraries required</a:t>
            </a:r>
          </a:p>
          <a:p>
            <a:r>
              <a:rPr lang="en-US" dirty="0"/>
              <a:t>NVIDIA NGC: container catalog</a:t>
            </a:r>
            <a:br>
              <a:rPr lang="en-US" dirty="0"/>
            </a:br>
            <a:r>
              <a:rPr lang="en-US" sz="2400" dirty="0">
                <a:hlinkClick r:id="rId2"/>
              </a:rPr>
              <a:t>https://catalog.ngc.nvidia.com/containers</a:t>
            </a:r>
            <a:r>
              <a:rPr lang="en-US" sz="2400" dirty="0"/>
              <a:t> </a:t>
            </a:r>
            <a:endParaRPr lang="en-US" dirty="0"/>
          </a:p>
          <a:p>
            <a:pPr lvl="1"/>
            <a:r>
              <a:rPr lang="en-US" dirty="0"/>
              <a:t>NVIDIA HPC SDK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Lightning</a:t>
            </a:r>
          </a:p>
          <a:p>
            <a:pPr lvl="1"/>
            <a:r>
              <a:rPr lang="en-US" dirty="0"/>
              <a:t>TensorFlow</a:t>
            </a:r>
          </a:p>
          <a:p>
            <a:pPr lvl="1"/>
            <a:r>
              <a:rPr lang="en-US" dirty="0"/>
              <a:t>RAPIDS/RAPIDS Notebooks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AMD Instinct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2400" dirty="0">
                <a:sym typeface="Symbol" panose="05050102010706020507" pitchFamily="18" charset="2"/>
                <a:hlinkClick r:id="rId3"/>
              </a:rPr>
              <a:t>https://instinct.docs.amd.com/projects/container-toolkit/</a:t>
            </a:r>
            <a:r>
              <a:rPr lang="en-US" sz="2400" dirty="0">
                <a:sym typeface="Symbol" panose="05050102010706020507" pitchFamily="18" charset="2"/>
              </a:rPr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597EE-A522-7690-D5D4-94B343E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5295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88369-12A7-5607-CA63-6A0C12804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for development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217B4-19AD-5C13-485F-303FD2FCC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2E7CA-7BF4-5704-B676-B094689F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001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630D-5AF9-D862-8FDA-CAB54ACB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Boon for developers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C711-26CC-6B97-8C06-4A8AB77F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image</a:t>
            </a:r>
          </a:p>
          <a:p>
            <a:pPr lvl="1"/>
            <a:r>
              <a:rPr lang="en-US" dirty="0"/>
              <a:t>OS of choice</a:t>
            </a:r>
          </a:p>
          <a:p>
            <a:pPr lvl="1"/>
            <a:r>
              <a:rPr lang="en-US" dirty="0"/>
              <a:t>Required tools</a:t>
            </a:r>
          </a:p>
          <a:p>
            <a:pPr lvl="2"/>
            <a:r>
              <a:rPr lang="en-US" dirty="0"/>
              <a:t>Editor of choice</a:t>
            </a:r>
          </a:p>
          <a:p>
            <a:pPr lvl="2"/>
            <a:r>
              <a:rPr lang="en-US" dirty="0"/>
              <a:t>Compilers/</a:t>
            </a:r>
            <a:r>
              <a:rPr lang="en-US" dirty="0" err="1"/>
              <a:t>CMake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/</a:t>
            </a:r>
            <a:r>
              <a:rPr lang="en-US" dirty="0" err="1"/>
              <a:t>gprof</a:t>
            </a:r>
            <a:r>
              <a:rPr lang="en-US" dirty="0"/>
              <a:t>/ hyperfine/</a:t>
            </a:r>
            <a:r>
              <a:rPr lang="en-US" dirty="0">
                <a:sym typeface="Symbol" panose="05050102010706020507" pitchFamily="18" charset="2"/>
              </a:rPr>
              <a:t> </a:t>
            </a:r>
            <a:endParaRPr lang="en-US" dirty="0"/>
          </a:p>
          <a:p>
            <a:pPr lvl="2"/>
            <a:r>
              <a:rPr lang="en-US" dirty="0">
                <a:sym typeface="Symbol" panose="05050102010706020507" pitchFamily="18" charset="2"/>
              </a:rPr>
              <a:t></a:t>
            </a:r>
            <a:endParaRPr lang="en-US" dirty="0"/>
          </a:p>
          <a:p>
            <a:pPr lvl="1"/>
            <a:r>
              <a:rPr lang="en-US" dirty="0"/>
              <a:t>Required libraries</a:t>
            </a:r>
          </a:p>
          <a:p>
            <a:pPr lvl="2"/>
            <a:r>
              <a:rPr lang="en-US" dirty="0"/>
              <a:t>Boost/</a:t>
            </a:r>
            <a:r>
              <a:rPr lang="en-US" dirty="0" err="1"/>
              <a:t>OpenBLAS</a:t>
            </a:r>
            <a:r>
              <a:rPr lang="en-US" dirty="0"/>
              <a:t>/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Configuration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Host home directory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bashrc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vimrc</a:t>
            </a:r>
            <a:r>
              <a:rPr lang="en-US" dirty="0">
                <a:sym typeface="Symbol" panose="05050102010706020507" pitchFamily="18" charset="2"/>
              </a:rPr>
              <a:t>/ </a:t>
            </a:r>
          </a:p>
          <a:p>
            <a:r>
              <a:rPr lang="en-US" dirty="0">
                <a:sym typeface="Symbol" panose="05050102010706020507" pitchFamily="18" charset="2"/>
              </a:rPr>
              <a:t>Part of project via git +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635DB-C9F7-F2B9-CF0F-7E93D92F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5CAF9A-6E0E-1B44-5C65-FC6540FFAD7F}"/>
              </a:ext>
            </a:extLst>
          </p:cNvPr>
          <p:cNvGrpSpPr/>
          <p:nvPr/>
        </p:nvGrpSpPr>
        <p:grpSpPr>
          <a:xfrm>
            <a:off x="4720583" y="2686050"/>
            <a:ext cx="3846209" cy="1826609"/>
            <a:chOff x="4720583" y="2686050"/>
            <a:chExt cx="3846209" cy="18266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408182-D01F-DB6D-CBF7-75E42AC3F63E}"/>
                </a:ext>
              </a:extLst>
            </p:cNvPr>
            <p:cNvSpPr txBox="1"/>
            <p:nvPr/>
          </p:nvSpPr>
          <p:spPr>
            <a:xfrm>
              <a:off x="4720583" y="3127664"/>
              <a:ext cx="3474734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Stable, reproducible,</a:t>
              </a:r>
              <a:br>
                <a:rPr lang="en-US" sz="2800" dirty="0"/>
              </a:br>
              <a:r>
                <a:rPr lang="en-US" sz="2800" dirty="0"/>
                <a:t>per project, shareable,</a:t>
              </a:r>
              <a:br>
                <a:rPr lang="en-US" sz="2800" dirty="0"/>
              </a:br>
              <a:r>
                <a:rPr lang="en-US" sz="2800" dirty="0"/>
                <a:t>zero-config</a:t>
              </a:r>
              <a:endParaRPr lang="LID4096" sz="2800" dirty="0"/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89949DB-3CE5-C27B-9EB1-25CDC8888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3842" y="2686050"/>
              <a:ext cx="742950" cy="742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2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AD92-71A8-7E2F-1FC6-42723E30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images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1B1-19B2-0058-0700-D99FC708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OneAPI</a:t>
            </a:r>
            <a:br>
              <a:rPr lang="en-US" dirty="0"/>
            </a:br>
            <a:r>
              <a:rPr lang="en-US" sz="2000" dirty="0">
                <a:hlinkClick r:id="rId2"/>
              </a:rPr>
              <a:t>https://github.com/intel/oneapi-containers</a:t>
            </a:r>
            <a:r>
              <a:rPr lang="en-US" sz="2000" dirty="0"/>
              <a:t> </a:t>
            </a:r>
          </a:p>
          <a:p>
            <a:pPr lvl="1"/>
            <a:r>
              <a:rPr lang="en-US" dirty="0"/>
              <a:t>C/C++/Fortran compilers</a:t>
            </a:r>
          </a:p>
          <a:p>
            <a:pPr lvl="1"/>
            <a:r>
              <a:rPr lang="en-US" dirty="0"/>
              <a:t>SYCL/TBB</a:t>
            </a:r>
          </a:p>
          <a:p>
            <a:pPr lvl="1"/>
            <a:r>
              <a:rPr lang="en-US" dirty="0"/>
              <a:t>MPI</a:t>
            </a:r>
          </a:p>
          <a:p>
            <a:r>
              <a:rPr lang="en-US" dirty="0"/>
              <a:t>NVIDIA HPC Toolkit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https://catalog.ngc.nvidia.com/orgs/nvidia/containers/nvhpc</a:t>
            </a:r>
            <a:r>
              <a:rPr lang="en-US" sz="20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FCBED-2927-C601-A960-5E8BD754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05044-A9BE-FB01-CB5F-F1C25A7E0A8A}"/>
              </a:ext>
            </a:extLst>
          </p:cNvPr>
          <p:cNvSpPr txBox="1"/>
          <p:nvPr/>
        </p:nvSpPr>
        <p:spPr>
          <a:xfrm>
            <a:off x="2576945" y="5018808"/>
            <a:ext cx="379328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Add your own requirements!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1111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6A11-743F-3418-55CD-B23D1530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Reproducibility best practices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AE57-B6A1-417C-8590-DD0F521E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latest</a:t>
            </a:r>
            <a:r>
              <a:rPr lang="en-US" dirty="0"/>
              <a:t> docker tag</a:t>
            </a:r>
          </a:p>
          <a:p>
            <a:pPr lvl="1"/>
            <a:r>
              <a:rPr lang="en-US" dirty="0"/>
              <a:t>May/will be newer version when rebuild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Consider version control of images using DVC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A0BC-4A57-EE44-9251-EE3AA085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63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F09970-B72E-0A7E-1BFB-AB48A9E79249}"/>
              </a:ext>
            </a:extLst>
          </p:cNvPr>
          <p:cNvGrpSpPr/>
          <p:nvPr/>
        </p:nvGrpSpPr>
        <p:grpSpPr>
          <a:xfrm>
            <a:off x="2338088" y="3280231"/>
            <a:ext cx="4119862" cy="1691998"/>
            <a:chOff x="2473170" y="3342577"/>
            <a:chExt cx="4119862" cy="169199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8BD1CC-BA3E-4B10-9B90-002365785CC3}"/>
                </a:ext>
              </a:extLst>
            </p:cNvPr>
            <p:cNvSpPr txBox="1"/>
            <p:nvPr/>
          </p:nvSpPr>
          <p:spPr>
            <a:xfrm>
              <a:off x="2473170" y="3834246"/>
              <a:ext cx="3600409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git version control of recipe</a:t>
              </a:r>
            </a:p>
            <a:p>
              <a:pPr algn="ctr"/>
              <a:r>
                <a:rPr lang="en-US" sz="2400" dirty="0">
                  <a:sym typeface="Symbol" panose="05050102010706020507" pitchFamily="18" charset="2"/>
                </a:rPr>
                <a:t></a:t>
              </a:r>
              <a:endParaRPr lang="en-US" sz="2400" dirty="0"/>
            </a:p>
            <a:p>
              <a:pPr algn="ctr"/>
              <a:r>
                <a:rPr lang="en-US" sz="2400" dirty="0"/>
                <a:t>reproducibility</a:t>
              </a:r>
              <a:endParaRPr lang="LID4096" sz="2400" dirty="0"/>
            </a:p>
          </p:txBody>
        </p:sp>
        <p:pic>
          <p:nvPicPr>
            <p:cNvPr id="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54D8D68-5AAA-A1D6-52C9-04B0D98DD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691" y="3342577"/>
              <a:ext cx="695341" cy="713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4131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</TotalTime>
  <Words>3452</Words>
  <Application>Microsoft Office PowerPoint</Application>
  <PresentationFormat>On-screen Show (4:3)</PresentationFormat>
  <Paragraphs>737</Paragraphs>
  <Slides>69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Parametrized recipes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NVIDIA hpccm</vt:lpstr>
      <vt:lpstr>And one more thing…</vt:lpstr>
      <vt:lpstr>hpccm recipe</vt:lpstr>
      <vt:lpstr>hpccm to docker/singularity</vt:lpstr>
      <vt:lpstr>hpccm gotchas</vt:lpstr>
      <vt:lpstr>hpccm recipe parametrization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GPU applications</vt:lpstr>
      <vt:lpstr>Using GPUs</vt:lpstr>
      <vt:lpstr>Developing on GPUs</vt:lpstr>
      <vt:lpstr>Apptainer for development</vt:lpstr>
      <vt:lpstr>Boon for developers</vt:lpstr>
      <vt:lpstr>Base images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Reproducibility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161</cp:revision>
  <dcterms:created xsi:type="dcterms:W3CDTF">2016-10-25T08:52:29Z</dcterms:created>
  <dcterms:modified xsi:type="dcterms:W3CDTF">2025-08-08T12:19:25Z</dcterms:modified>
</cp:coreProperties>
</file>