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303" r:id="rId3"/>
    <p:sldId id="309" r:id="rId4"/>
    <p:sldId id="273" r:id="rId5"/>
    <p:sldId id="257" r:id="rId6"/>
    <p:sldId id="258" r:id="rId7"/>
    <p:sldId id="259" r:id="rId8"/>
    <p:sldId id="260" r:id="rId9"/>
    <p:sldId id="301" r:id="rId10"/>
    <p:sldId id="274" r:id="rId11"/>
    <p:sldId id="263" r:id="rId12"/>
    <p:sldId id="290" r:id="rId13"/>
    <p:sldId id="295" r:id="rId14"/>
    <p:sldId id="264" r:id="rId15"/>
    <p:sldId id="265" r:id="rId16"/>
    <p:sldId id="294" r:id="rId17"/>
    <p:sldId id="266" r:id="rId18"/>
    <p:sldId id="267" r:id="rId19"/>
    <p:sldId id="293" r:id="rId20"/>
    <p:sldId id="310" r:id="rId21"/>
    <p:sldId id="302" r:id="rId22"/>
    <p:sldId id="292" r:id="rId23"/>
    <p:sldId id="304" r:id="rId24"/>
    <p:sldId id="305" r:id="rId25"/>
    <p:sldId id="306" r:id="rId26"/>
    <p:sldId id="275" r:id="rId27"/>
    <p:sldId id="269" r:id="rId28"/>
    <p:sldId id="278" r:id="rId29"/>
    <p:sldId id="271" r:id="rId30"/>
    <p:sldId id="289" r:id="rId31"/>
    <p:sldId id="282" r:id="rId32"/>
    <p:sldId id="283" r:id="rId33"/>
    <p:sldId id="284" r:id="rId34"/>
    <p:sldId id="279" r:id="rId35"/>
    <p:sldId id="280" r:id="rId36"/>
    <p:sldId id="281" r:id="rId37"/>
    <p:sldId id="296" r:id="rId38"/>
    <p:sldId id="297" r:id="rId39"/>
    <p:sldId id="298" r:id="rId40"/>
    <p:sldId id="299" r:id="rId41"/>
    <p:sldId id="300" r:id="rId42"/>
    <p:sldId id="285" r:id="rId43"/>
    <p:sldId id="286" r:id="rId44"/>
    <p:sldId id="287" r:id="rId45"/>
    <p:sldId id="270" r:id="rId46"/>
    <p:sldId id="272" r:id="rId47"/>
    <p:sldId id="276" r:id="rId48"/>
    <p:sldId id="277" r:id="rId49"/>
    <p:sldId id="307" r:id="rId50"/>
    <p:sldId id="308" r:id="rId51"/>
    <p:sldId id="291" r:id="rId5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DBE598-89B9-49E0-96FF-611351A8E32F}">
          <p14:sldIdLst>
            <p14:sldId id="256"/>
            <p14:sldId id="303"/>
            <p14:sldId id="309"/>
          </p14:sldIdLst>
        </p14:section>
        <p14:section name="Introduction" id="{9520019F-0521-4B4C-9CC0-7E79DE0B2E01}">
          <p14:sldIdLst>
            <p14:sldId id="273"/>
            <p14:sldId id="257"/>
            <p14:sldId id="258"/>
            <p14:sldId id="259"/>
            <p14:sldId id="260"/>
            <p14:sldId id="301"/>
          </p14:sldIdLst>
        </p14:section>
        <p14:section name="Creating images" id="{C75D904B-D29C-4882-96E0-D063D26B6329}">
          <p14:sldIdLst>
            <p14:sldId id="274"/>
            <p14:sldId id="263"/>
            <p14:sldId id="290"/>
            <p14:sldId id="295"/>
            <p14:sldId id="264"/>
            <p14:sldId id="265"/>
            <p14:sldId id="294"/>
            <p14:sldId id="266"/>
            <p14:sldId id="267"/>
            <p14:sldId id="293"/>
            <p14:sldId id="310"/>
            <p14:sldId id="302"/>
            <p14:sldId id="292"/>
          </p14:sldIdLst>
        </p14:section>
        <p14:section name="hpccm" id="{9C5C937C-51EB-4384-8F29-6695FB3A3960}">
          <p14:sldIdLst>
            <p14:sldId id="304"/>
            <p14:sldId id="305"/>
            <p14:sldId id="306"/>
          </p14:sldIdLst>
        </p14:section>
        <p14:section name="Using images" id="{5E20A28C-20F0-4BB4-B4EF-5C50D078FC9E}">
          <p14:sldIdLst>
            <p14:sldId id="275"/>
            <p14:sldId id="269"/>
            <p14:sldId id="278"/>
            <p14:sldId id="271"/>
            <p14:sldId id="289"/>
          </p14:sldIdLst>
        </p14:section>
        <p14:section name="Multithreaded applications" id="{F5043C2D-CA60-4D4A-9FAE-E67766F47E85}">
          <p14:sldIdLst>
            <p14:sldId id="282"/>
            <p14:sldId id="283"/>
            <p14:sldId id="284"/>
          </p14:sldIdLst>
        </p14:section>
        <p14:section name="Distributed applications" id="{B4515097-FBB7-45CE-A690-4769856D1B81}">
          <p14:sldIdLst>
            <p14:sldId id="279"/>
            <p14:sldId id="280"/>
            <p14:sldId id="281"/>
          </p14:sldIdLst>
        </p14:section>
        <p14:section name="Services" id="{73BC88DB-DEAD-4A8C-B24B-311D00DBBC0A}">
          <p14:sldIdLst>
            <p14:sldId id="296"/>
            <p14:sldId id="297"/>
            <p14:sldId id="298"/>
            <p14:sldId id="299"/>
            <p14:sldId id="300"/>
          </p14:sldIdLst>
        </p14:section>
        <p14:section name="Performance" id="{1D232FD6-D204-4223-84D0-EC32B6360BF3}">
          <p14:sldIdLst>
            <p14:sldId id="285"/>
            <p14:sldId id="286"/>
            <p14:sldId id="287"/>
            <p14:sldId id="270"/>
          </p14:sldIdLst>
        </p14:section>
        <p14:section name="Conclusions" id="{BD187F37-5316-4956-98DF-2B94953326CB}">
          <p14:sldIdLst>
            <p14:sldId id="272"/>
            <p14:sldId id="276"/>
            <p14:sldId id="277"/>
          </p14:sldIdLst>
        </p14:section>
        <p14:section name="Appendices" id="{4F11D7B8-8248-4048-BFFA-6A39FFF2C19D}">
          <p14:sldIdLst>
            <p14:sldId id="307"/>
            <p14:sldId id="308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67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21/10/2024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21/10/2024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21/10/2024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21/10/2024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21/10/2024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21/10/2024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21/10/2024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21/10/2024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21/10/2024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21/10/2024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21/10/2024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21/10/2024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21/10/2024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32UUdRM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ylabs.io/builde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VIDIA/hpc-container-maker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tainer/apptainer" TargetMode="External"/><Relationship Id="rId2" Type="http://schemas.openxmlformats.org/officeDocument/2006/relationships/hyperlink" Target="https://apptainer.org/do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pcwire.com/2016/10/20/singularity-containers-easing-scientific-computing/?eid=328363607&amp;bid=1564782" TargetMode="External"/><Relationship Id="rId4" Type="http://schemas.openxmlformats.org/officeDocument/2006/relationships/hyperlink" Target="https://github.com/NVIDIA/hpc-container-maker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s://sylabs.io/singularit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tainer.org/" TargetMode="External"/><Relationship Id="rId4" Type="http://schemas.openxmlformats.org/officeDocument/2006/relationships/hyperlink" Target="https://github.com/NERSC/shifter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Containers for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distro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focal: 20.04, bionic: 18.04, </a:t>
            </a:r>
            <a:r>
              <a:rPr lang="en-US" dirty="0" err="1"/>
              <a:t>xenial</a:t>
            </a:r>
            <a:r>
              <a:rPr lang="en-US" dirty="0"/>
              <a:t>: 16.04, trusty: 14.04</a:t>
            </a:r>
          </a:p>
          <a:p>
            <a:r>
              <a:rPr lang="en-US" dirty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focal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73823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2982359" cy="1017162"/>
            <a:chOff x="3486150" y="1440288"/>
            <a:chExt cx="2982359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557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Must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</a:t>
            </a:r>
            <a:r>
              <a:rPr lang="en-US" dirty="0" err="1"/>
              <a:t>docker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</a:t>
            </a:r>
            <a:r>
              <a:rPr lang="en-US" dirty="0" err="1"/>
              <a:t>Debian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Any public </a:t>
            </a:r>
            <a:r>
              <a:rPr lang="en-US" dirty="0" err="1"/>
              <a:t>docker</a:t>
            </a:r>
            <a:r>
              <a:rPr lang="en-US" dirty="0"/>
              <a:t> container can be used</a:t>
            </a:r>
          </a:p>
          <a:p>
            <a:r>
              <a:rPr lang="en-US" dirty="0"/>
              <a:t>Docker containers in private repositories can be used</a:t>
            </a:r>
          </a:p>
          <a:p>
            <a:pPr lvl="1"/>
            <a:r>
              <a:rPr lang="en-US" dirty="0"/>
              <a:t>Specify token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586" y="2320386"/>
            <a:ext cx="28039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debian:jessie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preparing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  <a:r>
              <a:rPr lang="en-US" dirty="0">
                <a:cs typeface="Courier New" panose="02070309020205020404" pitchFamily="49" charset="0"/>
              </a:rPr>
              <a:t>: commands executed on </a:t>
            </a:r>
            <a:r>
              <a:rPr lang="en-US" i="1" dirty="0">
                <a:solidFill>
                  <a:srgbClr val="C00000"/>
                </a:solidFill>
                <a:cs typeface="Courier New" panose="02070309020205020404" pitchFamily="49" charset="0"/>
              </a:rPr>
              <a:t>host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  <a:r>
              <a:rPr lang="en-US" dirty="0"/>
              <a:t>: copy files into image when base OS is installed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49" y="4244511"/>
            <a:ext cx="611257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samples/README.md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samples/*.txt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2297764"/>
            <a:ext cx="611257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${APPTAINER_ROOTFS}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rved Left Arrow 13"/>
          <p:cNvSpPr/>
          <p:nvPr/>
        </p:nvSpPr>
        <p:spPr>
          <a:xfrm flipV="1">
            <a:off x="7486650" y="2591129"/>
            <a:ext cx="652007" cy="2115047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28649" y="5258713"/>
            <a:ext cx="1804212" cy="918250"/>
            <a:chOff x="5151664" y="3000667"/>
            <a:chExt cx="1804212" cy="918250"/>
          </a:xfrm>
        </p:grpSpPr>
        <p:sp>
          <p:nvSpPr>
            <p:cNvPr id="16" name="TextBox 15"/>
            <p:cNvSpPr txBox="1"/>
            <p:nvPr/>
          </p:nvSpPr>
          <p:spPr>
            <a:xfrm>
              <a:off x="5151664" y="3518807"/>
              <a:ext cx="18042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host file system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V="1">
              <a:off x="6053770" y="3000667"/>
              <a:ext cx="609423" cy="5181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003191" y="5258713"/>
            <a:ext cx="1984518" cy="918250"/>
            <a:chOff x="5151664" y="3000667"/>
            <a:chExt cx="1984518" cy="918250"/>
          </a:xfrm>
        </p:grpSpPr>
        <p:sp>
          <p:nvSpPr>
            <p:cNvPr id="21" name="TextBox 20"/>
            <p:cNvSpPr txBox="1"/>
            <p:nvPr/>
          </p:nvSpPr>
          <p:spPr>
            <a:xfrm>
              <a:off x="5151664" y="3518807"/>
              <a:ext cx="19845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image file system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5372483" y="3000667"/>
              <a:ext cx="771440" cy="51814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829224" y="5802388"/>
            <a:ext cx="18732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Semantics of</a:t>
            </a:r>
            <a:br>
              <a:rPr lang="en-US" sz="2400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400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35104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4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bootstrap phase, extra software installation</a:t>
            </a:r>
          </a:p>
          <a:p>
            <a:pPr lvl="1"/>
            <a:r>
              <a:rPr lang="en-US" dirty="0"/>
              <a:t>Through package manager</a:t>
            </a:r>
          </a:p>
          <a:p>
            <a:pPr lvl="1"/>
            <a:r>
              <a:rPr lang="en-US" dirty="0"/>
              <a:t>Download, configure, make, make install</a:t>
            </a:r>
          </a:p>
          <a:p>
            <a:r>
              <a:rPr lang="en-US" dirty="0"/>
              <a:t>E.g., Ubuntu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applications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  <a:r>
              <a:rPr lang="en-US" dirty="0"/>
              <a:t>: environment variables in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/>
              <a:t>: action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application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%app…</a:t>
            </a:r>
            <a:r>
              <a:rPr lang="en-US" dirty="0"/>
              <a:t>, see documentation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7013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28650" y="2363303"/>
            <a:ext cx="459613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DATA_DIR=/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tests &amp; meta-info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r>
              <a:rPr lang="en-US" dirty="0"/>
              <a:t>: action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test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  <a:r>
              <a:rPr lang="en-US" dirty="0"/>
              <a:t>: shown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inspect</a:t>
            </a:r>
            <a:r>
              <a:rPr lang="en-US" dirty="0"/>
              <a:t>, meta-info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  <a:r>
              <a:rPr lang="en-US" dirty="0"/>
              <a:t>: shown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-help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0728" y="2313779"/>
            <a:ext cx="638828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 -version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0727" y="4231365"/>
            <a:ext cx="638828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Maintainer Geert Jan Bex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Version v1.0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727" y="5798146"/>
            <a:ext cx="638828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 grace using: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(almost)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532503"/>
            <a:ext cx="6939720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–version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Build</a:t>
            </a:r>
          </a:p>
          <a:p>
            <a:pPr lvl="1"/>
            <a:r>
              <a:rPr lang="en-US" dirty="0"/>
              <a:t>Creates image</a:t>
            </a:r>
          </a:p>
          <a:p>
            <a:pPr lvl="1"/>
            <a:r>
              <a:rPr lang="en-US" dirty="0"/>
              <a:t>Installs base OS</a:t>
            </a:r>
          </a:p>
          <a:p>
            <a:pPr lvl="1"/>
            <a:r>
              <a:rPr lang="en-US" dirty="0"/>
              <a:t>Installs software specified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cs typeface="Courier New" panose="02070309020205020404" pitchFamily="49" charset="0"/>
              </a:rPr>
              <a:t>Build done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with </a:t>
            </a:r>
            <a:r>
              <a:rPr lang="en-US" dirty="0" err="1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with fake root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changing definition file, only modified parts executed</a:t>
            </a:r>
          </a:p>
          <a:p>
            <a:pPr lvl="1"/>
            <a:r>
              <a:rPr lang="en-US" dirty="0"/>
              <a:t>Nice for debugging, fast cycle</a:t>
            </a:r>
          </a:p>
          <a:p>
            <a:pPr lvl="1"/>
            <a:r>
              <a:rPr lang="en-US" dirty="0"/>
              <a:t>Updates/upgrades/security fixes done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09188" y="3695863"/>
            <a:ext cx="707757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B27E5-AEEC-C37E-0C21-96CA15E816F9}"/>
              </a:ext>
            </a:extLst>
          </p:cNvPr>
          <p:cNvSpPr txBox="1"/>
          <p:nvPr/>
        </p:nvSpPr>
        <p:spPr>
          <a:xfrm>
            <a:off x="809189" y="4482820"/>
            <a:ext cx="693972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–-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</a:t>
            </a:r>
          </a:p>
          <a:p>
            <a:pPr lvl="1"/>
            <a:r>
              <a:rPr lang="en-US" dirty="0"/>
              <a:t>default: </a:t>
            </a:r>
            <a:r>
              <a:rPr lang="en-US" dirty="0" err="1"/>
              <a:t>sif</a:t>
            </a:r>
            <a:endParaRPr lang="en-US" dirty="0"/>
          </a:p>
          <a:p>
            <a:pPr lvl="1"/>
            <a:r>
              <a:rPr lang="en-US" dirty="0" err="1"/>
              <a:t>squashfs</a:t>
            </a:r>
            <a:endParaRPr lang="en-US" dirty="0"/>
          </a:p>
          <a:p>
            <a:pPr lvl="2"/>
            <a:r>
              <a:rPr lang="en-US" dirty="0"/>
              <a:t>compressed</a:t>
            </a:r>
          </a:p>
          <a:p>
            <a:pPr lvl="2"/>
            <a:r>
              <a:rPr lang="en-US" dirty="0"/>
              <a:t>read-only</a:t>
            </a:r>
          </a:p>
          <a:p>
            <a:pPr lvl="1"/>
            <a:r>
              <a:rPr lang="en-US" dirty="0"/>
              <a:t>writable: ext3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build</a:t>
            </a:r>
          </a:p>
          <a:p>
            <a:pPr lvl="1"/>
            <a:r>
              <a:rPr lang="en-US" dirty="0"/>
              <a:t>sandbox: directory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read-only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: read-write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8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3789" y="5398936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2"/>
              </a:rPr>
              <a:t>http://bit.ly/32UUdRM</a:t>
            </a:r>
            <a:r>
              <a:rPr lang="en-US" sz="32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61" y="842838"/>
            <a:ext cx="4014912" cy="4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96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7053-A591-F416-D8AF-E382290D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Multistage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C91A-E097-D350-6F6D-2F9051A23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Libraries/tools only required during software builds?</a:t>
            </a:r>
          </a:p>
          <a:p>
            <a:pPr lvl="1"/>
            <a:r>
              <a:rPr lang="en-US" dirty="0"/>
              <a:t>Take up space</a:t>
            </a:r>
          </a:p>
          <a:p>
            <a:pPr lvl="1"/>
            <a:r>
              <a:rPr lang="en-US" dirty="0"/>
              <a:t>Increases time to load</a:t>
            </a:r>
          </a:p>
          <a:p>
            <a:pPr lvl="1"/>
            <a:r>
              <a:rPr lang="en-US" dirty="0"/>
              <a:t>Increases memory footprint</a:t>
            </a:r>
          </a:p>
          <a:p>
            <a:r>
              <a:rPr lang="en-US" dirty="0"/>
              <a:t>Multistage build</a:t>
            </a:r>
          </a:p>
          <a:p>
            <a:pPr lvl="1"/>
            <a:r>
              <a:rPr lang="en-US" dirty="0"/>
              <a:t>Build stage: create temporary image</a:t>
            </a:r>
          </a:p>
          <a:p>
            <a:pPr lvl="1"/>
            <a:r>
              <a:rPr lang="en-US" dirty="0"/>
              <a:t>Deployment stage: copy artefacts from build stage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A348A-3F57-6CB2-50F8-8F2C2087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B717A-4C72-2769-2BBE-DA78ECCF26B9}"/>
              </a:ext>
            </a:extLst>
          </p:cNvPr>
          <p:cNvSpPr txBox="1"/>
          <p:nvPr/>
        </p:nvSpPr>
        <p:spPr>
          <a:xfrm>
            <a:off x="1242883" y="5574160"/>
            <a:ext cx="69083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forget to copy dependencies, 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dll</a:t>
            </a:r>
            <a:r>
              <a:rPr lang="en-US" sz="2400" dirty="0"/>
              <a:t> to check!</a:t>
            </a:r>
          </a:p>
        </p:txBody>
      </p:sp>
    </p:spTree>
    <p:extLst>
      <p:ext uri="{BB962C8B-B14F-4D97-AF65-F5344CB8AC3E}">
        <p14:creationId xmlns:p14="http://schemas.microsoft.com/office/powerpoint/2010/main" val="346514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account at Sylabs.io</a:t>
            </a:r>
          </a:p>
          <a:p>
            <a:r>
              <a:rPr lang="en-US" dirty="0"/>
              <a:t>Build using web browser</a:t>
            </a:r>
          </a:p>
          <a:p>
            <a:pPr lvl="1"/>
            <a:r>
              <a:rPr lang="en-US" dirty="0">
                <a:hlinkClick r:id="rId2"/>
              </a:rPr>
              <a:t>https://cloud.sylabs.io/builder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requires Singularity definition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18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98" y="1441451"/>
            <a:ext cx="5162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62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E89-FFC0-4845-BDDE-D796834F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one more thing…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4A562-79AA-40F3-BE3F-7E563916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(HPC Container Maker)</a:t>
            </a:r>
          </a:p>
          <a:p>
            <a:pPr lvl="1"/>
            <a:r>
              <a:rPr lang="en-US" dirty="0"/>
              <a:t>NVIDIA open source project</a:t>
            </a:r>
            <a:br>
              <a:rPr lang="en-US" dirty="0"/>
            </a:br>
            <a:r>
              <a:rPr lang="en-US" dirty="0">
                <a:hlinkClick r:id="rId2"/>
              </a:rPr>
              <a:t>https://github.com/NVIDIA/hpc-container-maker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Python script defines container</a:t>
            </a:r>
          </a:p>
          <a:p>
            <a:pPr lvl="1"/>
            <a:r>
              <a:rPr lang="en-US" dirty="0"/>
              <a:t>Translated to</a:t>
            </a:r>
          </a:p>
          <a:p>
            <a:pPr lvl="2"/>
            <a:r>
              <a:rPr lang="en-US" dirty="0" err="1"/>
              <a:t>Dockerfile</a:t>
            </a:r>
            <a:endParaRPr lang="en-US" dirty="0"/>
          </a:p>
          <a:p>
            <a:pPr lvl="2"/>
            <a:r>
              <a:rPr lang="en-US" dirty="0"/>
              <a:t>Singularity recipe</a:t>
            </a:r>
          </a:p>
          <a:p>
            <a:pPr lvl="2"/>
            <a:r>
              <a:rPr lang="en-US" dirty="0"/>
              <a:t>Bash install script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C4797-6577-4CD5-A1FC-E39FB8C2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32B20-84CE-4BC6-95AD-8F2F6E921673}"/>
              </a:ext>
            </a:extLst>
          </p:cNvPr>
          <p:cNvSpPr txBox="1"/>
          <p:nvPr/>
        </p:nvSpPr>
        <p:spPr>
          <a:xfrm>
            <a:off x="2171204" y="5287618"/>
            <a:ext cx="44848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High-level description of container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389601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024D-92D0-4578-938D-5F75C0A2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recipe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2F15A-F72C-45C3-8FC1-87EF3126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860A3-3F83-4392-BB21-81C5903F760B}"/>
              </a:ext>
            </a:extLst>
          </p:cNvPr>
          <p:cNvSpPr txBox="1"/>
          <p:nvPr/>
        </p:nvSpPr>
        <p:spPr>
          <a:xfrm>
            <a:off x="505899" y="1373482"/>
            <a:ext cx="8063105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import </a:t>
            </a:r>
            <a:r>
              <a:rPr lang="en-GB" dirty="0" err="1"/>
              <a:t>pathlib</a:t>
            </a:r>
            <a:endParaRPr lang="en-GB" dirty="0"/>
          </a:p>
          <a:p>
            <a:endParaRPr lang="en-GB" dirty="0"/>
          </a:p>
          <a:p>
            <a:r>
              <a:rPr lang="en-GB" dirty="0"/>
              <a:t># Choose a base image                          </a:t>
            </a:r>
          </a:p>
          <a:p>
            <a:r>
              <a:rPr lang="en-GB" dirty="0"/>
              <a:t>Stage0.baseimage('ubuntu:20.04')</a:t>
            </a:r>
          </a:p>
          <a:p>
            <a:r>
              <a:rPr lang="en-GB" dirty="0"/>
              <a:t>                                               </a:t>
            </a:r>
          </a:p>
          <a:p>
            <a:r>
              <a:rPr lang="en-GB" dirty="0"/>
              <a:t># Install build tools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apt_get</a:t>
            </a:r>
            <a:r>
              <a:rPr lang="en-GB" dirty="0"/>
              <a:t>(</a:t>
            </a:r>
            <a:r>
              <a:rPr lang="en-GB" dirty="0" err="1"/>
              <a:t>ospackages</a:t>
            </a:r>
            <a:r>
              <a:rPr lang="en-GB" dirty="0"/>
              <a:t>=['build-essential', 'make'])                      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cmake</a:t>
            </a:r>
            <a:r>
              <a:rPr lang="en-GB" dirty="0"/>
              <a:t>(</a:t>
            </a:r>
            <a:r>
              <a:rPr lang="en-GB" dirty="0" err="1"/>
              <a:t>eula</a:t>
            </a:r>
            <a:r>
              <a:rPr lang="en-GB" dirty="0"/>
              <a:t>=True)</a:t>
            </a:r>
          </a:p>
          <a:p>
            <a:endParaRPr lang="en-GB" dirty="0"/>
          </a:p>
          <a:p>
            <a:r>
              <a:rPr lang="en-GB" dirty="0"/>
              <a:t># Install GNU compilers (upstream)</a:t>
            </a:r>
          </a:p>
          <a:p>
            <a:r>
              <a:rPr lang="en-GB" dirty="0"/>
              <a:t>Stage0 += gnu() </a:t>
            </a:r>
          </a:p>
          <a:p>
            <a:endParaRPr lang="en-GB" dirty="0"/>
          </a:p>
          <a:p>
            <a:r>
              <a:rPr lang="en-GB" dirty="0"/>
              <a:t># Copy in some example code</a:t>
            </a:r>
          </a:p>
          <a:p>
            <a:r>
              <a:rPr lang="en-GB" dirty="0" err="1"/>
              <a:t>source_dir</a:t>
            </a:r>
            <a:r>
              <a:rPr lang="en-GB" dirty="0"/>
              <a:t> = </a:t>
            </a:r>
            <a:r>
              <a:rPr lang="en-GB" dirty="0" err="1"/>
              <a:t>pathlib.Path</a:t>
            </a:r>
            <a:r>
              <a:rPr lang="en-GB" dirty="0"/>
              <a:t>('source-code')</a:t>
            </a:r>
          </a:p>
          <a:p>
            <a:r>
              <a:rPr lang="en-GB" dirty="0" err="1"/>
              <a:t>example_dir</a:t>
            </a:r>
            <a:r>
              <a:rPr lang="en-GB" dirty="0"/>
              <a:t> = '/</a:t>
            </a:r>
            <a:r>
              <a:rPr lang="en-GB" dirty="0" err="1"/>
              <a:t>sample_code</a:t>
            </a:r>
            <a:r>
              <a:rPr lang="en-GB" dirty="0"/>
              <a:t>'</a:t>
            </a:r>
          </a:p>
          <a:p>
            <a:r>
              <a:rPr lang="en-GB" dirty="0"/>
              <a:t>for file in </a:t>
            </a:r>
            <a:r>
              <a:rPr lang="en-GB" dirty="0" err="1"/>
              <a:t>source_dir.glob</a:t>
            </a:r>
            <a:r>
              <a:rPr lang="en-GB" dirty="0"/>
              <a:t>('*'):</a:t>
            </a:r>
          </a:p>
          <a:p>
            <a:r>
              <a:rPr lang="en-GB" dirty="0"/>
              <a:t>    Stage0 += copy(</a:t>
            </a:r>
            <a:r>
              <a:rPr lang="en-GB" dirty="0" err="1"/>
              <a:t>src</a:t>
            </a:r>
            <a:r>
              <a:rPr lang="en-GB" dirty="0"/>
              <a:t>=f'{file}', </a:t>
            </a:r>
            <a:r>
              <a:rPr lang="en-GB" dirty="0" err="1"/>
              <a:t>dest</a:t>
            </a:r>
            <a:r>
              <a:rPr lang="en-GB" dirty="0"/>
              <a:t>=f'{</a:t>
            </a:r>
            <a:r>
              <a:rPr lang="en-GB" dirty="0" err="1"/>
              <a:t>example_dir</a:t>
            </a:r>
            <a:r>
              <a:rPr lang="en-GB" dirty="0"/>
              <a:t>}/', _</a:t>
            </a:r>
            <a:r>
              <a:rPr lang="en-GB" dirty="0" err="1"/>
              <a:t>mkdir</a:t>
            </a:r>
            <a:r>
              <a:rPr lang="en-GB" dirty="0"/>
              <a:t>=True)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95E46C0-A802-43A4-9208-7637B5EE45CF}"/>
              </a:ext>
            </a:extLst>
          </p:cNvPr>
          <p:cNvGrpSpPr/>
          <p:nvPr/>
        </p:nvGrpSpPr>
        <p:grpSpPr>
          <a:xfrm>
            <a:off x="2369490" y="2201388"/>
            <a:ext cx="6050939" cy="369332"/>
            <a:chOff x="2369490" y="2201388"/>
            <a:chExt cx="6050939" cy="3693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D792DB-9287-4A58-9060-34AF3BB60D91}"/>
                </a:ext>
              </a:extLst>
            </p:cNvPr>
            <p:cNvSpPr/>
            <p:nvPr/>
          </p:nvSpPr>
          <p:spPr>
            <a:xfrm>
              <a:off x="2369490" y="2250219"/>
              <a:ext cx="1319916" cy="278296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174981-54BE-4ED0-A37C-9E49335F3F5F}"/>
                </a:ext>
              </a:extLst>
            </p:cNvPr>
            <p:cNvSpPr txBox="1"/>
            <p:nvPr/>
          </p:nvSpPr>
          <p:spPr>
            <a:xfrm>
              <a:off x="6750659" y="2201388"/>
              <a:ext cx="1669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OS image</a:t>
              </a:r>
              <a:endParaRPr lang="en-BE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D941071-69E7-4AA4-99EA-141E2C7329DB}"/>
                </a:ext>
              </a:extLst>
            </p:cNvPr>
            <p:cNvCxnSpPr>
              <a:cxnSpLocks/>
              <a:stCxn id="15" idx="1"/>
              <a:endCxn id="8" idx="3"/>
            </p:cNvCxnSpPr>
            <p:nvPr/>
          </p:nvCxnSpPr>
          <p:spPr>
            <a:xfrm flipH="1">
              <a:off x="3689406" y="2386054"/>
              <a:ext cx="3061253" cy="331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014D9BB-AF04-4BD9-84A5-20121777C38F}"/>
              </a:ext>
            </a:extLst>
          </p:cNvPr>
          <p:cNvGrpSpPr/>
          <p:nvPr/>
        </p:nvGrpSpPr>
        <p:grpSpPr>
          <a:xfrm>
            <a:off x="3539657" y="3024412"/>
            <a:ext cx="4880772" cy="369332"/>
            <a:chOff x="3539657" y="3024412"/>
            <a:chExt cx="4880772" cy="3693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16EC1CC-1CE1-49EA-A4C9-BB82B4682483}"/>
                </a:ext>
              </a:extLst>
            </p:cNvPr>
            <p:cNvSpPr/>
            <p:nvPr/>
          </p:nvSpPr>
          <p:spPr>
            <a:xfrm>
              <a:off x="3539657" y="3081419"/>
              <a:ext cx="2272746" cy="278296"/>
            </a:xfrm>
            <a:prstGeom prst="round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EC095E-4651-47AC-BF1A-081F27B68035}"/>
                </a:ext>
              </a:extLst>
            </p:cNvPr>
            <p:cNvSpPr txBox="1"/>
            <p:nvPr/>
          </p:nvSpPr>
          <p:spPr>
            <a:xfrm>
              <a:off x="6750658" y="3024412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OS packages</a:t>
              </a:r>
              <a:endParaRPr lang="en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85DE68-DA0D-4FF4-9F66-FFBD3FC0DF2B}"/>
                </a:ext>
              </a:extLst>
            </p:cNvPr>
            <p:cNvCxnSpPr>
              <a:cxnSpLocks/>
              <a:stCxn id="19" idx="1"/>
              <a:endCxn id="10" idx="3"/>
            </p:cNvCxnSpPr>
            <p:nvPr/>
          </p:nvCxnSpPr>
          <p:spPr>
            <a:xfrm flipH="1">
              <a:off x="5812403" y="3209078"/>
              <a:ext cx="938255" cy="114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1E1884-30D9-470F-9469-FAB9CD5CEF54}"/>
              </a:ext>
            </a:extLst>
          </p:cNvPr>
          <p:cNvGrpSpPr/>
          <p:nvPr/>
        </p:nvGrpSpPr>
        <p:grpSpPr>
          <a:xfrm>
            <a:off x="1709531" y="5036741"/>
            <a:ext cx="6756784" cy="1066493"/>
            <a:chOff x="1709531" y="5036741"/>
            <a:chExt cx="6756784" cy="10664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25FC1BE-C783-4A31-8073-DA513EC2C01A}"/>
                </a:ext>
              </a:extLst>
            </p:cNvPr>
            <p:cNvSpPr/>
            <p:nvPr/>
          </p:nvSpPr>
          <p:spPr>
            <a:xfrm>
              <a:off x="1709531" y="5824938"/>
              <a:ext cx="5160395" cy="278296"/>
            </a:xfrm>
            <a:prstGeom prst="round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CB3AF9-831B-496F-9794-D60CAED838B8}"/>
                </a:ext>
              </a:extLst>
            </p:cNvPr>
            <p:cNvSpPr txBox="1"/>
            <p:nvPr/>
          </p:nvSpPr>
          <p:spPr>
            <a:xfrm>
              <a:off x="6796544" y="5036741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files</a:t>
              </a:r>
              <a:endParaRPr lang="en-BE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A4F2462-0437-41EA-90FA-EB4AF9C62440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4572000" y="5221407"/>
              <a:ext cx="2224544" cy="56328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EB8849-1C74-41F9-B85D-02BA71948AD0}"/>
              </a:ext>
            </a:extLst>
          </p:cNvPr>
          <p:cNvGrpSpPr/>
          <p:nvPr/>
        </p:nvGrpSpPr>
        <p:grpSpPr>
          <a:xfrm>
            <a:off x="1513400" y="3341451"/>
            <a:ext cx="6907031" cy="1116122"/>
            <a:chOff x="1513400" y="3341451"/>
            <a:chExt cx="6907031" cy="111612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AF6D51B-186A-4FEA-A4F2-70CE9B122B9E}"/>
                </a:ext>
              </a:extLst>
            </p:cNvPr>
            <p:cNvSpPr/>
            <p:nvPr/>
          </p:nvSpPr>
          <p:spPr>
            <a:xfrm>
              <a:off x="1513400" y="3341451"/>
              <a:ext cx="1762537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0A95EC8-17C7-4D3C-A987-AB5027042527}"/>
                </a:ext>
              </a:extLst>
            </p:cNvPr>
            <p:cNvSpPr/>
            <p:nvPr/>
          </p:nvSpPr>
          <p:spPr>
            <a:xfrm>
              <a:off x="1527977" y="4179277"/>
              <a:ext cx="602973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638D05-B4D5-4F6B-BDA3-731861FEED4E}"/>
                </a:ext>
              </a:extLst>
            </p:cNvPr>
            <p:cNvSpPr txBox="1"/>
            <p:nvPr/>
          </p:nvSpPr>
          <p:spPr>
            <a:xfrm>
              <a:off x="6750659" y="3813407"/>
              <a:ext cx="1669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building blocks</a:t>
              </a:r>
              <a:endParaRPr lang="en-BE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A908B14-5410-4331-9820-4A64E1B8A969}"/>
                </a:ext>
              </a:extLst>
            </p:cNvPr>
            <p:cNvCxnSpPr>
              <a:cxnSpLocks/>
              <a:stCxn id="25" idx="1"/>
              <a:endCxn id="12" idx="3"/>
            </p:cNvCxnSpPr>
            <p:nvPr/>
          </p:nvCxnSpPr>
          <p:spPr>
            <a:xfrm flipH="1" flipV="1">
              <a:off x="3275937" y="3480599"/>
              <a:ext cx="3474722" cy="51747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45824CC-35E0-4FC5-A4BC-CEB2756692D9}"/>
                </a:ext>
              </a:extLst>
            </p:cNvPr>
            <p:cNvCxnSpPr>
              <a:cxnSpLocks/>
              <a:stCxn id="25" idx="1"/>
              <a:endCxn id="14" idx="3"/>
            </p:cNvCxnSpPr>
            <p:nvPr/>
          </p:nvCxnSpPr>
          <p:spPr>
            <a:xfrm flipH="1">
              <a:off x="2130950" y="3998073"/>
              <a:ext cx="4619709" cy="3203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78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018A-0409-4ED2-8835-EFDB9A1D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to docker/singularity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AF0E6-3CD8-4E50-B093-EA419DF1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singularity definition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754F3F-BA2E-4FE5-9731-B1435097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EB592-569B-4705-B02B-473A2E5F24E0}"/>
              </a:ext>
            </a:extLst>
          </p:cNvPr>
          <p:cNvSpPr txBox="1"/>
          <p:nvPr/>
        </p:nvSpPr>
        <p:spPr>
          <a:xfrm>
            <a:off x="791937" y="2400347"/>
            <a:ext cx="489324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97307-5106-4FC8-96A0-AEF2D108958D}"/>
              </a:ext>
            </a:extLst>
          </p:cNvPr>
          <p:cNvSpPr txBox="1"/>
          <p:nvPr/>
        </p:nvSpPr>
        <p:spPr>
          <a:xfrm>
            <a:off x="791935" y="4421302"/>
            <a:ext cx="489324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docker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container/execute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script</a:t>
            </a:r>
          </a:p>
          <a:p>
            <a:endParaRPr lang="en-US" dirty="0"/>
          </a:p>
          <a:p>
            <a:r>
              <a:rPr lang="en-US" dirty="0"/>
              <a:t>Bound directories</a:t>
            </a:r>
          </a:p>
          <a:p>
            <a:pPr lvl="1"/>
            <a:r>
              <a:rPr lang="en-US" dirty="0"/>
              <a:t>Home directory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/var/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76290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into PBS job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Apptainer</a:t>
            </a:r>
            <a:r>
              <a:rPr lang="en-US" dirty="0"/>
              <a:t> images can be used in any workflow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21543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–-nodes=1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–-time=00:30:00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-batch plot.bat</a:t>
            </a:r>
          </a:p>
        </p:txBody>
      </p:sp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shell in image</a:t>
            </a:r>
          </a:p>
          <a:p>
            <a:endParaRPr lang="en-US" dirty="0"/>
          </a:p>
          <a:p>
            <a:r>
              <a:rPr lang="en-US" dirty="0"/>
              <a:t>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/>
              <a:t>,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Take care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BE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, might generated errors</a:t>
            </a:r>
          </a:p>
          <a:p>
            <a:r>
              <a:rPr lang="en-US" dirty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shell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03531-1EA4-EAC1-EE4D-E77B605C1386}"/>
              </a:ext>
            </a:extLst>
          </p:cNvPr>
          <p:cNvSpPr txBox="1"/>
          <p:nvPr/>
        </p:nvSpPr>
        <p:spPr>
          <a:xfrm>
            <a:off x="693966" y="4763377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/bin/bash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DA63DE-79C3-1664-D137-3450C51B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045858B9-522D-F8D1-A73A-3C2E724E3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92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 working directory</a:t>
            </a:r>
          </a:p>
          <a:p>
            <a:pPr lvl="1"/>
            <a:r>
              <a:rPr lang="en-US" dirty="0"/>
              <a:t>where image is executed </a:t>
            </a:r>
            <a:r>
              <a:rPr lang="en-US" i="1" dirty="0"/>
              <a:t>if in parent overlay directory</a:t>
            </a:r>
          </a:p>
          <a:p>
            <a:r>
              <a:rPr lang="en-US" dirty="0"/>
              <a:t>Home directory</a:t>
            </a:r>
          </a:p>
          <a:p>
            <a:pPr lvl="1"/>
            <a:r>
              <a:rPr lang="en-US" dirty="0"/>
              <a:t>bound to user's host home directory</a:t>
            </a:r>
          </a:p>
          <a:p>
            <a:r>
              <a:rPr lang="en-US" dirty="0"/>
              <a:t>Additional bindings, command line option: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&lt;host-path&gt;:&lt;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-mount-point&gt;</a:t>
            </a:r>
          </a:p>
          <a:p>
            <a:pPr lvl="1"/>
            <a:r>
              <a:rPr lang="en-US" dirty="0"/>
              <a:t>e.g.,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~/Data:/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-B $VSC_DATA</a:t>
            </a:r>
          </a:p>
          <a:p>
            <a:pPr lvl="1"/>
            <a:r>
              <a:rPr lang="en-US" dirty="0"/>
              <a:t>Note: mount point </a:t>
            </a:r>
            <a:r>
              <a:rPr lang="en-US" b="1" i="1" dirty="0"/>
              <a:t>must</a:t>
            </a:r>
            <a:r>
              <a:rPr lang="en-US" dirty="0"/>
              <a:t> exist, unless overlays work,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/data/analysis</a:t>
            </a:r>
          </a:p>
          <a:p>
            <a:pPr lvl="1"/>
            <a:r>
              <a:rPr lang="en-US" dirty="0"/>
              <a:t>as many as required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60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4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pi_openmp.exe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pi_openmp.exe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6236" y="3378169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630" y="2764207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8489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OpenMP</a:t>
            </a:r>
            <a:r>
              <a:rPr lang="en-US" dirty="0"/>
              <a:t>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Slurm</a:t>
            </a:r>
            <a:r>
              <a:rPr lang="en-US" dirty="0"/>
              <a:t> job script, e.g., scaling test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6388287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--nodes=1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-per-task=28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--time=00:05:00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 2 4 8 16 24 28;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OMP_NUM_THREADS=$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time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pi_openmp.exe 100000000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917" y="5720738"/>
            <a:ext cx="8057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compiler version in image need </a:t>
            </a:r>
            <a:r>
              <a:rPr lang="en-US" sz="2400" i="1" dirty="0"/>
              <a:t>not</a:t>
            </a:r>
            <a:r>
              <a:rPr lang="en-US" sz="2400" dirty="0"/>
              <a:t> be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83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Mellanox</a:t>
              </a:r>
              <a:r>
                <a:rPr lang="en-US" dirty="0"/>
                <a:t> drivers,</a:t>
              </a:r>
              <a:br>
                <a:rPr lang="en-US" dirty="0"/>
              </a:br>
              <a:r>
                <a:rPr lang="en-US" dirty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54174" cy="987879"/>
            <a:chOff x="4923064" y="2764207"/>
            <a:chExt cx="2754174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7446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Open MPI library</a:t>
              </a:r>
              <a:br>
                <a:rPr lang="en-US" dirty="0"/>
              </a:br>
              <a:r>
                <a:rPr lang="en-US" dirty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Slurm</a:t>
            </a:r>
            <a:r>
              <a:rPr lang="en-US" dirty="0"/>
              <a:t>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18044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--nodes=2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-per-node=36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--time=00:05:00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66399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Open MPI version in image is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1718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runs service, e.g.,</a:t>
            </a:r>
          </a:p>
          <a:p>
            <a:pPr lvl="1"/>
            <a:r>
              <a:rPr lang="en-US" dirty="0"/>
              <a:t>web server</a:t>
            </a:r>
          </a:p>
          <a:p>
            <a:pPr lvl="1"/>
            <a:r>
              <a:rPr lang="en-US" dirty="0"/>
              <a:t>RDBMS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start service</a:t>
            </a:r>
          </a:p>
          <a:p>
            <a:pPr lvl="1"/>
            <a:r>
              <a:rPr lang="en-US" dirty="0"/>
              <a:t>client(s) interaction</a:t>
            </a:r>
          </a:p>
          <a:p>
            <a:pPr lvl="1"/>
            <a:r>
              <a:rPr lang="en-US" dirty="0"/>
              <a:t>stop service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42987" y="3539629"/>
            <a:ext cx="4363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need to be cleaned up!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8046" y="4835497"/>
            <a:ext cx="17887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/>
              <a:t>Apptainer</a:t>
            </a:r>
            <a:r>
              <a:rPr lang="en-US" sz="2800" dirty="0"/>
              <a:t> instances</a:t>
            </a:r>
          </a:p>
        </p:txBody>
      </p:sp>
    </p:spTree>
    <p:extLst>
      <p:ext uri="{BB962C8B-B14F-4D97-AF65-F5344CB8AC3E}">
        <p14:creationId xmlns:p14="http://schemas.microsoft.com/office/powerpoint/2010/main" val="22430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164757" y="1408670"/>
            <a:ext cx="7941275" cy="5263696"/>
            <a:chOff x="164757" y="1408670"/>
            <a:chExt cx="7941275" cy="5263696"/>
          </a:xfrm>
        </p:grpSpPr>
        <p:sp>
          <p:nvSpPr>
            <p:cNvPr id="5" name="TextBox 4"/>
            <p:cNvSpPr txBox="1"/>
            <p:nvPr/>
          </p:nvSpPr>
          <p:spPr>
            <a:xfrm>
              <a:off x="164757" y="1408670"/>
              <a:ext cx="7941275" cy="5262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BEGIN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END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DESC="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server"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case "$1" in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start)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=$(cat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port_nr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nohup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notk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veryfast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user_max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=20000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server_kind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=parse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="${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}"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init_dict_p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batch_command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assume_input_is_tokenized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=off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&gt; /dev/null 2&gt; /dev/null &lt; /dev/null &amp;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stop)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echo “stopping ${NAME} service…”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esac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exit 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54755" y="636458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alpino.sh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87025" y="1939353"/>
            <a:ext cx="4044697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3" y="2336571"/>
            <a:ext cx="3728906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alpino.sh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–p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startscript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72000" y="2033106"/>
            <a:ext cx="2976736" cy="1293443"/>
            <a:chOff x="4923064" y="2764207"/>
            <a:chExt cx="2976736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Connector 6"/>
            <p:cNvCxnSpPr>
              <a:stCxn id="6" idx="1"/>
              <a:endCxn id="8" idx="1"/>
            </p:cNvCxnSpPr>
            <p:nvPr/>
          </p:nvCxnSpPr>
          <p:spPr>
            <a:xfrm flipV="1">
              <a:off x="5110843" y="2948873"/>
              <a:ext cx="791935" cy="8335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902778" y="2764207"/>
              <a:ext cx="19970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service file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3610413"/>
            <a:ext cx="2976736" cy="646331"/>
            <a:chOff x="4923064" y="3507255"/>
            <a:chExt cx="2976736" cy="646331"/>
          </a:xfrm>
        </p:grpSpPr>
        <p:sp>
          <p:nvSpPr>
            <p:cNvPr id="12" name="Right Brace 11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Connector 12"/>
            <p:cNvCxnSpPr>
              <a:stCxn id="12" idx="1"/>
              <a:endCxn id="14" idx="1"/>
            </p:cNvCxnSpPr>
            <p:nvPr/>
          </p:nvCxnSpPr>
          <p:spPr>
            <a:xfrm>
              <a:off x="5110843" y="3782453"/>
              <a:ext cx="791935" cy="479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02778" y="3507255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/>
                <a:t>Set permissions,</a:t>
              </a:r>
              <a:br>
                <a:rPr lang="nl-BE" dirty="0"/>
              </a:br>
              <a:r>
                <a:rPr lang="nl-BE" dirty="0"/>
                <a:t>create mount point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66990" y="4275115"/>
            <a:ext cx="2981746" cy="1124857"/>
            <a:chOff x="4923064" y="3507255"/>
            <a:chExt cx="2981746" cy="1124857"/>
          </a:xfrm>
        </p:grpSpPr>
        <p:sp>
          <p:nvSpPr>
            <p:cNvPr id="20" name="Right Brace 19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Connector 20"/>
            <p:cNvCxnSpPr>
              <a:stCxn id="20" idx="1"/>
              <a:endCxn id="22" idx="1"/>
            </p:cNvCxnSpPr>
            <p:nvPr/>
          </p:nvCxnSpPr>
          <p:spPr>
            <a:xfrm>
              <a:off x="5110843" y="3782453"/>
              <a:ext cx="796945" cy="5264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07788" y="3985781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dirty="0"/>
                <a:t>Start service in</a:t>
              </a:r>
              <a:br>
                <a:rPr lang="nl-BE" dirty="0"/>
              </a:br>
              <a:r>
                <a:rPr lang="nl-BE" dirty="0"/>
                <a:t>instance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instance(s)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instance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Interact with instance…</a:t>
            </a:r>
          </a:p>
          <a:p>
            <a:r>
              <a:rPr lang="en-US" dirty="0"/>
              <a:t>List running instances</a:t>
            </a:r>
          </a:p>
          <a:p>
            <a:endParaRPr lang="en-US" dirty="0"/>
          </a:p>
          <a:p>
            <a:r>
              <a:rPr lang="en-US" dirty="0"/>
              <a:t>Stop instance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41</a:t>
            </a:fld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95917" y="2326534"/>
            <a:ext cx="4596130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instance.start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-B conf_01:/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917" y="5889877"/>
            <a:ext cx="45961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instance.stop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16" y="4838198"/>
            <a:ext cx="459613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instance.list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11827" y="3616411"/>
            <a:ext cx="4393504" cy="863601"/>
            <a:chOff x="4011827" y="3616411"/>
            <a:chExt cx="4393504" cy="863601"/>
          </a:xfrm>
        </p:grpSpPr>
        <p:sp>
          <p:nvSpPr>
            <p:cNvPr id="8" name="TextBox 7"/>
            <p:cNvSpPr txBox="1"/>
            <p:nvPr/>
          </p:nvSpPr>
          <p:spPr>
            <a:xfrm>
              <a:off x="6853881" y="4110680"/>
              <a:ext cx="1551450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Instance name</a:t>
              </a: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011827" y="3616411"/>
              <a:ext cx="2842054" cy="6789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5892048" y="4295346"/>
            <a:ext cx="961833" cy="147815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9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&amp; best practices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8284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overhead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Startup of image</a:t>
            </a:r>
            <a:r>
              <a:rPr lang="en-US" dirty="0">
                <a:sym typeface="Symbol" panose="05050102010706020507" pitchFamily="18" charset="2"/>
              </a:rPr>
              <a:t>  0.4</a:t>
            </a:r>
            <a:r>
              <a:rPr lang="en-US" dirty="0"/>
              <a:t> 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Serial code/</a:t>
            </a:r>
            <a:r>
              <a:rPr lang="en-US" dirty="0" err="1"/>
              <a:t>OpenMP</a:t>
            </a:r>
            <a:r>
              <a:rPr lang="en-US" dirty="0"/>
              <a:t> (computing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20 seconds: &lt; 0.85 %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3 minutes:   &lt; 0.70 %</a:t>
            </a:r>
          </a:p>
          <a:p>
            <a:pPr lvl="1"/>
            <a:r>
              <a:rPr lang="en-US" dirty="0"/>
              <a:t>(Almost) independent of number of threads</a:t>
            </a:r>
          </a:p>
          <a:p>
            <a:r>
              <a:rPr lang="en-US" dirty="0"/>
              <a:t>MPI (computing SVD, matrix product)</a:t>
            </a:r>
          </a:p>
          <a:p>
            <a:pPr lvl="1"/>
            <a:r>
              <a:rPr lang="en-US" dirty="0"/>
              <a:t>PDGESVD: 7 % for 16 processes, 24 % for 64 processes</a:t>
            </a:r>
          </a:p>
          <a:p>
            <a:pPr lvl="1"/>
            <a:r>
              <a:rPr lang="en-US" dirty="0"/>
              <a:t>PDGEMM: &lt; 1 % for 16 processes, 10 % for 64 processes</a:t>
            </a:r>
          </a:p>
          <a:p>
            <a:pPr lvl="1"/>
            <a:r>
              <a:rPr lang="en-US" dirty="0"/>
              <a:t>However, serial GESVD: 10 %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43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551214" y="2245862"/>
            <a:ext cx="51028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w</a:t>
            </a:r>
            <a:r>
              <a:rPr lang="en-US" sz="2400" dirty="0"/>
              <a:t>orkflow with many short runtimes:</a:t>
            </a:r>
            <a:br>
              <a:rPr lang="en-US" sz="2400" dirty="0"/>
            </a:br>
            <a:r>
              <a:rPr lang="en-US" sz="2400" dirty="0"/>
              <a:t>                        </a:t>
            </a:r>
            <a:r>
              <a:rPr lang="en-US" sz="2400" b="1" dirty="0">
                <a:solidFill>
                  <a:srgbClr val="C00000"/>
                </a:solidFill>
              </a:rPr>
              <a:t>entirely in image</a:t>
            </a:r>
            <a:endParaRPr lang="nl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performance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non-optimized libraries/applications</a:t>
            </a:r>
          </a:p>
          <a:p>
            <a:pPr lvl="1"/>
            <a:r>
              <a:rPr lang="en-US" dirty="0"/>
              <a:t>Compilation can/should target specific hardware,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Performance loss up to 10-40 %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Crucial for BLAS, propagates to other scientific libraries, e.g., LAPACK, </a:t>
            </a:r>
            <a:r>
              <a:rPr lang="en-US" dirty="0" err="1">
                <a:sym typeface="Symbol" panose="05050102010706020507" pitchFamily="18" charset="2"/>
              </a:rPr>
              <a:t>PETSc</a:t>
            </a:r>
            <a:r>
              <a:rPr lang="en-US" dirty="0">
                <a:sym typeface="Symbol" panose="05050102010706020507" pitchFamily="18" charset="2"/>
              </a:rPr>
              <a:t>,…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8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software in default location, not home directory</a:t>
            </a:r>
          </a:p>
          <a:p>
            <a:r>
              <a:rPr lang="en-US" dirty="0"/>
              <a:t>Define environment variables in image's 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</a:p>
          <a:p>
            <a:r>
              <a:rPr lang="en-US" dirty="0"/>
              <a:t>Files should be owned by system account, not user</a:t>
            </a:r>
          </a:p>
          <a:p>
            <a:r>
              <a:rPr lang="en-US" dirty="0"/>
              <a:t>Don’t mess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r>
              <a:rPr lang="en-US" dirty="0"/>
              <a:t>Do installation via recipe file, </a:t>
            </a:r>
            <a:r>
              <a:rPr lang="en-US" i="1" dirty="0"/>
              <a:t>not</a:t>
            </a:r>
            <a:r>
              <a:rPr lang="en-US" dirty="0"/>
              <a:t> by hand</a:t>
            </a:r>
          </a:p>
          <a:p>
            <a:pPr lvl="1"/>
            <a:r>
              <a:rPr lang="en-US" dirty="0"/>
              <a:t>Better reproducibility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advantages</a:t>
            </a:r>
          </a:p>
          <a:p>
            <a:pPr lvl="1"/>
            <a:r>
              <a:rPr lang="en-US" dirty="0"/>
              <a:t>Portability</a:t>
            </a:r>
          </a:p>
          <a:p>
            <a:pPr lvl="1"/>
            <a:r>
              <a:rPr lang="en-US" dirty="0"/>
              <a:t>Reproducibility: recipes under version control</a:t>
            </a:r>
          </a:p>
          <a:p>
            <a:pPr lvl="1"/>
            <a:r>
              <a:rPr lang="en-US" dirty="0"/>
              <a:t>Easily create images</a:t>
            </a:r>
          </a:p>
          <a:p>
            <a:pPr lvl="1"/>
            <a:r>
              <a:rPr lang="en-US" dirty="0"/>
              <a:t>Integrate images into existing workflows</a:t>
            </a:r>
          </a:p>
          <a:p>
            <a:pPr lvl="1"/>
            <a:r>
              <a:rPr lang="en-US" dirty="0"/>
              <a:t>No privilege escalation</a:t>
            </a:r>
          </a:p>
          <a:p>
            <a:pPr lvl="2"/>
            <a:r>
              <a:rPr lang="en-US" dirty="0"/>
              <a:t>Create as root</a:t>
            </a:r>
          </a:p>
          <a:p>
            <a:pPr lvl="2"/>
            <a:r>
              <a:rPr lang="en-US" dirty="0"/>
              <a:t>Run as user, no </a:t>
            </a:r>
            <a:r>
              <a:rPr lang="en-US" dirty="0" err="1"/>
              <a:t>sudo</a:t>
            </a:r>
            <a:r>
              <a:rPr lang="en-US" dirty="0"/>
              <a:t> possible</a:t>
            </a:r>
          </a:p>
          <a:p>
            <a:pPr lvl="1"/>
            <a:r>
              <a:rPr lang="en-US" dirty="0"/>
              <a:t>Quite reasonable performance/overhead</a:t>
            </a:r>
          </a:p>
          <a:p>
            <a:r>
              <a:rPr lang="en-US" dirty="0"/>
              <a:t>Not an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Apptainer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https://apptainer.org/docs/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User guide</a:t>
            </a:r>
          </a:p>
          <a:p>
            <a:pPr lvl="1"/>
            <a:r>
              <a:rPr lang="en-US" dirty="0"/>
              <a:t>Admin guide</a:t>
            </a:r>
          </a:p>
          <a:p>
            <a:r>
              <a:rPr lang="en-US" dirty="0" err="1"/>
              <a:t>Apptainer</a:t>
            </a:r>
            <a:r>
              <a:rPr lang="en-US" dirty="0"/>
              <a:t> GitHub repository</a:t>
            </a:r>
            <a:br>
              <a:rPr lang="en-US" dirty="0"/>
            </a:br>
            <a:r>
              <a:rPr lang="en-US" dirty="0">
                <a:hlinkClick r:id="rId3"/>
              </a:rPr>
              <a:t>https://github.com/apptainer/apptainer</a:t>
            </a:r>
            <a:r>
              <a:rPr lang="en-US" dirty="0"/>
              <a:t> </a:t>
            </a:r>
          </a:p>
          <a:p>
            <a:r>
              <a:rPr lang="en-US" dirty="0" err="1"/>
              <a:t>hpccm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https://github.com/NVIDIA/hpc-container-maker</a:t>
            </a:r>
            <a:r>
              <a:rPr lang="en-US" dirty="0"/>
              <a:t> </a:t>
            </a:r>
          </a:p>
          <a:p>
            <a:r>
              <a:rPr lang="en-US" dirty="0" err="1">
                <a:hlinkClick r:id="rId5"/>
              </a:rPr>
              <a:t>HPCWired</a:t>
            </a:r>
            <a:r>
              <a:rPr lang="en-US" dirty="0">
                <a:hlinkClick r:id="rId5"/>
              </a:rPr>
              <a:t> article</a:t>
            </a:r>
            <a:r>
              <a:rPr lang="en-US" dirty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91AECB-7A4E-4CDD-8034-431325CB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E58A0E-B656-4AC9-956C-A89EE4C1B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170FA-B818-48CB-9A82-774DAE2F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090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originally developed by Berkeley Lab, now at </a:t>
            </a:r>
            <a:r>
              <a:rPr lang="en-US" dirty="0" err="1"/>
              <a:t>Sylabs</a:t>
            </a:r>
            <a:br>
              <a:rPr lang="en-US" dirty="0"/>
            </a:br>
            <a:r>
              <a:rPr lang="en-US" dirty="0">
                <a:hlinkClick r:id="rId2"/>
              </a:rPr>
              <a:t>https://sylabs.io/singularity/</a:t>
            </a:r>
            <a:endParaRPr lang="en-US" dirty="0"/>
          </a:p>
          <a:p>
            <a:r>
              <a:rPr lang="en-US" dirty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Shifter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https://github.com/NERSC/shifter</a:t>
            </a:r>
            <a:r>
              <a:rPr lang="en-US" dirty="0"/>
              <a:t> </a:t>
            </a:r>
          </a:p>
          <a:p>
            <a:r>
              <a:rPr lang="en-US" dirty="0"/>
              <a:t>Open source project: name change to </a:t>
            </a:r>
            <a:r>
              <a:rPr lang="en-US" dirty="0" err="1"/>
              <a:t>Apptainer</a:t>
            </a:r>
            <a:br>
              <a:rPr lang="en-US" dirty="0"/>
            </a:br>
            <a:r>
              <a:rPr lang="en-US" dirty="0">
                <a:hlinkClick r:id="rId5"/>
              </a:rPr>
              <a:t>https://apptainer.org/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</a:t>
            </a:fld>
            <a:endParaRPr lang="nl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7F983B-06B8-82E5-960E-0F35700C8237}"/>
              </a:ext>
            </a:extLst>
          </p:cNvPr>
          <p:cNvSpPr/>
          <p:nvPr/>
        </p:nvSpPr>
        <p:spPr>
          <a:xfrm>
            <a:off x="6432072" y="5115464"/>
            <a:ext cx="1512858" cy="388188"/>
          </a:xfrm>
          <a:prstGeom prst="roundRect">
            <a:avLst/>
          </a:prstGeom>
          <a:solidFill>
            <a:srgbClr val="FFC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EDB9E8-B663-4F3A-A21B-A8783B11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want docker…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BF7E2-9ACC-4E8B-B122-38ECC991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  <a:p>
            <a:pPr lvl="1"/>
            <a:r>
              <a:rPr lang="en-US" dirty="0"/>
              <a:t>Can build containers without </a:t>
            </a:r>
            <a:r>
              <a:rPr lang="en-US" dirty="0" err="1"/>
              <a:t>sudo</a:t>
            </a:r>
            <a:endParaRPr lang="en-US" dirty="0"/>
          </a:p>
          <a:p>
            <a:pPr lvl="1"/>
            <a:r>
              <a:rPr lang="en-US" dirty="0"/>
              <a:t>Can run rootless containers</a:t>
            </a:r>
          </a:p>
          <a:p>
            <a:pPr lvl="2"/>
            <a:r>
              <a:rPr lang="en-US" dirty="0"/>
              <a:t>No daemon</a:t>
            </a:r>
          </a:p>
          <a:p>
            <a:pPr lvl="1"/>
            <a:r>
              <a:rPr lang="en-US" dirty="0"/>
              <a:t>Same commands as docker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4113E-F77B-43C6-BF67-2394DEA6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54375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empty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empty image</a:t>
            </a:r>
          </a:p>
          <a:p>
            <a:r>
              <a:rPr lang="en-US" dirty="0"/>
              <a:t>Creation done with </a:t>
            </a:r>
            <a:r>
              <a:rPr lang="en-US" dirty="0" err="1"/>
              <a:t>sudo</a:t>
            </a:r>
            <a:endParaRPr lang="en-US" dirty="0"/>
          </a:p>
          <a:p>
            <a:endParaRPr lang="en-US" dirty="0"/>
          </a:p>
          <a:p>
            <a:r>
              <a:rPr lang="en-US" dirty="0"/>
              <a:t>Maximum size (in </a:t>
            </a:r>
            <a:r>
              <a:rPr lang="en-US" dirty="0" err="1"/>
              <a:t>MiB</a:t>
            </a:r>
            <a:r>
              <a:rPr lang="en-US" dirty="0"/>
              <a:t>) of the image</a:t>
            </a:r>
          </a:p>
          <a:p>
            <a:pPr lvl="1"/>
            <a:r>
              <a:rPr lang="en-US" dirty="0"/>
              <a:t>Can be resized later, if necessary</a:t>
            </a:r>
          </a:p>
          <a:p>
            <a:endParaRPr lang="en-US" dirty="0"/>
          </a:p>
          <a:p>
            <a:r>
              <a:rPr lang="en-US" dirty="0"/>
              <a:t>File system created 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721543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image.create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2048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721543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image.expand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1024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95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good: containers are useful</a:t>
            </a:r>
          </a:p>
          <a:p>
            <a:pPr lvl="1"/>
            <a:r>
              <a:rPr lang="en-US" dirty="0"/>
              <a:t>Some dependency chains are hard to resolve</a:t>
            </a:r>
          </a:p>
          <a:p>
            <a:pPr lvl="2"/>
            <a:r>
              <a:rPr lang="en-US" dirty="0"/>
              <a:t>X11 applications</a:t>
            </a:r>
          </a:p>
          <a:p>
            <a:pPr lvl="2"/>
            <a:r>
              <a:rPr lang="en-US" dirty="0"/>
              <a:t>32-bit applications</a:t>
            </a:r>
          </a:p>
          <a:p>
            <a:pPr lvl="1"/>
            <a:r>
              <a:rPr lang="en-US" dirty="0"/>
              <a:t>Portability of workflow across systems</a:t>
            </a:r>
          </a:p>
          <a:p>
            <a:r>
              <a:rPr lang="en-US" dirty="0"/>
              <a:t>The bad: containers pose security risks</a:t>
            </a:r>
          </a:p>
          <a:p>
            <a:pPr lvl="1"/>
            <a:r>
              <a:rPr lang="en-US" dirty="0"/>
              <a:t>Escalating privileges</a:t>
            </a:r>
          </a:p>
          <a:p>
            <a:pPr lvl="1"/>
            <a:r>
              <a:rPr lang="en-US" dirty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4558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Enter </a:t>
            </a:r>
            <a:r>
              <a:rPr lang="en-US" sz="2800" dirty="0" err="1"/>
              <a:t>apptainer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Single file, contains</a:t>
            </a:r>
          </a:p>
          <a:p>
            <a:pPr lvl="1"/>
            <a:r>
              <a:rPr lang="en-US" dirty="0"/>
              <a:t>OS components</a:t>
            </a:r>
          </a:p>
          <a:p>
            <a:pPr lvl="1"/>
            <a:r>
              <a:rPr lang="en-US" dirty="0"/>
              <a:t>System libraries</a:t>
            </a:r>
          </a:p>
          <a:p>
            <a:pPr lvl="1"/>
            <a:r>
              <a:rPr lang="en-US" dirty="0"/>
              <a:t>Application libraries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/>
              <a:t>Data (possibly, but normally not)</a:t>
            </a:r>
          </a:p>
          <a:p>
            <a:r>
              <a:rPr lang="en-US" dirty="0"/>
              <a:t>Creation</a:t>
            </a:r>
          </a:p>
          <a:p>
            <a:pPr lvl="1"/>
            <a:r>
              <a:rPr lang="en-US" dirty="0"/>
              <a:t>Can be done on any machine, any (Linux) OS, requires root privileges</a:t>
            </a:r>
          </a:p>
          <a:p>
            <a:pPr lvl="1"/>
            <a:r>
              <a:rPr lang="en-US" dirty="0"/>
              <a:t>Can be done remote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Runs on any (Linux) machine, </a:t>
            </a:r>
            <a:r>
              <a:rPr lang="en-US" dirty="0" err="1"/>
              <a:t>apptainer</a:t>
            </a:r>
            <a:r>
              <a:rPr lang="en-US" dirty="0"/>
              <a:t> installed</a:t>
            </a:r>
          </a:p>
          <a:p>
            <a:pPr lvl="1"/>
            <a:r>
              <a:rPr lang="en-US" dirty="0"/>
              <a:t>No root 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apptainer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distribution's package manager</a:t>
            </a:r>
          </a:p>
          <a:p>
            <a:pPr lvl="1"/>
            <a:r>
              <a:rPr lang="en-US" dirty="0"/>
              <a:t>apt</a:t>
            </a:r>
          </a:p>
          <a:p>
            <a:pPr lvl="1"/>
            <a:r>
              <a:rPr lang="en-US" dirty="0"/>
              <a:t>yum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Build from source</a:t>
            </a:r>
          </a:p>
          <a:p>
            <a:pPr lvl="1"/>
            <a:r>
              <a:rPr lang="en-US" dirty="0"/>
              <a:t>Note: requires </a:t>
            </a:r>
            <a:r>
              <a:rPr lang="en-US" dirty="0" err="1"/>
              <a:t>squashfs</a:t>
            </a:r>
            <a:r>
              <a:rPr lang="en-US" dirty="0"/>
              <a:t>, fuse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510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2523</Words>
  <Application>Microsoft Office PowerPoint</Application>
  <PresentationFormat>On-screen Show (4:3)</PresentationFormat>
  <Paragraphs>527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Symbol</vt:lpstr>
      <vt:lpstr>Office Theme</vt:lpstr>
      <vt:lpstr>Containers for HPC</vt:lpstr>
      <vt:lpstr>PowerPoint Presentation</vt:lpstr>
      <vt:lpstr>PowerPoint Presentation</vt:lpstr>
      <vt:lpstr>Introduction</vt:lpstr>
      <vt:lpstr>Introduction</vt:lpstr>
      <vt:lpstr>Motivation</vt:lpstr>
      <vt:lpstr>Apptainer architecture</vt:lpstr>
      <vt:lpstr>Apptainer image</vt:lpstr>
      <vt:lpstr>Installing apptainer</vt:lpstr>
      <vt:lpstr>Creating images</vt:lpstr>
      <vt:lpstr>Recipe file: bootstrap from distro</vt:lpstr>
      <vt:lpstr>Recipe file: bootstrap from docker</vt:lpstr>
      <vt:lpstr>Recipe file: preparing install</vt:lpstr>
      <vt:lpstr>Recipe file: %post</vt:lpstr>
      <vt:lpstr>Recipe file: applications</vt:lpstr>
      <vt:lpstr>Recipe file: tests &amp; meta-info</vt:lpstr>
      <vt:lpstr>Recipe file: (almost) complete</vt:lpstr>
      <vt:lpstr>Build image</vt:lpstr>
      <vt:lpstr>Image types</vt:lpstr>
      <vt:lpstr>Multistage builds</vt:lpstr>
      <vt:lpstr>Remote builds</vt:lpstr>
      <vt:lpstr>Other options</vt:lpstr>
      <vt:lpstr>And one more thing…</vt:lpstr>
      <vt:lpstr>hpccm recipe</vt:lpstr>
      <vt:lpstr>hpccm to docker/singularity</vt:lpstr>
      <vt:lpstr>Using images</vt:lpstr>
      <vt:lpstr>Run container/execute commands</vt:lpstr>
      <vt:lpstr>Integration in workflow</vt:lpstr>
      <vt:lpstr>Image shell</vt:lpstr>
      <vt:lpstr>Directory bindings</vt:lpstr>
      <vt:lpstr>Multithreaded applications</vt:lpstr>
      <vt:lpstr>Example recipe file</vt:lpstr>
      <vt:lpstr>Running OpenMP application</vt:lpstr>
      <vt:lpstr>Distributed applications</vt:lpstr>
      <vt:lpstr>Example recipe file</vt:lpstr>
      <vt:lpstr>Running MPI application</vt:lpstr>
      <vt:lpstr>Services</vt:lpstr>
      <vt:lpstr>Server processes</vt:lpstr>
      <vt:lpstr>Define service</vt:lpstr>
      <vt:lpstr>Recipe</vt:lpstr>
      <vt:lpstr>Run instance(s)</vt:lpstr>
      <vt:lpstr>Performance &amp; best practices</vt:lpstr>
      <vt:lpstr>Apptainer overhead</vt:lpstr>
      <vt:lpstr>Apptainer performance pitfalls</vt:lpstr>
      <vt:lpstr>Bootstrap best practices</vt:lpstr>
      <vt:lpstr>Conclusions</vt:lpstr>
      <vt:lpstr>Conclusions</vt:lpstr>
      <vt:lpstr>References</vt:lpstr>
      <vt:lpstr>podman</vt:lpstr>
      <vt:lpstr>But I want docker…</vt:lpstr>
      <vt:lpstr>Create empty image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143</cp:revision>
  <dcterms:created xsi:type="dcterms:W3CDTF">2016-10-25T08:52:29Z</dcterms:created>
  <dcterms:modified xsi:type="dcterms:W3CDTF">2024-10-21T12:07:18Z</dcterms:modified>
</cp:coreProperties>
</file>