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367" r:id="rId43"/>
    <p:sldId id="368" r:id="rId44"/>
    <p:sldId id="369" r:id="rId45"/>
    <p:sldId id="282" r:id="rId46"/>
    <p:sldId id="283" r:id="rId47"/>
    <p:sldId id="284" r:id="rId48"/>
    <p:sldId id="279" r:id="rId49"/>
    <p:sldId id="280" r:id="rId50"/>
    <p:sldId id="281" r:id="rId51"/>
    <p:sldId id="363" r:id="rId52"/>
    <p:sldId id="364" r:id="rId53"/>
    <p:sldId id="365" r:id="rId54"/>
    <p:sldId id="296" r:id="rId55"/>
    <p:sldId id="297" r:id="rId56"/>
    <p:sldId id="298" r:id="rId57"/>
    <p:sldId id="299" r:id="rId58"/>
    <p:sldId id="300" r:id="rId59"/>
    <p:sldId id="370" r:id="rId60"/>
    <p:sldId id="371" r:id="rId61"/>
    <p:sldId id="372" r:id="rId62"/>
    <p:sldId id="373" r:id="rId63"/>
    <p:sldId id="285" r:id="rId64"/>
    <p:sldId id="286" r:id="rId65"/>
    <p:sldId id="287" r:id="rId66"/>
    <p:sldId id="270" r:id="rId67"/>
    <p:sldId id="366" r:id="rId68"/>
    <p:sldId id="272" r:id="rId69"/>
    <p:sldId id="276" r:id="rId70"/>
    <p:sldId id="277" r:id="rId71"/>
    <p:sldId id="307" r:id="rId72"/>
    <p:sldId id="308" r:id="rId73"/>
    <p:sldId id="291" r:id="rId74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Development" id="{A90536BE-1C5D-4B55-A6F5-283902624C4D}">
          <p14:sldIdLst>
            <p14:sldId id="367"/>
            <p14:sldId id="368"/>
            <p14:sldId id="36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Modifying images" id="{E905122A-C14D-4C44-912A-C00B0F615727}">
          <p14:sldIdLst>
            <p14:sldId id="370"/>
            <p14:sldId id="371"/>
            <p14:sldId id="372"/>
            <p14:sldId id="373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  <p14:sldId id="366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11/08/2025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11/08/2025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11/08/2025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11/08/2025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11/08/2025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11/08/2025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11/08/2025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11/08/2025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ntainers/nvhpc" TargetMode="External"/><Relationship Id="rId2" Type="http://schemas.openxmlformats.org/officeDocument/2006/relationships/hyperlink" Target="https://github.com/intel/oneapi-container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.org/" TargetMode="Externa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into </a:t>
            </a:r>
            <a:r>
              <a:rPr lang="en-US" dirty="0" err="1"/>
              <a:t>Slurm</a:t>
            </a:r>
            <a:r>
              <a:rPr lang="en-US" dirty="0"/>
              <a:t>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</a:p>
          <a:p>
            <a:r>
              <a:rPr lang="en-US" dirty="0"/>
              <a:t>Workflow systems may support </a:t>
            </a:r>
            <a:r>
              <a:rPr lang="en-US" dirty="0" err="1"/>
              <a:t>Apptainer</a:t>
            </a:r>
            <a:r>
              <a:rPr lang="en-US" dirty="0"/>
              <a:t>, e.g.,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-batch plot.bat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33CC-417F-0BF0-7E32-CA2FB92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6" y="5311129"/>
            <a:ext cx="181000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Alternative if Bash is installed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5" y="2359483"/>
            <a:ext cx="621598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65946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8369-12A7-5607-CA63-6A0C1280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17B4-19AD-5C13-485F-303FD2FC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E7CA-7BF4-5704-B676-B094689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001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630D-5AF9-D862-8FDA-CAB54AC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Boon for developers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711-26CC-6B97-8C06-4A8AB77F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image</a:t>
            </a:r>
          </a:p>
          <a:p>
            <a:pPr lvl="1"/>
            <a:r>
              <a:rPr lang="en-US" dirty="0"/>
              <a:t>OS of choice</a:t>
            </a:r>
          </a:p>
          <a:p>
            <a:pPr lvl="1"/>
            <a:r>
              <a:rPr lang="en-US" dirty="0"/>
              <a:t>Required tools</a:t>
            </a:r>
          </a:p>
          <a:p>
            <a:pPr lvl="2"/>
            <a:r>
              <a:rPr lang="en-US" dirty="0"/>
              <a:t>Editor of choice</a:t>
            </a:r>
          </a:p>
          <a:p>
            <a:pPr lvl="2"/>
            <a:r>
              <a:rPr lang="en-US" dirty="0"/>
              <a:t>Compilers/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gprof</a:t>
            </a:r>
            <a:r>
              <a:rPr lang="en-US" dirty="0"/>
              <a:t>/ hyperfine/</a:t>
            </a:r>
            <a:r>
              <a:rPr lang="en-US" dirty="0">
                <a:sym typeface="Symbol" panose="05050102010706020507" pitchFamily="18" charset="2"/>
              </a:rPr>
              <a:t> </a:t>
            </a:r>
            <a:endParaRPr lang="en-US" dirty="0"/>
          </a:p>
          <a:p>
            <a:pPr lvl="2"/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1"/>
            <a:r>
              <a:rPr lang="en-US" dirty="0"/>
              <a:t>Required libraries</a:t>
            </a:r>
          </a:p>
          <a:p>
            <a:pPr lvl="2"/>
            <a:r>
              <a:rPr lang="en-US" dirty="0"/>
              <a:t>Boost/</a:t>
            </a:r>
            <a:r>
              <a:rPr lang="en-US" dirty="0" err="1"/>
              <a:t>OpenBLAS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Configuration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Host home directory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bashrc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vimrc</a:t>
            </a:r>
            <a:r>
              <a:rPr lang="en-US" dirty="0">
                <a:sym typeface="Symbol" panose="05050102010706020507" pitchFamily="18" charset="2"/>
              </a:rPr>
              <a:t>/ </a:t>
            </a:r>
          </a:p>
          <a:p>
            <a:r>
              <a:rPr lang="en-US" dirty="0">
                <a:sym typeface="Symbol" panose="05050102010706020507" pitchFamily="18" charset="2"/>
              </a:rPr>
              <a:t>Part of project via git +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35DB-C9F7-F2B9-CF0F-7E93D92F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CAF9A-6E0E-1B44-5C65-FC6540FFAD7F}"/>
              </a:ext>
            </a:extLst>
          </p:cNvPr>
          <p:cNvGrpSpPr/>
          <p:nvPr/>
        </p:nvGrpSpPr>
        <p:grpSpPr>
          <a:xfrm>
            <a:off x="4720583" y="2686050"/>
            <a:ext cx="3846209" cy="1826609"/>
            <a:chOff x="4720583" y="2686050"/>
            <a:chExt cx="3846209" cy="1826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408182-D01F-DB6D-CBF7-75E42AC3F63E}"/>
                </a:ext>
              </a:extLst>
            </p:cNvPr>
            <p:cNvSpPr txBox="1"/>
            <p:nvPr/>
          </p:nvSpPr>
          <p:spPr>
            <a:xfrm>
              <a:off x="4720583" y="3127664"/>
              <a:ext cx="347473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Stable, reproducible,</a:t>
              </a:r>
              <a:br>
                <a:rPr lang="en-US" sz="2800" dirty="0"/>
              </a:br>
              <a:r>
                <a:rPr lang="en-US" sz="2800" dirty="0"/>
                <a:t>per project, shareable,</a:t>
              </a:r>
              <a:br>
                <a:rPr lang="en-US" sz="2800" dirty="0"/>
              </a:br>
              <a:r>
                <a:rPr lang="en-US" sz="2800" dirty="0"/>
                <a:t>zero-config</a:t>
              </a:r>
              <a:endParaRPr lang="LID4096" sz="2800" dirty="0"/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89949DB-3CE5-C27B-9EB1-25CDC888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3842" y="2686050"/>
              <a:ext cx="74295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AD92-71A8-7E2F-1FC6-42723E30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1B1-19B2-0058-0700-D99FC708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OneAPI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https://github.com/intel/oneapi-containers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C/C++/Fortran compilers</a:t>
            </a:r>
          </a:p>
          <a:p>
            <a:pPr lvl="1"/>
            <a:r>
              <a:rPr lang="en-US" dirty="0"/>
              <a:t>SYCL/TBB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NVIDIA HPC Toolkit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https://catalog.ngc.nvidia.com/orgs/nvidia/containers/nvhpc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CBED-2927-C601-A960-5E8BD75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5044-A9BE-FB01-CB5F-F1C25A7E0A8A}"/>
              </a:ext>
            </a:extLst>
          </p:cNvPr>
          <p:cNvSpPr txBox="1"/>
          <p:nvPr/>
        </p:nvSpPr>
        <p:spPr>
          <a:xfrm>
            <a:off x="2576945" y="5018808"/>
            <a:ext cx="37932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Add your own requirements!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111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9D5-3D2F-E2A6-54D3-7D0BE7E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Messing with images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CF2E-67A5-6245-A3C1-736851DE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CC56F-7F0E-87F9-6287-DDD6C3DE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B4D-F191-FAB5-84FA-2020C059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F68-65BE-F14A-FF70-C17BD4B9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possible directly</a:t>
            </a:r>
          </a:p>
          <a:p>
            <a:r>
              <a:rPr lang="en-US" dirty="0"/>
              <a:t>Create sandbox, i.e.,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command in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image from sandbox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F8DF-5034-7D14-DF07-5AC3BDF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FD4E2-2AA7-8BA9-6EB3-58E22E3D66D7}"/>
              </a:ext>
            </a:extLst>
          </p:cNvPr>
          <p:cNvSpPr txBox="1"/>
          <p:nvPr/>
        </p:nvSpPr>
        <p:spPr>
          <a:xfrm>
            <a:off x="1004968" y="2880280"/>
            <a:ext cx="66531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build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./sandbox/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original.sif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EBAA8-39BC-BA8F-B6B6-8CD450F72FCF}"/>
              </a:ext>
            </a:extLst>
          </p:cNvPr>
          <p:cNvSpPr txBox="1"/>
          <p:nvPr/>
        </p:nvSpPr>
        <p:spPr>
          <a:xfrm>
            <a:off x="1004968" y="4119958"/>
            <a:ext cx="665313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shell  --writable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./sandbox/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apt update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apt install less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E0B36-DA22-CF32-BF23-9992A5B32968}"/>
              </a:ext>
            </a:extLst>
          </p:cNvPr>
          <p:cNvSpPr txBox="1"/>
          <p:nvPr/>
        </p:nvSpPr>
        <p:spPr>
          <a:xfrm>
            <a:off x="1004967" y="5981230"/>
            <a:ext cx="66531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build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./sandbox/</a:t>
            </a:r>
          </a:p>
        </p:txBody>
      </p:sp>
    </p:spTree>
    <p:extLst>
      <p:ext uri="{BB962C8B-B14F-4D97-AF65-F5344CB8AC3E}">
        <p14:creationId xmlns:p14="http://schemas.microsoft.com/office/powerpoint/2010/main" val="42417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DB7C-11AE-733B-4341-58C9F782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928F-41B0-6F58-D3D0-5E920553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Quick hack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Never put image in production!</a:t>
            </a:r>
          </a:p>
          <a:p>
            <a:pPr lvl="1"/>
            <a:r>
              <a:rPr lang="en-US" dirty="0"/>
              <a:t>Update recipe</a:t>
            </a:r>
          </a:p>
          <a:p>
            <a:pPr lvl="1"/>
            <a:r>
              <a:rPr lang="en-US" dirty="0"/>
              <a:t>Unless under DVC control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B60C-F600-7D76-7D49-B1A227FB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7E7B5C-5F39-ADE4-B880-70CDAD8F1C17}"/>
              </a:ext>
            </a:extLst>
          </p:cNvPr>
          <p:cNvGrpSpPr/>
          <p:nvPr/>
        </p:nvGrpSpPr>
        <p:grpSpPr>
          <a:xfrm>
            <a:off x="1848100" y="3465295"/>
            <a:ext cx="5740157" cy="1071997"/>
            <a:chOff x="1983182" y="3221684"/>
            <a:chExt cx="5740157" cy="1071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F5FBEC-0693-6589-1407-9FE85A42D947}"/>
                </a:ext>
              </a:extLst>
            </p:cNvPr>
            <p:cNvSpPr txBox="1"/>
            <p:nvPr/>
          </p:nvSpPr>
          <p:spPr>
            <a:xfrm>
              <a:off x="1983182" y="3708906"/>
              <a:ext cx="5177636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Note: this is not reproducible!</a:t>
              </a:r>
              <a:endParaRPr lang="LID4096" sz="3200" dirty="0"/>
            </a:p>
          </p:txBody>
        </p:sp>
        <p:pic>
          <p:nvPicPr>
            <p:cNvPr id="6" name="Graphic 5" descr="Thumbs Down with solid fill">
              <a:extLst>
                <a:ext uri="{FF2B5EF4-FFF2-40B4-BE49-F238E27FC236}">
                  <a16:creationId xmlns:a16="http://schemas.microsoft.com/office/drawing/2014/main" id="{B40581C5-960E-6996-23AA-AE9C653BB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8896" y="3221684"/>
              <a:ext cx="974443" cy="97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A64E-125A-13B8-EE70-A0FD13EB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3810-130E-633C-32BC-9C989CF6D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Clean(er) modifications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with overlay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FE116-9E8E-706C-0636-D404B0F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751BA-A2DF-A2AF-FC0F-8AFC2F0CBDD9}"/>
              </a:ext>
            </a:extLst>
          </p:cNvPr>
          <p:cNvSpPr txBox="1"/>
          <p:nvPr/>
        </p:nvSpPr>
        <p:spPr>
          <a:xfrm>
            <a:off x="1004968" y="2395068"/>
            <a:ext cx="6653132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overlay/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shell  --overlay overlay/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r_base.sif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Rcpp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q()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10250-19A1-94C7-51D7-B033B83EC9A0}"/>
              </a:ext>
            </a:extLst>
          </p:cNvPr>
          <p:cNvSpPr txBox="1"/>
          <p:nvPr/>
        </p:nvSpPr>
        <p:spPr>
          <a:xfrm>
            <a:off x="1004968" y="5892582"/>
            <a:ext cx="66531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shell  --overlay overlay/: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r_base.sif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5F4F1-87B2-20B6-97E5-05B88C95B7A9}"/>
              </a:ext>
            </a:extLst>
          </p:cNvPr>
          <p:cNvGrpSpPr/>
          <p:nvPr/>
        </p:nvGrpSpPr>
        <p:grpSpPr>
          <a:xfrm>
            <a:off x="6286500" y="5161300"/>
            <a:ext cx="2521464" cy="1054052"/>
            <a:chOff x="5344359" y="2404456"/>
            <a:chExt cx="2521464" cy="105405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28CD972-E4D5-FFE7-A771-60246BAB7AC7}"/>
                </a:ext>
              </a:extLst>
            </p:cNvPr>
            <p:cNvSpPr/>
            <p:nvPr/>
          </p:nvSpPr>
          <p:spPr>
            <a:xfrm>
              <a:off x="5344359" y="3165266"/>
              <a:ext cx="384466" cy="293242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13FE97-96BD-28EB-457B-385B2FB6CA20}"/>
                </a:ext>
              </a:extLst>
            </p:cNvPr>
            <p:cNvSpPr txBox="1"/>
            <p:nvPr/>
          </p:nvSpPr>
          <p:spPr>
            <a:xfrm>
              <a:off x="6715959" y="2404456"/>
              <a:ext cx="11498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Read-only</a:t>
              </a:r>
              <a:endParaRPr lang="en-BE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212D4D2-228E-4590-9042-01A4A7302DDE}"/>
                </a:ext>
              </a:extLst>
            </p:cNvPr>
            <p:cNvCxnSpPr>
              <a:cxnSpLocks/>
              <a:stCxn id="9" idx="1"/>
              <a:endCxn id="8" idx="3"/>
            </p:cNvCxnSpPr>
            <p:nvPr/>
          </p:nvCxnSpPr>
          <p:spPr>
            <a:xfrm flipH="1">
              <a:off x="5728825" y="2589122"/>
              <a:ext cx="987134" cy="7227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90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6A11-743F-3418-55CD-B23D153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best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E57-B6A1-417C-8590-DD0F521E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en-US" dirty="0"/>
              <a:t> docker tag</a:t>
            </a:r>
          </a:p>
          <a:p>
            <a:pPr lvl="1"/>
            <a:r>
              <a:rPr lang="en-US" dirty="0"/>
              <a:t>May/will be newer version when rebuild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version control of images using DVC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A0BC-4A57-EE44-9251-EE3AA08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67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09970-B72E-0A7E-1BFB-AB48A9E79249}"/>
              </a:ext>
            </a:extLst>
          </p:cNvPr>
          <p:cNvGrpSpPr/>
          <p:nvPr/>
        </p:nvGrpSpPr>
        <p:grpSpPr>
          <a:xfrm>
            <a:off x="2338088" y="3280231"/>
            <a:ext cx="4119862" cy="1691998"/>
            <a:chOff x="2473170" y="3342577"/>
            <a:chExt cx="4119862" cy="1691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BD1CC-BA3E-4B10-9B90-002365785CC3}"/>
                </a:ext>
              </a:extLst>
            </p:cNvPr>
            <p:cNvSpPr txBox="1"/>
            <p:nvPr/>
          </p:nvSpPr>
          <p:spPr>
            <a:xfrm>
              <a:off x="2473170" y="3834246"/>
              <a:ext cx="360040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git version control of recipe</a:t>
              </a:r>
            </a:p>
            <a:p>
              <a:pPr algn="ctr"/>
              <a:r>
                <a:rPr lang="en-US" sz="2400" dirty="0">
                  <a:sym typeface="Symbol" panose="05050102010706020507" pitchFamily="18" charset="2"/>
                </a:rPr>
                <a:t></a:t>
              </a:r>
              <a:endParaRPr lang="en-US" sz="2400" dirty="0"/>
            </a:p>
            <a:p>
              <a:pPr algn="ctr"/>
              <a:r>
                <a:rPr lang="en-US" sz="2400" dirty="0"/>
                <a:t>reproducibility</a:t>
              </a:r>
              <a:endParaRPr lang="LID4096" sz="2400" dirty="0"/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54D8D68-5AAA-A1D6-52C9-04B0D98D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91" y="3342577"/>
              <a:ext cx="695341" cy="71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</a:p>
          <a:p>
            <a:r>
              <a:rPr lang="en-US" dirty="0"/>
              <a:t>DVC (Data Version Control)</a:t>
            </a:r>
            <a:br>
              <a:rPr lang="en-US" dirty="0"/>
            </a:br>
            <a:r>
              <a:rPr lang="en-US" dirty="0">
                <a:hlinkClick r:id="rId6"/>
              </a:rPr>
              <a:t>https://dvc.org/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</TotalTime>
  <Words>3642</Words>
  <Application>Microsoft Office PowerPoint</Application>
  <PresentationFormat>On-screen Show (4:3)</PresentationFormat>
  <Paragraphs>790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Development</vt:lpstr>
      <vt:lpstr>Boon for developers</vt:lpstr>
      <vt:lpstr>Base images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Services</vt:lpstr>
      <vt:lpstr>Server processes</vt:lpstr>
      <vt:lpstr>Define service</vt:lpstr>
      <vt:lpstr>Recipe</vt:lpstr>
      <vt:lpstr>Run instance(s)</vt:lpstr>
      <vt:lpstr>Messing with images</vt:lpstr>
      <vt:lpstr>Modifying images</vt:lpstr>
      <vt:lpstr>Use cases</vt:lpstr>
      <vt:lpstr>Overlays</vt:lpstr>
      <vt:lpstr>Performance &amp; best practices</vt:lpstr>
      <vt:lpstr>Apptainer overhead</vt:lpstr>
      <vt:lpstr>Apptainer performance pitfalls</vt:lpstr>
      <vt:lpstr>Bootstrap best practices</vt:lpstr>
      <vt:lpstr>Reproducibility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169</cp:revision>
  <dcterms:created xsi:type="dcterms:W3CDTF">2016-10-25T08:52:29Z</dcterms:created>
  <dcterms:modified xsi:type="dcterms:W3CDTF">2025-08-11T09:08:34Z</dcterms:modified>
</cp:coreProperties>
</file>