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303" r:id="rId3"/>
    <p:sldId id="309" r:id="rId4"/>
    <p:sldId id="353" r:id="rId5"/>
    <p:sldId id="348" r:id="rId6"/>
    <p:sldId id="273" r:id="rId7"/>
    <p:sldId id="257" r:id="rId8"/>
    <p:sldId id="258" r:id="rId9"/>
    <p:sldId id="259" r:id="rId10"/>
    <p:sldId id="260" r:id="rId11"/>
    <p:sldId id="301" r:id="rId12"/>
    <p:sldId id="274" r:id="rId13"/>
    <p:sldId id="263" r:id="rId14"/>
    <p:sldId id="290" r:id="rId15"/>
    <p:sldId id="295" r:id="rId16"/>
    <p:sldId id="264" r:id="rId17"/>
    <p:sldId id="265" r:id="rId18"/>
    <p:sldId id="354" r:id="rId19"/>
    <p:sldId id="294" r:id="rId20"/>
    <p:sldId id="266" r:id="rId21"/>
    <p:sldId id="267" r:id="rId22"/>
    <p:sldId id="357" r:id="rId23"/>
    <p:sldId id="355" r:id="rId24"/>
    <p:sldId id="356" r:id="rId25"/>
    <p:sldId id="358" r:id="rId26"/>
    <p:sldId id="293" r:id="rId27"/>
    <p:sldId id="310" r:id="rId28"/>
    <p:sldId id="302" r:id="rId29"/>
    <p:sldId id="292" r:id="rId30"/>
    <p:sldId id="304" r:id="rId31"/>
    <p:sldId id="305" r:id="rId32"/>
    <p:sldId id="306" r:id="rId33"/>
    <p:sldId id="359" r:id="rId34"/>
    <p:sldId id="360" r:id="rId35"/>
    <p:sldId id="275" r:id="rId36"/>
    <p:sldId id="269" r:id="rId37"/>
    <p:sldId id="278" r:id="rId38"/>
    <p:sldId id="271" r:id="rId39"/>
    <p:sldId id="289" r:id="rId40"/>
    <p:sldId id="282" r:id="rId41"/>
    <p:sldId id="283" r:id="rId42"/>
    <p:sldId id="284" r:id="rId43"/>
    <p:sldId id="279" r:id="rId44"/>
    <p:sldId id="280" r:id="rId45"/>
    <p:sldId id="281" r:id="rId46"/>
    <p:sldId id="296" r:id="rId47"/>
    <p:sldId id="297" r:id="rId48"/>
    <p:sldId id="298" r:id="rId49"/>
    <p:sldId id="299" r:id="rId50"/>
    <p:sldId id="300" r:id="rId51"/>
    <p:sldId id="285" r:id="rId52"/>
    <p:sldId id="286" r:id="rId53"/>
    <p:sldId id="287" r:id="rId54"/>
    <p:sldId id="270" r:id="rId55"/>
    <p:sldId id="272" r:id="rId56"/>
    <p:sldId id="276" r:id="rId57"/>
    <p:sldId id="277" r:id="rId58"/>
    <p:sldId id="307" r:id="rId59"/>
    <p:sldId id="308" r:id="rId60"/>
    <p:sldId id="291" r:id="rId6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  <p14:sldId id="353"/>
            <p14:sldId id="348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354"/>
            <p14:sldId id="294"/>
            <p14:sldId id="266"/>
            <p14:sldId id="267"/>
            <p14:sldId id="357"/>
            <p14:sldId id="355"/>
            <p14:sldId id="356"/>
            <p14:sldId id="358"/>
            <p14:sldId id="293"/>
            <p14:sldId id="310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  <p14:sldId id="359"/>
            <p14:sldId id="360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8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8/08/2025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8/08/2025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8/08/2025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8/08/2025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F7DEC-17C8-FFD7-5C81-5CF58552E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4" y="1046566"/>
            <a:ext cx="2085975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B39AB-C0C4-F427-A259-DED7855EC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3707" y="51142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On any machine, any (Linux) OS, may require root privileges</a:t>
            </a:r>
          </a:p>
          <a:p>
            <a:pPr lvl="1"/>
            <a:r>
              <a:rPr lang="en-US" dirty="0"/>
              <a:t>Remotely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On any (Linux) machine, </a:t>
            </a:r>
            <a:r>
              <a:rPr lang="en-US" dirty="0" err="1"/>
              <a:t>apptainer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apptainer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2982359" cy="1017162"/>
            <a:chOff x="3486150" y="1440288"/>
            <a:chExt cx="2982359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55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${APPTAINER_ROOTFS}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0348-25B2-68D6-D88A-7D97C39E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BCBD-4096-CEF7-BAA2-0C559E18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63B1-D19B-BB36-52C1-7A356B47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FFCB-D7E4-3D9F-098F-9A019F94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E0CD63-0581-AAC6-3C88-EC97C143ECAD}"/>
              </a:ext>
            </a:extLst>
          </p:cNvPr>
          <p:cNvGrpSpPr/>
          <p:nvPr/>
        </p:nvGrpSpPr>
        <p:grpSpPr>
          <a:xfrm>
            <a:off x="930727" y="4318353"/>
            <a:ext cx="6659862" cy="1003907"/>
            <a:chOff x="930727" y="3892322"/>
            <a:chExt cx="6659862" cy="10039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CF7011-9DA7-F961-5A88-628F06948C3A}"/>
                </a:ext>
              </a:extLst>
            </p:cNvPr>
            <p:cNvSpPr txBox="1"/>
            <p:nvPr/>
          </p:nvSpPr>
          <p:spPr>
            <a:xfrm>
              <a:off x="930727" y="4249898"/>
              <a:ext cx="638828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%help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 grace using: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run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2C82B9D9-4081-D202-12C5-9390EE778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3892322"/>
              <a:ext cx="543150" cy="5431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16081-FE7B-B1F3-D21E-5907EDAE49A2}"/>
              </a:ext>
            </a:extLst>
          </p:cNvPr>
          <p:cNvGrpSpPr/>
          <p:nvPr/>
        </p:nvGrpSpPr>
        <p:grpSpPr>
          <a:xfrm>
            <a:off x="930728" y="2469257"/>
            <a:ext cx="6659861" cy="916884"/>
            <a:chOff x="930728" y="2199091"/>
            <a:chExt cx="6659861" cy="916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6D0A3C-C5E3-C07F-C0D9-B6FCB5893F19}"/>
                </a:ext>
              </a:extLst>
            </p:cNvPr>
            <p:cNvSpPr txBox="1"/>
            <p:nvPr/>
          </p:nvSpPr>
          <p:spPr>
            <a:xfrm>
              <a:off x="930728" y="2469644"/>
              <a:ext cx="6388286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%test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/bin/grace -version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6D2B314D-B274-2403-1E9E-340B1304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2199091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16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Provenance of images is important: reproducibility!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Added by </a:t>
            </a:r>
            <a:r>
              <a:rPr lang="en-US" dirty="0" err="1">
                <a:cs typeface="Courier New" panose="02070309020205020404" pitchFamily="49" charset="0"/>
              </a:rPr>
              <a:t>apptainer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Architecture,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amd64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 date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Bootstrap, .e.g.,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From,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ubuntu:22.04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377EA1-E1F9-C678-AF2C-53CD8215F4E8}"/>
              </a:ext>
            </a:extLst>
          </p:cNvPr>
          <p:cNvGrpSpPr/>
          <p:nvPr/>
        </p:nvGrpSpPr>
        <p:grpSpPr>
          <a:xfrm>
            <a:off x="1034251" y="2807805"/>
            <a:ext cx="6659862" cy="1402758"/>
            <a:chOff x="930727" y="4231365"/>
            <a:chExt cx="6659862" cy="1402758"/>
          </a:xfrm>
        </p:grpSpPr>
        <p:sp>
          <p:nvSpPr>
            <p:cNvPr id="6" name="TextBox 5"/>
            <p:cNvSpPr txBox="1"/>
            <p:nvPr/>
          </p:nvSpPr>
          <p:spPr>
            <a:xfrm>
              <a:off x="930727" y="4231365"/>
              <a:ext cx="6388287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%labels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Maintainer Geert Jan Bex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Email geertjan.bex@uhasselt.be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Version 1.0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59911D42-520D-8A14-2EAC-F917E6D8A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5090973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33210" y="4350489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1033210" y="5157475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184C-5869-4530-F76B-0BB3652D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399D-B004-73C8-D51A-3D6B4F76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sym typeface="Symbol" panose="05050102010706020507" pitchFamily="18" charset="2"/>
              </a:rPr>
              <a:t> </a:t>
            </a:r>
            <a:r>
              <a:rPr lang="en-US" dirty="0"/>
              <a:t>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Building takes time</a:t>
            </a:r>
          </a:p>
          <a:p>
            <a:pPr lvl="1"/>
            <a:r>
              <a:rPr lang="en-US" dirty="0"/>
              <a:t>Use compute node/batch job</a:t>
            </a:r>
          </a:p>
          <a:p>
            <a:pPr lvl="1"/>
            <a:r>
              <a:rPr lang="en-US" dirty="0"/>
              <a:t>Request enough </a:t>
            </a:r>
            <a:r>
              <a:rPr lang="en-US" dirty="0" err="1"/>
              <a:t>walltime</a:t>
            </a:r>
            <a:r>
              <a:rPr lang="en-US" dirty="0"/>
              <a:t>, e.g.,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--time 2:00:00</a:t>
            </a:r>
            <a:r>
              <a:rPr lang="en-US" dirty="0"/>
              <a:t>!</a:t>
            </a:r>
          </a:p>
          <a:p>
            <a:r>
              <a:rPr lang="en-US" dirty="0"/>
              <a:t>Build takes memory</a:t>
            </a:r>
          </a:p>
          <a:p>
            <a:pPr lvl="1"/>
            <a:r>
              <a:rPr lang="en-US" dirty="0"/>
              <a:t>Request enough memory,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--mem=16G</a:t>
            </a:r>
          </a:p>
          <a:p>
            <a:r>
              <a:rPr lang="en-US" dirty="0"/>
              <a:t>Important </a:t>
            </a:r>
            <a:r>
              <a:rPr lang="en-US" dirty="0" err="1"/>
              <a:t>apptainer</a:t>
            </a:r>
            <a:r>
              <a:rPr lang="en-US" dirty="0"/>
              <a:t> directories</a:t>
            </a:r>
          </a:p>
          <a:p>
            <a:pPr lvl="1"/>
            <a:r>
              <a:rPr lang="en-US" dirty="0"/>
              <a:t>Temporary directory</a:t>
            </a:r>
          </a:p>
          <a:p>
            <a:pPr lvl="1"/>
            <a:r>
              <a:rPr lang="en-US" dirty="0"/>
              <a:t>Cache directory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83FF3-9DEF-2F08-4159-2B02005A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2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32D-C906-2D06-2D96-E402453E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 temporary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2350-D64E-4BEB-1270-7666AD8B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build image</a:t>
            </a:r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TMPDIR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APPTAINER_TMPDIR</a:t>
            </a:r>
          </a:p>
          <a:p>
            <a:r>
              <a:rPr lang="en-US" dirty="0"/>
              <a:t>Often works on </a:t>
            </a:r>
            <a:r>
              <a:rPr lang="en-US" dirty="0" err="1"/>
              <a:t>Lustre</a:t>
            </a:r>
            <a:r>
              <a:rPr lang="en-US" dirty="0"/>
              <a:t>, sometimes not</a:t>
            </a:r>
          </a:p>
          <a:p>
            <a:r>
              <a:rPr lang="en-US" dirty="0"/>
              <a:t>Set to local SSD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3E7B9-61AA-B91E-F629-7811D4F1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 dirty="0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71325D3E-5028-91EC-CDE9-2FE7C7EF8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40" y="3255790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EFC2C03-805B-1776-C009-48F515D69B30}"/>
              </a:ext>
            </a:extLst>
          </p:cNvPr>
          <p:cNvGrpSpPr/>
          <p:nvPr/>
        </p:nvGrpSpPr>
        <p:grpSpPr>
          <a:xfrm>
            <a:off x="729096" y="4285820"/>
            <a:ext cx="7015596" cy="1200329"/>
            <a:chOff x="-1932710" y="4285820"/>
            <a:chExt cx="7015596" cy="12003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7F80E6-D7DB-AB8F-F384-1397D5CFE901}"/>
                </a:ext>
              </a:extLst>
            </p:cNvPr>
            <p:cNvSpPr txBox="1"/>
            <p:nvPr/>
          </p:nvSpPr>
          <p:spPr>
            <a:xfrm>
              <a:off x="-1932710" y="4285820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%post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chmod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1777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tmp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    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4F3561-3210-7EF6-DF20-52924BABF900}"/>
                </a:ext>
              </a:extLst>
            </p:cNvPr>
            <p:cNvSpPr txBox="1"/>
            <p:nvPr/>
          </p:nvSpPr>
          <p:spPr>
            <a:xfrm>
              <a:off x="4164813" y="4285820"/>
              <a:ext cx="9180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recipe.def</a:t>
              </a:r>
              <a:endParaRPr lang="LID4096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B9B826-2C9C-6E75-2910-10A20C9E0815}"/>
              </a:ext>
            </a:extLst>
          </p:cNvPr>
          <p:cNvGrpSpPr/>
          <p:nvPr/>
        </p:nvGrpSpPr>
        <p:grpSpPr>
          <a:xfrm>
            <a:off x="729095" y="5570829"/>
            <a:ext cx="7015596" cy="1200329"/>
            <a:chOff x="729095" y="5570829"/>
            <a:chExt cx="7015596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0FE238-60C6-6A93-CAD2-3AE54C22DB24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A106B-BCEC-1F6D-BCB9-01483890B36F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D4B478-04C3-6FA6-4DAC-2BD2B6610210}"/>
              </a:ext>
            </a:extLst>
          </p:cNvPr>
          <p:cNvGrpSpPr/>
          <p:nvPr/>
        </p:nvGrpSpPr>
        <p:grpSpPr>
          <a:xfrm>
            <a:off x="3643106" y="4439708"/>
            <a:ext cx="2627807" cy="679965"/>
            <a:chOff x="5887543" y="185738"/>
            <a:chExt cx="2627807" cy="6799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C1B03-9884-46ED-0626-233CE1E762FF}"/>
                </a:ext>
              </a:extLst>
            </p:cNvPr>
            <p:cNvSpPr txBox="1"/>
            <p:nvPr/>
          </p:nvSpPr>
          <p:spPr>
            <a:xfrm>
              <a:off x="5887543" y="496371"/>
              <a:ext cx="233781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Fixes permission issues</a:t>
              </a:r>
              <a:endParaRPr lang="LID4096" dirty="0"/>
            </a:p>
          </p:txBody>
        </p:sp>
        <p:pic>
          <p:nvPicPr>
            <p:cNvPr id="1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5E57C1-5F7B-9373-C682-CB8F33A4A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737" y="185738"/>
              <a:ext cx="424613" cy="43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97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CCA74-E5F3-ED44-3205-3CC37AF2E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7E24-EA9D-E541-7B6D-6EEBF503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Gotcha: cache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FB50-7869-2343-EA8E-456B1CEE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cache build artifacts</a:t>
            </a:r>
          </a:p>
          <a:p>
            <a:pPr lvl="1"/>
            <a:r>
              <a:rPr lang="en-US" dirty="0"/>
              <a:t>Across builds</a:t>
            </a:r>
          </a:p>
          <a:p>
            <a:r>
              <a:rPr lang="en-US" dirty="0"/>
              <a:t>By 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$HOME/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Can grow very large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quota!</a:t>
            </a: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APPTAINER_CACHEDIR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72587-754C-6019-C6CC-A8EEA457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EAB036-3D71-B84F-28BC-C250A9BACCF5}"/>
              </a:ext>
            </a:extLst>
          </p:cNvPr>
          <p:cNvGrpSpPr/>
          <p:nvPr/>
        </p:nvGrpSpPr>
        <p:grpSpPr>
          <a:xfrm>
            <a:off x="874567" y="4230402"/>
            <a:ext cx="7015596" cy="1200329"/>
            <a:chOff x="729095" y="5570829"/>
            <a:chExt cx="7015596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55731F-FCA1-37FC-D524-0A90543CBCF7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EAF7ED-6AED-802F-D9BC-E196C2D6BEC5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2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273-9D42-A1AF-BC92-3A072BD3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0037E-5D93-26AF-364A-5223EC96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06E526-1240-9FD2-D7CB-62C67280681C}"/>
              </a:ext>
            </a:extLst>
          </p:cNvPr>
          <p:cNvGrpSpPr/>
          <p:nvPr/>
        </p:nvGrpSpPr>
        <p:grpSpPr>
          <a:xfrm>
            <a:off x="729096" y="1615357"/>
            <a:ext cx="7685808" cy="3970318"/>
            <a:chOff x="-2602922" y="4285820"/>
            <a:chExt cx="7685808" cy="39703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0CFF2D-69F9-CF11-517D-7B694E6B33E8}"/>
                </a:ext>
              </a:extLst>
            </p:cNvPr>
            <p:cNvSpPr txBox="1"/>
            <p:nvPr/>
          </p:nvSpPr>
          <p:spPr>
            <a:xfrm>
              <a:off x="-2602922" y="4285820"/>
              <a:ext cx="7685808" cy="3970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#!/usr/bin/env -S bash -l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--account=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my_credits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--nodes=1 --tasks-per-node=1 --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-per-task=4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--time=2:00:00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--mem 16G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build 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fakeroot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grace.def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0BADB3-EB61-6FAA-C350-800DA0895BC6}"/>
                </a:ext>
              </a:extLst>
            </p:cNvPr>
            <p:cNvSpPr txBox="1"/>
            <p:nvPr/>
          </p:nvSpPr>
          <p:spPr>
            <a:xfrm>
              <a:off x="4029730" y="4285820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863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B717A-4C72-2769-2BBE-DA78ECCF26B9}"/>
              </a:ext>
            </a:extLst>
          </p:cNvPr>
          <p:cNvSpPr txBox="1"/>
          <p:nvPr/>
        </p:nvSpPr>
        <p:spPr>
          <a:xfrm>
            <a:off x="1242883" y="5574160"/>
            <a:ext cx="69083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forget to copy dependencies,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ldd</a:t>
            </a:r>
            <a:r>
              <a:rPr lang="en-US" sz="2400" dirty="0"/>
              <a:t> to check!</a:t>
            </a:r>
          </a:p>
        </p:txBody>
      </p: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3335846" y="2201388"/>
            <a:ext cx="5084583" cy="369332"/>
            <a:chOff x="3335846" y="2201388"/>
            <a:chExt cx="5084583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3335846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4655762" y="2386054"/>
              <a:ext cx="2094897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B5D3-3C20-B320-BB9A-2D7922F4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gotchas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BA45-D033-87BC-4304-1AEC3670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r>
              <a:rPr lang="en-US" dirty="0"/>
              <a:t> triggers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 update</a:t>
            </a:r>
          </a:p>
          <a:p>
            <a:pPr lvl="1"/>
            <a:r>
              <a:rPr lang="en-US" dirty="0"/>
              <a:t>Aggregate all packages single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Multistage build for </a:t>
            </a:r>
            <a:r>
              <a:rPr lang="en-US" dirty="0" err="1"/>
              <a:t>apptainer</a:t>
            </a:r>
            <a:endParaRPr lang="en-US" dirty="0"/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stage 0 in recipe &amp; copy between stages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--singularity-version 3.2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dirty="0" err="1">
                <a:cs typeface="Courier New" panose="02070309020205020404" pitchFamily="49" charset="0"/>
              </a:rPr>
              <a:t>hpccm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AEC55-1BAF-2121-924F-8EA08F9E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pic>
        <p:nvPicPr>
          <p:cNvPr id="5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D129FA3A-DFB1-21B7-B700-B6FB2E80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25" y="1705258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AD49E86A-0589-CDB5-F95C-BF342CF6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55" y="2726871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9DAA5-B259-E493-E4E8-B0B1F3F65031}"/>
              </a:ext>
            </a:extLst>
          </p:cNvPr>
          <p:cNvSpPr txBox="1"/>
          <p:nvPr/>
        </p:nvSpPr>
        <p:spPr>
          <a:xfrm>
            <a:off x="628650" y="3599016"/>
            <a:ext cx="746431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(image='ubuntu:20.04', _as='build')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Stage1 += copy(</a:t>
            </a:r>
            <a:r>
              <a:rPr lang="en-GB" dirty="0" err="1"/>
              <a:t>src</a:t>
            </a:r>
            <a:r>
              <a:rPr lang="en-GB" dirty="0"/>
              <a:t>='/env.tar.gz', </a:t>
            </a:r>
            <a:r>
              <a:rPr lang="en-GB" dirty="0" err="1"/>
              <a:t>dest</a:t>
            </a:r>
            <a:r>
              <a:rPr lang="en-GB" dirty="0"/>
              <a:t>='/env.tar.gz', _from='build')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E65EE-3439-D3CA-15E6-23A5907D96BD}"/>
              </a:ext>
            </a:extLst>
          </p:cNvPr>
          <p:cNvSpPr txBox="1"/>
          <p:nvPr/>
        </p:nvSpPr>
        <p:spPr>
          <a:xfrm>
            <a:off x="628650" y="566096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--singularity-version 3.2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B214-C504-EEB2-0079-84B7F839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 parametrization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58AA-5A16-B66D-D0FA-E0364BB4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8619-0296-2762-956E-5DF3D16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DCBC5-60E5-273F-A763-9E51E0574393}"/>
              </a:ext>
            </a:extLst>
          </p:cNvPr>
          <p:cNvSpPr txBox="1"/>
          <p:nvPr/>
        </p:nvSpPr>
        <p:spPr>
          <a:xfrm>
            <a:off x="628650" y="2289759"/>
            <a:ext cx="74643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 err="1"/>
              <a:t>env_file</a:t>
            </a:r>
            <a:r>
              <a:rPr lang="en-GB" dirty="0"/>
              <a:t> = </a:t>
            </a:r>
            <a:r>
              <a:rPr lang="en-GB" dirty="0" err="1"/>
              <a:t>USERARG.get</a:t>
            </a:r>
            <a:r>
              <a:rPr lang="en-GB" dirty="0"/>
              <a:t>('environment', '</a:t>
            </a:r>
            <a:r>
              <a:rPr lang="en-GB" dirty="0" err="1"/>
              <a:t>environment.yml</a:t>
            </a:r>
            <a:r>
              <a:rPr lang="en-GB" dirty="0"/>
              <a:t>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AC8F07-8308-EE92-D37F-5327F6A93482}"/>
              </a:ext>
            </a:extLst>
          </p:cNvPr>
          <p:cNvGrpSpPr/>
          <p:nvPr/>
        </p:nvGrpSpPr>
        <p:grpSpPr>
          <a:xfrm>
            <a:off x="2920209" y="1640809"/>
            <a:ext cx="2565309" cy="1268646"/>
            <a:chOff x="5039955" y="2151508"/>
            <a:chExt cx="2565309" cy="12686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13413A-8E03-F663-D69C-5731EEFE7E70}"/>
                </a:ext>
              </a:extLst>
            </p:cNvPr>
            <p:cNvSpPr/>
            <p:nvPr/>
          </p:nvSpPr>
          <p:spPr>
            <a:xfrm>
              <a:off x="5039955" y="3128030"/>
              <a:ext cx="1371236" cy="292124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26C5D0-8340-D26B-497C-C343210D5940}"/>
                </a:ext>
              </a:extLst>
            </p:cNvPr>
            <p:cNvSpPr txBox="1"/>
            <p:nvPr/>
          </p:nvSpPr>
          <p:spPr>
            <a:xfrm>
              <a:off x="5778228" y="2151508"/>
              <a:ext cx="18270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Argument name</a:t>
              </a:r>
              <a:endParaRPr lang="en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5727919-B5CE-5CDE-7261-52750E71D143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5725573" y="2520840"/>
              <a:ext cx="966173" cy="6071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D543F5-0D4F-D76D-E72A-0238A8CB1C05}"/>
              </a:ext>
            </a:extLst>
          </p:cNvPr>
          <p:cNvGrpSpPr/>
          <p:nvPr/>
        </p:nvGrpSpPr>
        <p:grpSpPr>
          <a:xfrm>
            <a:off x="4384965" y="1695017"/>
            <a:ext cx="4203123" cy="1147724"/>
            <a:chOff x="4035106" y="2201388"/>
            <a:chExt cx="4203123" cy="11477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DED9365-719A-5290-A7DB-B9BEAC735919}"/>
                </a:ext>
              </a:extLst>
            </p:cNvPr>
            <p:cNvSpPr/>
            <p:nvPr/>
          </p:nvSpPr>
          <p:spPr>
            <a:xfrm>
              <a:off x="4035106" y="3123702"/>
              <a:ext cx="1683328" cy="22541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94D4F-CB11-0302-237B-20B35EAF541A}"/>
                </a:ext>
              </a:extLst>
            </p:cNvPr>
            <p:cNvSpPr txBox="1"/>
            <p:nvPr/>
          </p:nvSpPr>
          <p:spPr>
            <a:xfrm>
              <a:off x="6750659" y="2201388"/>
              <a:ext cx="14875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Default value</a:t>
              </a:r>
              <a:endParaRPr lang="en-BE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78FB484-C2BB-A3DA-91FE-175812F50046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5718434" y="2386054"/>
              <a:ext cx="1032225" cy="8503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E1719BD-4C6C-2F1C-0882-89950F6179AC}"/>
              </a:ext>
            </a:extLst>
          </p:cNvPr>
          <p:cNvSpPr txBox="1"/>
          <p:nvPr/>
        </p:nvSpPr>
        <p:spPr>
          <a:xfrm>
            <a:off x="628650" y="435620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910C9D-5E11-FFAC-CBFC-A7F51091540B}"/>
              </a:ext>
            </a:extLst>
          </p:cNvPr>
          <p:cNvGrpSpPr/>
          <p:nvPr/>
        </p:nvGrpSpPr>
        <p:grpSpPr>
          <a:xfrm>
            <a:off x="663713" y="2617331"/>
            <a:ext cx="2994769" cy="1095698"/>
            <a:chOff x="5460116" y="1475022"/>
            <a:chExt cx="2994769" cy="109569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7EBD5A7-0B17-A2D0-588B-890043691A8A}"/>
                </a:ext>
              </a:extLst>
            </p:cNvPr>
            <p:cNvSpPr/>
            <p:nvPr/>
          </p:nvSpPr>
          <p:spPr>
            <a:xfrm>
              <a:off x="5460116" y="1475022"/>
              <a:ext cx="841664" cy="258767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9B71C5-DCE9-64BF-8D91-AF0CEB5F95AD}"/>
                </a:ext>
              </a:extLst>
            </p:cNvPr>
            <p:cNvSpPr txBox="1"/>
            <p:nvPr/>
          </p:nvSpPr>
          <p:spPr>
            <a:xfrm>
              <a:off x="6750658" y="2201388"/>
              <a:ext cx="17042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Python variable</a:t>
              </a:r>
              <a:endParaRPr lang="en-BE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2E36FF5-48F4-B9A7-2BA7-11FB57A2CB29}"/>
                </a:ext>
              </a:extLst>
            </p:cNvPr>
            <p:cNvCxnSpPr>
              <a:cxnSpLocks/>
              <a:stCxn id="30" idx="1"/>
              <a:endCxn id="29" idx="2"/>
            </p:cNvCxnSpPr>
            <p:nvPr/>
          </p:nvCxnSpPr>
          <p:spPr>
            <a:xfrm flipH="1" flipV="1">
              <a:off x="5880948" y="1733789"/>
              <a:ext cx="869710" cy="6522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5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7629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Apptainer</a:t>
            </a:r>
            <a:r>
              <a:rPr lang="en-US" dirty="0"/>
              <a:t>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21543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–-nodes=1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–-time=00:30:00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3531-1EA4-EAC1-EE4D-E77B605C1386}"/>
              </a:ext>
            </a:extLst>
          </p:cNvPr>
          <p:cNvSpPr txBox="1"/>
          <p:nvPr/>
        </p:nvSpPr>
        <p:spPr>
          <a:xfrm>
            <a:off x="693966" y="4763377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 </a:t>
            </a:r>
            <a:r>
              <a:rPr lang="en-US" i="1" dirty="0"/>
              <a:t>if in parent overlay directory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bindings, 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-B $VSC_DATA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A209D72-2E9D-49B0-8977-41DCCC66C0BB}" type="slidenum">
              <a:rPr lang="nl-BE"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>
                <a:defRPr/>
              </a:pPr>
              <a:t>4</a:t>
            </a:fld>
            <a:endParaRPr lang="nl-BE" sz="9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#!/usr/bin/env python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1730" y="4748086"/>
            <a:ext cx="396406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434613"/>
            <a:chOff x="1321249" y="3584213"/>
            <a:chExt cx="3623659" cy="3246151"/>
          </a:xfrm>
        </p:grpSpPr>
        <p:sp>
          <p:nvSpPr>
            <p:cNvPr id="7" name="Oval 6"/>
            <p:cNvSpPr/>
            <p:nvPr/>
          </p:nvSpPr>
          <p:spPr>
            <a:xfrm>
              <a:off x="1331640" y="6556848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8196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</a:rPr>
                <a:t>fragment</a:t>
              </a:r>
              <a:br>
                <a:rPr lang="en-US" sz="1350" dirty="0">
                  <a:solidFill>
                    <a:prstClr val="black"/>
                  </a:solidFill>
                </a:rPr>
              </a:br>
              <a:r>
                <a:rPr lang="en-US" sz="1350" dirty="0">
                  <a:solidFill>
                    <a:prstClr val="black"/>
                  </a:solidFill>
                </a:rPr>
                <a:t>not shown</a:t>
              </a:r>
              <a:endParaRPr lang="nl-BE" sz="135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38828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</a:t>
            </a:r>
            <a:r>
              <a:rPr lang="en-US" sz="2400" i="1" dirty="0"/>
              <a:t>not</a:t>
            </a:r>
            <a:r>
              <a:rPr lang="en-US" sz="2400" dirty="0"/>
              <a:t>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1804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Apptainer</a:t>
            </a:r>
            <a:r>
              <a:rPr lang="en-US" sz="2800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1731" y="227606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apptainer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inspect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r_base.sif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49" y="4431075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89" y="4866756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858" y="5460822"/>
            <a:ext cx="486054" cy="486054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1355" y="3458144"/>
            <a:ext cx="543150" cy="54315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354" y="4059714"/>
            <a:ext cx="543151" cy="5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Not an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Open-source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45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</a:t>
            </a:r>
            <a:r>
              <a:rPr lang="en-US" sz="2800" dirty="0" err="1"/>
              <a:t>apptainer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2149</TotalTime>
  <Words>3124</Words>
  <Application>Microsoft Office PowerPoint</Application>
  <PresentationFormat>On-screen Show (4:3)</PresentationFormat>
  <Paragraphs>654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Introduction</vt:lpstr>
      <vt:lpstr>Motivation</vt:lpstr>
      <vt:lpstr>Apptainer architecture</vt:lpstr>
      <vt:lpstr>Apptainer image</vt:lpstr>
      <vt:lpstr>Installing apptainer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help</vt:lpstr>
      <vt:lpstr>Recipe file: meta-info</vt:lpstr>
      <vt:lpstr>Recipe file: (almost) complete</vt:lpstr>
      <vt:lpstr>Build image</vt:lpstr>
      <vt:lpstr>Gotchas on HPC</vt:lpstr>
      <vt:lpstr>Gotcha temporary directory</vt:lpstr>
      <vt:lpstr>Gotcha: cache directory</vt:lpstr>
      <vt:lpstr>Example job script</vt:lpstr>
      <vt:lpstr>Image types</vt:lpstr>
      <vt:lpstr>Multistage builds</vt:lpstr>
      <vt:lpstr>Remote builds</vt:lpstr>
      <vt:lpstr>Other options</vt:lpstr>
      <vt:lpstr>And one more thing…</vt:lpstr>
      <vt:lpstr>hpccm recipe</vt:lpstr>
      <vt:lpstr>hpccm to docker/singularity</vt:lpstr>
      <vt:lpstr>hpccm gotchas</vt:lpstr>
      <vt:lpstr>hpccm recipe parametrization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 &amp; best practices</vt:lpstr>
      <vt:lpstr>Apptainer overhead</vt:lpstr>
      <vt:lpstr>Apptainer performance pitfalls</vt:lpstr>
      <vt:lpstr>Bootstrap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153</cp:revision>
  <dcterms:created xsi:type="dcterms:W3CDTF">2016-10-25T08:52:29Z</dcterms:created>
  <dcterms:modified xsi:type="dcterms:W3CDTF">2025-08-08T08:51:29Z</dcterms:modified>
</cp:coreProperties>
</file>