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90" r:id="rId47"/>
    <p:sldId id="304" r:id="rId48"/>
    <p:sldId id="305" r:id="rId49"/>
    <p:sldId id="341" r:id="rId50"/>
    <p:sldId id="342" r:id="rId51"/>
    <p:sldId id="343" r:id="rId52"/>
    <p:sldId id="491" r:id="rId53"/>
    <p:sldId id="322" r:id="rId54"/>
    <p:sldId id="334" r:id="rId55"/>
    <p:sldId id="489" r:id="rId56"/>
    <p:sldId id="484" r:id="rId57"/>
    <p:sldId id="485" r:id="rId58"/>
    <p:sldId id="486" r:id="rId59"/>
    <p:sldId id="487" r:id="rId60"/>
    <p:sldId id="325" r:id="rId61"/>
    <p:sldId id="306" r:id="rId62"/>
    <p:sldId id="307" r:id="rId63"/>
    <p:sldId id="410" r:id="rId64"/>
    <p:sldId id="308" r:id="rId65"/>
    <p:sldId id="309" r:id="rId66"/>
    <p:sldId id="310" r:id="rId67"/>
    <p:sldId id="311" r:id="rId68"/>
    <p:sldId id="376" r:id="rId69"/>
    <p:sldId id="312" r:id="rId70"/>
    <p:sldId id="313" r:id="rId71"/>
    <p:sldId id="378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67" r:id="rId81"/>
    <p:sldId id="368" r:id="rId82"/>
    <p:sldId id="369" r:id="rId83"/>
    <p:sldId id="371" r:id="rId84"/>
    <p:sldId id="370" r:id="rId85"/>
    <p:sldId id="372" r:id="rId86"/>
    <p:sldId id="373" r:id="rId87"/>
    <p:sldId id="488" r:id="rId88"/>
    <p:sldId id="385" r:id="rId89"/>
    <p:sldId id="386" r:id="rId90"/>
    <p:sldId id="387" r:id="rId91"/>
    <p:sldId id="388" r:id="rId92"/>
    <p:sldId id="389" r:id="rId93"/>
    <p:sldId id="390" r:id="rId94"/>
    <p:sldId id="392" r:id="rId95"/>
    <p:sldId id="391" r:id="rId96"/>
    <p:sldId id="374" r:id="rId97"/>
    <p:sldId id="375" r:id="rId98"/>
    <p:sldId id="380" r:id="rId99"/>
    <p:sldId id="379" r:id="rId100"/>
    <p:sldId id="381" r:id="rId101"/>
    <p:sldId id="382" r:id="rId102"/>
    <p:sldId id="383" r:id="rId103"/>
    <p:sldId id="384" r:id="rId104"/>
    <p:sldId id="411" r:id="rId105"/>
    <p:sldId id="333" r:id="rId106"/>
    <p:sldId id="409" r:id="rId107"/>
    <p:sldId id="444" r:id="rId108"/>
    <p:sldId id="445" r:id="rId109"/>
    <p:sldId id="446" r:id="rId110"/>
    <p:sldId id="448" r:id="rId111"/>
    <p:sldId id="447" r:id="rId112"/>
    <p:sldId id="449" r:id="rId113"/>
    <p:sldId id="439" r:id="rId114"/>
    <p:sldId id="260" r:id="rId115"/>
    <p:sldId id="261" r:id="rId116"/>
    <p:sldId id="262" r:id="rId117"/>
    <p:sldId id="263" r:id="rId118"/>
    <p:sldId id="264" r:id="rId119"/>
    <p:sldId id="265" r:id="rId120"/>
    <p:sldId id="266" r:id="rId121"/>
    <p:sldId id="267" r:id="rId122"/>
    <p:sldId id="268" r:id="rId123"/>
    <p:sldId id="269" r:id="rId124"/>
    <p:sldId id="270" r:id="rId125"/>
    <p:sldId id="271" r:id="rId126"/>
    <p:sldId id="272" r:id="rId127"/>
    <p:sldId id="273" r:id="rId128"/>
    <p:sldId id="274" r:id="rId129"/>
    <p:sldId id="275" r:id="rId130"/>
    <p:sldId id="302" r:id="rId131"/>
    <p:sldId id="276" r:id="rId132"/>
    <p:sldId id="277" r:id="rId133"/>
    <p:sldId id="278" r:id="rId134"/>
    <p:sldId id="301" r:id="rId135"/>
    <p:sldId id="279" r:id="rId136"/>
    <p:sldId id="280" r:id="rId137"/>
    <p:sldId id="281" r:id="rId138"/>
    <p:sldId id="335" r:id="rId139"/>
    <p:sldId id="282" r:id="rId140"/>
    <p:sldId id="283" r:id="rId141"/>
    <p:sldId id="284" r:id="rId142"/>
    <p:sldId id="303" r:id="rId143"/>
    <p:sldId id="336" r:id="rId144"/>
    <p:sldId id="459" r:id="rId145"/>
    <p:sldId id="460" r:id="rId146"/>
    <p:sldId id="461" r:id="rId147"/>
    <p:sldId id="462" r:id="rId148"/>
    <p:sldId id="469" r:id="rId149"/>
    <p:sldId id="470" r:id="rId150"/>
    <p:sldId id="471" r:id="rId151"/>
    <p:sldId id="480" r:id="rId152"/>
    <p:sldId id="481" r:id="rId153"/>
    <p:sldId id="482" r:id="rId154"/>
    <p:sldId id="483" r:id="rId155"/>
    <p:sldId id="458" r:id="rId156"/>
    <p:sldId id="452" r:id="rId157"/>
    <p:sldId id="455" r:id="rId158"/>
    <p:sldId id="454" r:id="rId159"/>
    <p:sldId id="450" r:id="rId160"/>
    <p:sldId id="451" r:id="rId161"/>
    <p:sldId id="456" r:id="rId162"/>
    <p:sldId id="463" r:id="rId163"/>
    <p:sldId id="468" r:id="rId164"/>
    <p:sldId id="464" r:id="rId165"/>
    <p:sldId id="465" r:id="rId166"/>
    <p:sldId id="466" r:id="rId167"/>
    <p:sldId id="467" r:id="rId168"/>
    <p:sldId id="453" r:id="rId169"/>
    <p:sldId id="457" r:id="rId170"/>
    <p:sldId id="472" r:id="rId171"/>
    <p:sldId id="473" r:id="rId172"/>
    <p:sldId id="474" r:id="rId173"/>
    <p:sldId id="475" r:id="rId174"/>
    <p:sldId id="476" r:id="rId175"/>
    <p:sldId id="478" r:id="rId176"/>
    <p:sldId id="479" r:id="rId177"/>
    <p:sldId id="413" r:id="rId178"/>
    <p:sldId id="414" r:id="rId179"/>
    <p:sldId id="415" r:id="rId180"/>
    <p:sldId id="416" r:id="rId181"/>
    <p:sldId id="417" r:id="rId182"/>
    <p:sldId id="418" r:id="rId183"/>
    <p:sldId id="419" r:id="rId184"/>
    <p:sldId id="420" r:id="rId185"/>
    <p:sldId id="421" r:id="rId186"/>
    <p:sldId id="422" r:id="rId187"/>
    <p:sldId id="426" r:id="rId188"/>
    <p:sldId id="423" r:id="rId189"/>
    <p:sldId id="424" r:id="rId190"/>
    <p:sldId id="425" r:id="rId191"/>
    <p:sldId id="427" r:id="rId192"/>
    <p:sldId id="286" r:id="rId193"/>
    <p:sldId id="287" r:id="rId194"/>
    <p:sldId id="288" r:id="rId195"/>
    <p:sldId id="289" r:id="rId196"/>
    <p:sldId id="290" r:id="rId197"/>
    <p:sldId id="291" r:id="rId198"/>
    <p:sldId id="292" r:id="rId199"/>
    <p:sldId id="293" r:id="rId200"/>
    <p:sldId id="294" r:id="rId201"/>
    <p:sldId id="295" r:id="rId202"/>
    <p:sldId id="430" r:id="rId203"/>
    <p:sldId id="431" r:id="rId204"/>
    <p:sldId id="429" r:id="rId205"/>
    <p:sldId id="432" r:id="rId206"/>
    <p:sldId id="433" r:id="rId207"/>
    <p:sldId id="434" r:id="rId208"/>
    <p:sldId id="435" r:id="rId209"/>
    <p:sldId id="436" r:id="rId210"/>
    <p:sldId id="437" r:id="rId211"/>
    <p:sldId id="441" r:id="rId212"/>
    <p:sldId id="438" r:id="rId213"/>
    <p:sldId id="442" r:id="rId214"/>
    <p:sldId id="440" r:id="rId215"/>
    <p:sldId id="443" r:id="rId216"/>
    <p:sldId id="327" r:id="rId217"/>
    <p:sldId id="328" r:id="rId218"/>
    <p:sldId id="299" r:id="rId219"/>
    <p:sldId id="300" r:id="rId220"/>
    <p:sldId id="332" r:id="rId221"/>
    <p:sldId id="337" r:id="rId222"/>
    <p:sldId id="298" r:id="rId2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  <p14:sldId id="490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491"/>
            <p14:sldId id="322"/>
            <p14:sldId id="334"/>
            <p14:sldId id="489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  <p14:sldId id="488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Functional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36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157</a:t>
            </a:fld>
            <a:endParaRPr lang="en-US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158</a:t>
            </a:fld>
            <a:endParaRPr lang="en-US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ieeexplore.ieee.org/document/4610935/" TargetMode="External"/><Relationship Id="rId4" Type="http://schemas.openxmlformats.org/officeDocument/2006/relationships/image" Target="../media/image14.wmf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code-quality/#when-running-tests" TargetMode="Externa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documentation.html" TargetMode="External"/><Relationship Id="rId2" Type="http://schemas.openxmlformats.org/officeDocument/2006/relationships/hyperlink" Target="https://gcc.gnu.org/onlinedocs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funit/" TargetMode="External"/><Relationship Id="rId7" Type="http://schemas.openxmlformats.org/officeDocument/2006/relationships/hyperlink" Target="https://docs.pytest.org/" TargetMode="External"/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unittest.html" TargetMode="External"/><Relationship Id="rId5" Type="http://schemas.openxmlformats.org/officeDocument/2006/relationships/hyperlink" Target="https://github.com/catchorg/Catch2" TargetMode="External"/><Relationship Id="rId4" Type="http://schemas.openxmlformats.org/officeDocument/2006/relationships/hyperlink" Target="https://freedesktop.org/wiki/Software/cppunit/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Code should be as simple</a:t>
            </a:r>
          </a:p>
          <a:p>
            <a:r>
              <a:rPr lang="en-US" sz="3200" dirty="0"/>
              <a:t>as possible, but not simpler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debugging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twice as hard as writing a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in the first place.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if you're as clever as you can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when you write it, how will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Brian Kernighan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testing for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test for invalid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result=$(./fac.exe -333 2&gt; tmp_err.txt)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"${result}"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"### error: argument should be positive"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"$(cat tmp_err.txt)"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test_fac.sh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capture </a:t>
              </a:r>
              <a:r>
                <a:rPr lang="en-US" dirty="0" err="1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capture </a:t>
              </a:r>
              <a:r>
                <a:rPr lang="en-US" dirty="0" err="1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/>
              <a:t> succeeds if argument is empty string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quoting strings correctly is important!</a:t>
            </a:r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script leaves file(s)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dedicated temporary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result=$(./fac.exe -333 2&gt;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test_fac.sh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result=$(./fac.exe -333 2&gt;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"### error: argument should be positive"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"$(cat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test_fac.sh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types of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/>
              <a:t>assertEquals</a:t>
            </a:r>
            <a:r>
              <a:rPr lang="nl-BE" dirty="0"/>
              <a:t>  [message]  expected  actual</a:t>
            </a:r>
          </a:p>
          <a:p>
            <a:r>
              <a:rPr lang="nl-BE" b="1" dirty="0"/>
              <a:t>assertNotEquals</a:t>
            </a:r>
            <a:r>
              <a:rPr lang="nl-BE" dirty="0"/>
              <a:t>  [message]  expected  actual</a:t>
            </a:r>
          </a:p>
          <a:p>
            <a:r>
              <a:rPr lang="nl-BE" b="1" dirty="0"/>
              <a:t>assertNull</a:t>
            </a:r>
            <a:r>
              <a:rPr lang="nl-BE" dirty="0"/>
              <a:t>  [message]  value</a:t>
            </a:r>
          </a:p>
          <a:p>
            <a:pPr lvl="1"/>
            <a:r>
              <a:rPr lang="nl-BE" dirty="0"/>
              <a:t>succeeds if value is empty string</a:t>
            </a:r>
          </a:p>
          <a:p>
            <a:r>
              <a:rPr lang="nl-BE" b="1" dirty="0"/>
              <a:t>assertNotNull</a:t>
            </a:r>
            <a:r>
              <a:rPr lang="nl-BE" dirty="0"/>
              <a:t>  [message]  value</a:t>
            </a:r>
          </a:p>
          <a:p>
            <a:r>
              <a:rPr lang="nl-BE" b="1" dirty="0"/>
              <a:t>assertTrue</a:t>
            </a:r>
            <a:r>
              <a:rPr lang="nl-BE" dirty="0"/>
              <a:t>  [message]  value</a:t>
            </a:r>
          </a:p>
          <a:p>
            <a:pPr lvl="1"/>
            <a:r>
              <a:rPr lang="nl-BE" dirty="0"/>
              <a:t>succeeds if value is 0</a:t>
            </a:r>
          </a:p>
          <a:p>
            <a:r>
              <a:rPr lang="nl-BE" b="1" dirty="0"/>
              <a:t>assertFalse</a:t>
            </a:r>
            <a:r>
              <a:rPr lang="nl-BE" dirty="0"/>
              <a:t>  [message]  value</a:t>
            </a:r>
          </a:p>
          <a:p>
            <a:r>
              <a:rPr lang="nl-BE" b="1" dirty="0"/>
              <a:t>fail  </a:t>
            </a:r>
            <a:r>
              <a:rPr lang="nl-BE" dirty="0"/>
              <a:t>[message]</a:t>
            </a:r>
            <a:endParaRPr lang="nl-BE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optional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/>
              <a:t> must be quoted!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setting the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oneTimeSetUp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shell function run once before tests start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shell function run before each test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shell function run after each test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shell function run once after all tests done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Test-driven development: by example</a:t>
            </a:r>
            <a:br>
              <a:rPr lang="en-US" dirty="0"/>
            </a:br>
            <a:r>
              <a:rPr lang="en-US" dirty="0"/>
              <a:t>Kent Beck</a:t>
            </a:r>
            <a:br>
              <a:rPr lang="en-US" dirty="0"/>
            </a:br>
            <a:r>
              <a:rPr lang="en-US" dirty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>
                <a:solidFill>
                  <a:srgbClr val="C00000"/>
                </a:solidFill>
              </a:rPr>
              <a:t>code </a:t>
            </a:r>
            <a:r>
              <a:rPr lang="en-US" sz="4800" i="1" dirty="0">
                <a:solidFill>
                  <a:srgbClr val="C00000"/>
                </a:solidFill>
              </a:rPr>
              <a:t>will</a:t>
            </a:r>
            <a:r>
              <a:rPr lang="en-US" sz="4800" dirty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 Lovelace, analytical engine (1843)</a:t>
            </a:r>
            <a:br>
              <a:rPr lang="en-US" dirty="0"/>
            </a:b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orders.</a:t>
            </a:r>
            <a:endParaRPr lang="en-US" dirty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/>
              <a:t>Term "bug" coined by Thomas Edison (1873)</a:t>
            </a:r>
          </a:p>
          <a:p>
            <a:r>
              <a:rPr lang="en-US" dirty="0"/>
              <a:t>Bug report, Computational</a:t>
            </a:r>
            <a:br>
              <a:rPr lang="en-US" dirty="0"/>
            </a:br>
            <a:r>
              <a:rPr lang="en-US" dirty="0"/>
              <a:t>Laboratory, Harvard</a:t>
            </a:r>
            <a:br>
              <a:rPr lang="en-US" dirty="0"/>
            </a:br>
            <a:r>
              <a:rPr lang="en-US" dirty="0"/>
              <a:t>(September 9, 1947)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Structural bugs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Implementation &amp; coding</a:t>
            </a:r>
          </a:p>
          <a:p>
            <a:r>
              <a:rPr lang="en-US" dirty="0"/>
              <a:t>Integration &amp; interfacing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Potential issues</a:t>
            </a:r>
          </a:p>
          <a:p>
            <a:pPr lvl="1"/>
            <a:r>
              <a:rPr lang="en-US" dirty="0"/>
              <a:t>incomplete</a:t>
            </a:r>
          </a:p>
          <a:p>
            <a:pPr lvl="1"/>
            <a:r>
              <a:rPr lang="en-US" dirty="0"/>
              <a:t>inconsistent</a:t>
            </a:r>
          </a:p>
          <a:p>
            <a:pPr lvl="1"/>
            <a:r>
              <a:rPr lang="en-US" dirty="0"/>
              <a:t>ambiguous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cross-check with colleagues: completeness, consistency</a:t>
            </a:r>
          </a:p>
          <a:p>
            <a:pPr lvl="1"/>
            <a:r>
              <a:rPr lang="en-US" dirty="0"/>
              <a:t>doable?</a:t>
            </a:r>
          </a:p>
          <a:p>
            <a:pPr lvl="1"/>
            <a:r>
              <a:rPr lang="en-US" dirty="0"/>
              <a:t>resource usage?</a:t>
            </a:r>
          </a:p>
          <a:p>
            <a:pPr lvl="1"/>
            <a:r>
              <a:rPr lang="en-US" dirty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bugs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Bugs in</a:t>
            </a:r>
          </a:p>
          <a:p>
            <a:pPr lvl="1"/>
            <a:r>
              <a:rPr lang="en-US" dirty="0"/>
              <a:t>control &amp; sequence</a:t>
            </a:r>
          </a:p>
          <a:p>
            <a:pPr lvl="2"/>
            <a:r>
              <a:rPr lang="en-US" dirty="0"/>
              <a:t>forgotten paths</a:t>
            </a:r>
          </a:p>
          <a:p>
            <a:pPr lvl="2"/>
            <a:r>
              <a:rPr lang="en-US" dirty="0"/>
              <a:t>loop termination</a:t>
            </a:r>
          </a:p>
          <a:p>
            <a:pPr lvl="2"/>
            <a:r>
              <a:rPr lang="en-US" dirty="0"/>
              <a:t>duplicate processing</a:t>
            </a:r>
          </a:p>
          <a:p>
            <a:pPr lvl="1"/>
            <a:r>
              <a:rPr lang="en-US" dirty="0"/>
              <a:t>logic</a:t>
            </a:r>
          </a:p>
          <a:p>
            <a:pPr lvl="2"/>
            <a:r>
              <a:rPr lang="en-US" dirty="0"/>
              <a:t>"impossible" cases</a:t>
            </a:r>
          </a:p>
          <a:p>
            <a:pPr lvl="2"/>
            <a:r>
              <a:rPr lang="en-US" dirty="0"/>
              <a:t>improper negation</a:t>
            </a:r>
          </a:p>
          <a:p>
            <a:pPr lvl="2"/>
            <a:r>
              <a:rPr lang="en-US" dirty="0"/>
              <a:t>improper combination of cases</a:t>
            </a:r>
          </a:p>
          <a:p>
            <a:pPr lvl="2"/>
            <a:r>
              <a:rPr lang="en-US" dirty="0"/>
              <a:t>overlap of exclusive cases</a:t>
            </a:r>
          </a:p>
          <a:p>
            <a:pPr lvl="2"/>
            <a:r>
              <a:rPr lang="en-US" dirty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</a:t>
              </a:r>
              <a:r>
                <a:rPr lang="en-US" altLang="nl-BE" sz="1800" dirty="0" err="1">
                  <a:latin typeface="Times New Roman" pitchFamily="18" charset="0"/>
                </a:rPr>
                <a:t>compute_volume</a:t>
              </a:r>
              <a:r>
                <a:rPr lang="en-US" altLang="nl-BE" sz="1800" dirty="0">
                  <a:latin typeface="Times New Roman" pitchFamily="18" charset="0"/>
                </a:rPr>
                <a:t>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bugs 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conversion</a:t>
            </a:r>
          </a:p>
          <a:p>
            <a:pPr lvl="2"/>
            <a:r>
              <a:rPr lang="en-US" dirty="0"/>
              <a:t>resource leaks</a:t>
            </a:r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control</a:t>
            </a:r>
          </a:p>
          <a:p>
            <a:pPr lvl="2"/>
            <a:r>
              <a:rPr lang="en-US" dirty="0"/>
              <a:t>using unallocated memory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wrong format, number of items</a:t>
            </a:r>
          </a:p>
          <a:p>
            <a:r>
              <a:rPr lang="en-US" dirty="0"/>
              <a:t>dynamic data</a:t>
            </a:r>
          </a:p>
          <a:p>
            <a:pPr lvl="1"/>
            <a:r>
              <a:rPr lang="en-US" dirty="0"/>
              <a:t>garbage in arrays</a:t>
            </a:r>
          </a:p>
          <a:p>
            <a:pPr lvl="1"/>
            <a:r>
              <a:rPr lang="en-US" dirty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Typos</a:t>
            </a:r>
          </a:p>
          <a:p>
            <a:pPr lvl="1"/>
            <a:r>
              <a:rPr lang="en-US" dirty="0"/>
              <a:t>l versus I, 0 versus O?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versus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cs typeface="Courier New" panose="02070309020205020404" pitchFamily="49" charset="0"/>
              </a:rPr>
              <a:t> versus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>
                <a:cs typeface="Courier New" panose="02070309020205020404" pitchFamily="49" charset="0"/>
              </a:rPr>
              <a:t>Mistakes in documentation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Courier New" panose="02070309020205020404" pitchFamily="49" charset="0"/>
              </a:rPr>
              <a:t> more bugs!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in parallel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hard to find: execution is non-deterministic!</a:t>
            </a:r>
          </a:p>
          <a:p>
            <a:r>
              <a:rPr lang="en-US" dirty="0"/>
              <a:t>Specific types of bugs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race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Command line debugger, allows to</a:t>
            </a:r>
          </a:p>
          <a:p>
            <a:pPr lvl="1"/>
            <a:r>
              <a:rPr lang="en-US" dirty="0"/>
              <a:t>Step through code while executing</a:t>
            </a:r>
          </a:p>
          <a:p>
            <a:pPr lvl="1"/>
            <a:r>
              <a:rPr lang="en-US" dirty="0"/>
              <a:t>View values of variables</a:t>
            </a:r>
          </a:p>
          <a:p>
            <a:pPr lvl="1"/>
            <a:r>
              <a:rPr lang="en-US" dirty="0"/>
              <a:t>Watch for changes</a:t>
            </a:r>
          </a:p>
          <a:p>
            <a:r>
              <a:rPr lang="en-US" dirty="0"/>
              <a:t>Works on</a:t>
            </a:r>
          </a:p>
          <a:p>
            <a:pPr lvl="1"/>
            <a:r>
              <a:rPr lang="en-US" dirty="0"/>
              <a:t>Sequential programs</a:t>
            </a:r>
          </a:p>
          <a:p>
            <a:pPr lvl="1"/>
            <a:r>
              <a:rPr lang="en-US" dirty="0"/>
              <a:t>Multithreaded programs (including OpenMP)</a:t>
            </a:r>
          </a:p>
          <a:p>
            <a:pPr lvl="1"/>
            <a:r>
              <a:rPr lang="en-US" dirty="0"/>
              <a:t>Remote processes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Fortran</a:t>
            </a:r>
          </a:p>
          <a:p>
            <a:r>
              <a:rPr lang="en-US" dirty="0">
                <a:hlinkClick r:id="rId2"/>
              </a:rPr>
              <a:t>https://www.gnu.org/software/gdb/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Most IDE's have (visual) debuggers: similar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Oops!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gdb: compiling code &amp; starting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cs typeface="Courier New" pitchFamily="49" charset="0"/>
              </a:rPr>
              <a:t>Running under gdb control: start gdb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listing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/>
              <a:t>Listing code 10 line window: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Listing next 10 lines: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listing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/>
              <a:t>Listing code 10 line window around line 9: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Listing from line 10 to line 13: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names aptly</a:t>
            </a:r>
          </a:p>
          <a:p>
            <a:r>
              <a:rPr lang="en-US" dirty="0"/>
              <a:t>Be brief</a:t>
            </a:r>
          </a:p>
          <a:p>
            <a:r>
              <a:rPr lang="en-US" dirty="0"/>
              <a:t>Respect formatting conventions</a:t>
            </a:r>
          </a:p>
          <a:p>
            <a:r>
              <a:rPr lang="en-US" dirty="0"/>
              <a:t>Respect coding style standards</a:t>
            </a:r>
          </a:p>
          <a:p>
            <a:r>
              <a:rPr lang="en-US" dirty="0"/>
              <a:t>Be explicit, express intent</a:t>
            </a:r>
          </a:p>
          <a:p>
            <a:r>
              <a:rPr lang="en-US" dirty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Same principles for all programming languages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who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up maintaining your code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be a violent psychopath who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John F. Woods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listing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/>
              <a:t>Listing function: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Listing function in other file: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running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code: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so interesting, but one can</a:t>
            </a:r>
          </a:p>
          <a:p>
            <a:pPr lvl="1"/>
            <a:r>
              <a:rPr lang="en-US" dirty="0"/>
              <a:t>Set breakpoints</a:t>
            </a:r>
          </a:p>
          <a:p>
            <a:pPr lvl="1"/>
            <a:r>
              <a:rPr lang="en-US" dirty="0"/>
              <a:t>Set conditional breakpoints</a:t>
            </a:r>
          </a:p>
          <a:p>
            <a:pPr lvl="1"/>
            <a:r>
              <a:rPr lang="en-US" dirty="0"/>
              <a:t>Watch stuff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command line arguments here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 breakpoint at line number: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Set breakpoint at function: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at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Inspect value of variables: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Proceed execution by</a:t>
            </a:r>
          </a:p>
          <a:p>
            <a:pPr lvl="1"/>
            <a:r>
              <a:rPr lang="en-US" dirty="0"/>
              <a:t>Stepping</a:t>
            </a:r>
          </a:p>
          <a:p>
            <a:pPr lvl="2"/>
            <a:r>
              <a:rPr lang="en-US" dirty="0"/>
              <a:t>With descending into subroutines: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/>
              <a:t>Without descending into subroutines: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>
                <a:cs typeface="Courier New" pitchFamily="49" charset="0"/>
              </a:rPr>
              <a:t>Until next statement: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/>
              <a:t>Continuing to next breakpoint: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>
                <a:cs typeface="Courier New" pitchFamily="49" charset="0"/>
              </a:rPr>
              <a:t>Step out of function: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/>
              <a:t>Handle breakpoints</a:t>
            </a:r>
          </a:p>
          <a:p>
            <a:pPr lvl="1"/>
            <a:r>
              <a:rPr lang="en-US" dirty="0"/>
              <a:t>List: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Remove: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>
                <a:cs typeface="Courier New" pitchFamily="49" charset="0"/>
              </a:rPr>
              <a:t>Disable/enable: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cs typeface="Courier New" pitchFamily="49" charset="0"/>
              </a:rPr>
              <a:t>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example stepping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counted steps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gdb: example handling breakpoints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conditional breakpoint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conditionally: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Only break when condition holds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dis/enabling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breakpoint: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issuing commands at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associated with breakpoint are executed each time breakpoint is hit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don't print breakpoint info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don't stop at breakpoint 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represent things</a:t>
            </a:r>
          </a:p>
          <a:p>
            <a:pPr lvl="1"/>
            <a:r>
              <a:rPr lang="en-US" dirty="0"/>
              <a:t>nouns in natural language</a:t>
            </a:r>
          </a:p>
          <a:p>
            <a:r>
              <a:rPr lang="en-US" dirty="0"/>
              <a:t>Functions/methods represent</a:t>
            </a:r>
          </a:p>
          <a:p>
            <a:pPr lvl="1"/>
            <a:r>
              <a:rPr lang="en-US" dirty="0"/>
              <a:t>actions</a:t>
            </a:r>
          </a:p>
          <a:p>
            <a:pPr lvl="2"/>
            <a:r>
              <a:rPr lang="en-US" dirty="0"/>
              <a:t>verbs in natural language</a:t>
            </a:r>
          </a:p>
          <a:p>
            <a:pPr lvl="1"/>
            <a:r>
              <a:rPr lang="en-US" dirty="0"/>
              <a:t>property tests</a:t>
            </a:r>
          </a:p>
          <a:p>
            <a:pPr lvl="2"/>
            <a:r>
              <a:rPr lang="en-US" dirty="0"/>
              <a:t>questions in natural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line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Principle of</a:t>
            </a:r>
          </a:p>
          <a:p>
            <a:pPr algn="ctr"/>
            <a:r>
              <a:rPr lang="en-US" sz="2800" dirty="0"/>
              <a:t>least surprise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easier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Dynamic 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Use custom function for printing</a:t>
            </a:r>
          </a:p>
          <a:p>
            <a:pPr lvl="1"/>
            <a:r>
              <a:rPr lang="en-US" dirty="0"/>
              <a:t>Print to "channel"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halt on change: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/>
                <a:t>modified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more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watch points:</a:t>
            </a:r>
          </a:p>
          <a:p>
            <a:pPr lvl="1"/>
            <a:r>
              <a:rPr lang="en-US" dirty="0"/>
              <a:t>Halt on write variable: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/>
              <a:t>Halt on read variable: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/>
              <a:t>Halt on read/write variable: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List </a:t>
            </a:r>
            <a:r>
              <a:rPr lang="en-US" dirty="0" err="1"/>
              <a:t>watchpoints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Also shows breakpoints</a:t>
            </a:r>
          </a:p>
          <a:p>
            <a:pPr lvl="1"/>
            <a:r>
              <a:rPr lang="en-US" dirty="0"/>
              <a:t>Synonym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/>
              <a:t>Removing, disabling/enabling </a:t>
            </a:r>
            <a:r>
              <a:rPr lang="en-US" dirty="0" err="1"/>
              <a:t>watchpoints</a:t>
            </a:r>
            <a:endParaRPr lang="en-US" dirty="0"/>
          </a:p>
          <a:p>
            <a:pPr lvl="1"/>
            <a:r>
              <a:rPr lang="en-US" dirty="0"/>
              <a:t>Same as for breakpoints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watch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Oops, not expected!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watch variables</a:t>
            </a:r>
          </a:p>
          <a:p>
            <a:r>
              <a:rPr lang="en-US" dirty="0"/>
              <a:t>must be in scope!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saving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Save breakpoints for next debugging session: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/>
              <a:t>Load breakpoints in next session: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/>
          </a:p>
          <a:p>
            <a:r>
              <a:rPr lang="en-US" dirty="0"/>
              <a:t>However</a:t>
            </a:r>
          </a:p>
          <a:p>
            <a:pPr lvl="1"/>
            <a:r>
              <a:rPr lang="en-US" dirty="0"/>
              <a:t>Adding or removing lines of code </a:t>
            </a:r>
            <a:r>
              <a:rPr lang="en-US" i="1" dirty="0"/>
              <a:t>doesn't</a:t>
            </a:r>
            <a:r>
              <a:rPr lang="en-US" dirty="0"/>
              <a:t> move breakpoints: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Better to keep debugger open while editing: automatic reload of executable and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stack frames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inspecting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information</a:t>
            </a:r>
          </a:p>
          <a:p>
            <a:pPr lvl="1"/>
            <a:r>
              <a:rPr lang="en-US" dirty="0"/>
              <a:t>Print local variables: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/>
              <a:t>Print all frame info: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/>
              <a:t>Moving to other frame</a:t>
            </a:r>
          </a:p>
          <a:p>
            <a:pPr lvl="1"/>
            <a:r>
              <a:rPr lang="en-US" dirty="0"/>
              <a:t>Move to another frame: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/>
              <a:t>Move up a frame: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/>
              <a:t>Move down a frame: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a function/subroutine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/>
              <a:t>Modifying a variable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Nice for testing hypotheses, but…</a:t>
            </a:r>
            <a:br>
              <a:rPr lang="en-US" sz="2400" dirty="0"/>
            </a:br>
            <a:r>
              <a:rPr lang="en-US" sz="2400" dirty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reverse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gdb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7.3! (introduced in 7.0)</a:t>
            </a:r>
          </a:p>
          <a:p>
            <a:r>
              <a:rPr lang="en-US" dirty="0"/>
              <a:t>Allows to "step back in time", i.e., reverse execution (records changes)</a:t>
            </a:r>
          </a:p>
          <a:p>
            <a:r>
              <a:rPr lang="en-US" dirty="0"/>
              <a:t>Slow, so</a:t>
            </a:r>
          </a:p>
          <a:p>
            <a:pPr lvl="1"/>
            <a:r>
              <a:rPr lang="en-US" dirty="0"/>
              <a:t>Set breakpoint close to (but before) point of interest</a:t>
            </a:r>
          </a:p>
          <a:p>
            <a:pPr lvl="1"/>
            <a:r>
              <a:rPr lang="en-US" dirty="0"/>
              <a:t>Run up to breakpoint,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/>
              <a:t>Continue till error</a:t>
            </a:r>
          </a:p>
          <a:p>
            <a:pPr lvl="1"/>
            <a:r>
              <a:rPr lang="en-US" dirty="0"/>
              <a:t>Step back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/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/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/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Breakpoints/watch expression should all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with caution!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 functions</a:t>
            </a:r>
          </a:p>
          <a:p>
            <a:pPr lvl="1"/>
            <a:r>
              <a:rPr lang="en-US" dirty="0"/>
              <a:t>hard to follow</a:t>
            </a:r>
          </a:p>
          <a:p>
            <a:pPr lvl="1"/>
            <a:r>
              <a:rPr lang="en-US" dirty="0"/>
              <a:t>too many variables</a:t>
            </a:r>
          </a:p>
          <a:p>
            <a:pPr lvl="1"/>
            <a:r>
              <a:rPr lang="en-US" dirty="0"/>
              <a:t>number of bugs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code length!</a:t>
            </a:r>
          </a:p>
          <a:p>
            <a:r>
              <a:rPr lang="en-US" dirty="0"/>
              <a:t>Introduce </a:t>
            </a:r>
            <a:r>
              <a:rPr lang="en-US" dirty="0" err="1"/>
              <a:t>subfunction</a:t>
            </a:r>
            <a:endParaRPr lang="en-US" dirty="0"/>
          </a:p>
          <a:p>
            <a:pPr lvl="1"/>
            <a:r>
              <a:rPr lang="en-US" dirty="0"/>
              <a:t>enrich vocabulary</a:t>
            </a:r>
          </a:p>
          <a:p>
            <a:pPr lvl="1"/>
            <a:r>
              <a:rPr lang="en-US" dirty="0"/>
              <a:t>raise description level</a:t>
            </a:r>
          </a:p>
          <a:p>
            <a:r>
              <a:rPr lang="en-US" dirty="0"/>
              <a:t>Top-down versus bottom-up development</a:t>
            </a:r>
          </a:p>
          <a:p>
            <a:pPr lvl="1"/>
            <a:r>
              <a:rPr lang="en-US" dirty="0"/>
              <a:t>matter of taste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than</a:t>
            </a:r>
            <a:br>
              <a:rPr lang="en-US" sz="3200" dirty="0"/>
            </a:br>
            <a:r>
              <a:rPr lang="en-US" sz="3200" dirty="0"/>
              <a:t>fits 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multithreaded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OpenMP code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Hello-world.f90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switching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to switch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Break in specific thread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13 thread 1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breakpoint hit in </a:t>
              </a:r>
              <a:r>
                <a:rPr lang="en-US" i="1" dirty="0"/>
                <a:t>every</a:t>
              </a:r>
              <a:r>
                <a:rPr lang="en-US" dirty="0"/>
                <a:t> thread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Checkpoints can be used to restart program from previous state</a:t>
            </a:r>
            <a:endParaRPr lang="nl-BE" dirty="0"/>
          </a:p>
          <a:p>
            <a:r>
              <a:rPr lang="en-US" dirty="0"/>
              <a:t>create checkpoint: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/>
              <a:t>Restart from that point: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restart &lt;checkpoint-id&gt;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state of crashed program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/>
              <a:t>Backtrace</a:t>
            </a:r>
            <a:r>
              <a:rPr lang="en-US" dirty="0"/>
              <a:t> to see call stack</a:t>
            </a:r>
          </a:p>
          <a:p>
            <a:pPr lvl="1"/>
            <a:r>
              <a:rPr lang="en-US" dirty="0"/>
              <a:t>Switch frames/threads</a:t>
            </a:r>
          </a:p>
          <a:p>
            <a:pPr lvl="1"/>
            <a:r>
              <a:rPr lang="en-US" dirty="0"/>
              <a:t>Inspect values of variables</a:t>
            </a:r>
          </a:p>
          <a:p>
            <a:r>
              <a:rPr lang="en-US" dirty="0"/>
              <a:t>Requires core file, if necessary, set </a:t>
            </a:r>
            <a:r>
              <a:rPr lang="en-US" dirty="0" err="1"/>
              <a:t>ulimit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core files can be </a:t>
            </a:r>
            <a:r>
              <a:rPr lang="en-US" sz="2400" i="1" dirty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bugs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Fortran 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order in Fortran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logical, intent(in),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real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logical_order.f90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guarantee on</a:t>
              </a:r>
              <a:br>
                <a:rPr lang="en-US" sz="2000" dirty="0"/>
              </a:br>
              <a:r>
                <a:rPr lang="en-US" sz="2000" dirty="0"/>
                <a:t>evaluation order!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logical_order.f90</a:t>
              </a: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C/C++ 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order in C/C++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Evaluation order</a:t>
              </a:r>
            </a:p>
            <a:p>
              <a:r>
                <a:rPr lang="en-US" sz="2000" dirty="0"/>
                <a:t>from left to right!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&amp;&amp;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segmentation fault!</a:t>
            </a: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: finding NULL pointers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>
                    <a:cs typeface="Courier New" pitchFamily="49" charset="0"/>
                  </a:rPr>
                  <a:t> pointer</a:t>
                </a: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ones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generate integer arrays, 0/1 elements</a:t>
            </a:r>
          </a:p>
          <a:p>
            <a:pPr lvl="1"/>
            <a:r>
              <a:rPr lang="en-US" dirty="0"/>
              <a:t>count &amp; print number of 1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More 1 than array</a:t>
                </a:r>
              </a:p>
              <a:p>
                <a:r>
                  <a:rPr lang="en-US" sz="2000" dirty="0"/>
                  <a:t>size: unlikely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Seems pretty innocent, use GDB, set break at line 36</a:t>
            </a:r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Conventions are important</a:t>
            </a:r>
          </a:p>
          <a:p>
            <a:pPr lvl="1"/>
            <a:r>
              <a:rPr lang="en-US" dirty="0"/>
              <a:t>common ground</a:t>
            </a:r>
          </a:p>
          <a:p>
            <a:pPr lvl="1"/>
            <a:r>
              <a:rPr lang="en-US" dirty="0"/>
              <a:t>facilitate efficient communication</a:t>
            </a:r>
          </a:p>
          <a:p>
            <a:pPr lvl="1"/>
            <a:r>
              <a:rPr lang="en-US" dirty="0"/>
              <a:t>shared vocabulary</a:t>
            </a:r>
          </a:p>
          <a:p>
            <a:r>
              <a:rPr lang="en-US" dirty="0"/>
              <a:t>C</a:t>
            </a:r>
          </a:p>
          <a:p>
            <a:pPr lvl="1"/>
            <a:r>
              <a:rPr lang="en-US" dirty="0"/>
              <a:t>Kernighan &amp; Ritchie, </a:t>
            </a:r>
            <a:r>
              <a:rPr lang="en-US" i="1" dirty="0"/>
              <a:t>The C programming language</a:t>
            </a:r>
            <a:r>
              <a:rPr lang="en-US" dirty="0"/>
              <a:t>, 1988, Prentice Hall, ISBN 978-0131103627</a:t>
            </a:r>
          </a:p>
          <a:p>
            <a:pPr lvl="1"/>
            <a:r>
              <a:rPr lang="en-US" dirty="0">
                <a:hlinkClick r:id="rId2"/>
              </a:rPr>
              <a:t>https://cseweb.ucsd.edu/~ricko/CSE30/indhill-cstyle.html</a:t>
            </a:r>
            <a:r>
              <a:rPr lang="en-US" dirty="0"/>
              <a:t> </a:t>
            </a:r>
          </a:p>
          <a:p>
            <a:r>
              <a:rPr lang="en-US" dirty="0"/>
              <a:t>C++</a:t>
            </a:r>
          </a:p>
          <a:p>
            <a:pPr lvl="1"/>
            <a:r>
              <a:rPr lang="en-US" dirty="0">
                <a:hlinkClick r:id="rId3"/>
              </a:rPr>
              <a:t>https://google.github.io/styleguide/cppguide.html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http://isocpp.github.io/CppCoreGuidelines/</a:t>
            </a:r>
            <a:r>
              <a:rPr lang="en-US" dirty="0"/>
              <a:t> </a:t>
            </a:r>
          </a:p>
          <a:p>
            <a:r>
              <a:rPr lang="en-US" dirty="0"/>
              <a:t>Fortran</a:t>
            </a:r>
          </a:p>
          <a:p>
            <a:pPr lvl="1"/>
            <a:r>
              <a:rPr lang="en-US" dirty="0">
                <a:hlinkClick r:id="rId5"/>
              </a:rPr>
              <a:t>http://www.fortran90.org/src/best-practices.html</a:t>
            </a:r>
            <a:r>
              <a:rPr lang="en-US" dirty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  <a:p>
            <a:r>
              <a:rPr lang="en-US" dirty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Be consistent!</a:t>
            </a: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trace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36, "count = %d\n", 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1 at 0x400914: file init_proc_vars.f90, line 36.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/>
                <a:t> keeps value</a:t>
              </a:r>
            </a:p>
            <a:p>
              <a:r>
                <a:rPr lang="en-US" sz="2000" dirty="0"/>
                <a:t>between function</a:t>
              </a:r>
            </a:p>
            <a:p>
              <a:r>
                <a:rPr lang="en-US" sz="2000" dirty="0"/>
                <a:t>invocations!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34     integer :: 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35     count = 0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program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./stack_overflow_f90.exe  core</a:t>
            </a: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figure it 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Core 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should not be negative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---Type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Infinite recursion?</a:t>
            </a:r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/>
              <a:t>Oops: no base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    recursive function fib(n)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17         use,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only : i64 =&gt; INT64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19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20         integer(kind=i64), 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21         integer(kind=i64) 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22         r = fib(n-1) + fib(n-2)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23     end function fib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fib(n-1) + fib(n-2)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&amp; stack 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delivery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for thread 1:  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bugs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./dna_generator.py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--G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./overflow.exe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while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switch (c)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case 'A':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break;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overflow.cpp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32767 + 1 = …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>
                <a:latin typeface="Times New Roman" pitchFamily="18" charset="0"/>
              </a:rPr>
              <a:t>IEEE floating point</a:t>
            </a:r>
            <a:r>
              <a:rPr lang="en-US" altLang="nl-BE" dirty="0"/>
              <a:t> </a:t>
            </a:r>
            <a:endParaRPr lang="en-US" altLang="nl-BE" dirty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/>
                  <a:t> 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157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8 bits</a:t>
              </a:r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23 bits</a:t>
              </a:r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single precision</a:t>
              </a:r>
              <a:r>
                <a:rPr lang="en-US" altLang="nl-BE" sz="1800" dirty="0"/>
                <a:t> 32 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228600" progId="Equation.3">
                  <p:embed/>
                </p:oleObj>
              </mc:Choice>
              <mc:Fallback>
                <p:oleObj name="Equation" r:id="rId3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IEEE 754-2008 standard for floating point arithmetic:</a:t>
            </a:r>
            <a:br>
              <a:rPr lang="en-US" dirty="0"/>
            </a:br>
            <a:r>
              <a:rPr lang="en-US" dirty="0">
                <a:hlinkClick r:id="rId5"/>
              </a:rPr>
              <a:t>http://ieeexplore.ieee.org/document/4610935/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Underflow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Overflow</a:t>
              </a:r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Representation consequences</a:t>
            </a:r>
            <a:endParaRPr lang="en-US" altLang="nl-BE" dirty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  <a:sym typeface="Symbol"/>
                </a:rPr>
                <a:t></a:t>
              </a:r>
              <a:r>
                <a:rPr lang="en-US" altLang="nl-BE" sz="1800" dirty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158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1.0</a:t>
              </a: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1</a:t>
              </a: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1.0 + DBL_EPSILON</a:t>
              </a: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Overflow</a:t>
                </a: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 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versus real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Result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1.000000005</a:t>
            </a:r>
          </a:p>
          <a:p>
            <a:r>
              <a:rPr lang="en-US" dirty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result = 1.0;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result += (1.0e-17*rand())/RAND_MAX;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checking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pPr lvl="1"/>
            <a:r>
              <a:rPr lang="en-US" dirty="0" err="1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https://github.com/xuy/google-astyle</a:t>
            </a:r>
            <a:r>
              <a:rPr lang="en-US" dirty="0"/>
              <a:t>)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https://www.pylint.org/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equality?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Oops?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result = 1.0*(0.5 - 0.4 - 0.1);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0.0\n");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 not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/>
              <a:t>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/>
              <a:t>) for floating point comparisons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replace by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overflow &amp;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1.0/0.0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0.0/0.0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/>
              <a:t> &amp;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/>
              <a:t> propagates, use debugger to trace origin(s)</a:t>
            </a:r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tackle?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 floating point exceptions</a:t>
            </a:r>
          </a:p>
          <a:p>
            <a:pPr lvl="1"/>
            <a:r>
              <a:rPr lang="en-US" dirty="0"/>
              <a:t>Fortran: easy, compiler flags</a:t>
            </a:r>
          </a:p>
          <a:p>
            <a:pPr lvl="2"/>
            <a:r>
              <a:rPr lang="en-US" dirty="0" err="1"/>
              <a:t>gfortran</a:t>
            </a:r>
            <a:r>
              <a:rPr lang="en-US" dirty="0"/>
              <a:t>:</a:t>
            </a:r>
          </a:p>
          <a:p>
            <a:pPr lvl="2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/>
              <a:t>ifort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FE_INVALID);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gcc</a:t>
            </a:r>
            <a:r>
              <a:rPr lang="en-US" dirty="0"/>
              <a:t>/g++, compile</a:t>
            </a:r>
          </a:p>
          <a:p>
            <a:r>
              <a:rPr lang="en-US" dirty="0"/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floating point exceptions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Divide by 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</a:p>
          <a:p>
            <a:r>
              <a:rPr lang="en-US" dirty="0"/>
              <a:t>Invalid operation,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/>
              <a:t>Overflow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/>
              <a:t>Underflow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/>
              <a:t>Loss of precision,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./trace_nan_f90.exe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5 % runtime overhead</a:t>
            </a:r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GDB to inspect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GDB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application &amp; 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./trace_nan_f90.exe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unreliable when build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build with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>
                <a:solidFill>
                  <a:srgbClr val="C00000"/>
                </a:solidFill>
              </a:rPr>
              <a:t>to debug!</a:t>
            </a: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&amp; optimized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application build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&amp; optimized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application build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underflow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Multiplying numbers &gt;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Oops?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Workaround?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431640" progId="Equation.3">
                  <p:embed/>
                </p:oleObj>
              </mc:Choice>
              <mc:Fallback>
                <p:oleObj name="Equation" r:id="rId2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Goldberg (1991) </a:t>
            </a:r>
            <a:r>
              <a:rPr lang="en-US" i="1" dirty="0"/>
              <a:t>What every computer scientist should know about floating-point arithmetic</a:t>
            </a:r>
            <a:r>
              <a:rPr lang="en-US" dirty="0"/>
              <a:t>, ACM Computing Surveys, volume 23, issue 1, p. 5‒48</a:t>
            </a:r>
            <a:br>
              <a:rPr lang="en-US" dirty="0"/>
            </a:br>
            <a:r>
              <a:rPr lang="en-US" dirty="0">
                <a:hlinkClick r:id="rId2"/>
              </a:rPr>
              <a:t>https://doi.org/10.1145%2F103162.103163</a:t>
            </a:r>
            <a:r>
              <a:rPr lang="en-US" dirty="0"/>
              <a:t> </a:t>
            </a:r>
          </a:p>
          <a:p>
            <a:r>
              <a:rPr lang="en-US" dirty="0"/>
              <a:t>Forman Acton (2005) </a:t>
            </a:r>
            <a:r>
              <a:rPr lang="en-US" i="1" dirty="0"/>
              <a:t>Real computing made real: preventing errors in scientific and engineering calculations</a:t>
            </a:r>
            <a:r>
              <a:rPr lang="en-US" dirty="0"/>
              <a:t>, Dover 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new development, use modern language features, e.g.,</a:t>
            </a:r>
          </a:p>
          <a:p>
            <a:pPr lvl="1"/>
            <a:r>
              <a:rPr lang="en-US" dirty="0"/>
              <a:t>C11</a:t>
            </a:r>
          </a:p>
          <a:p>
            <a:pPr lvl="1"/>
            <a:r>
              <a:rPr lang="en-US" dirty="0"/>
              <a:t>C++20</a:t>
            </a:r>
          </a:p>
          <a:p>
            <a:pPr lvl="1"/>
            <a:r>
              <a:rPr lang="en-US" dirty="0"/>
              <a:t>Fortran 2003+</a:t>
            </a:r>
          </a:p>
          <a:p>
            <a:pPr lvl="1"/>
            <a:r>
              <a:rPr lang="en-US" dirty="0"/>
              <a:t>Python 3.10+</a:t>
            </a:r>
          </a:p>
          <a:p>
            <a:r>
              <a:rPr lang="en-US" dirty="0"/>
              <a:t>Beware of very latest version</a:t>
            </a:r>
          </a:p>
          <a:p>
            <a:pPr lvl="1"/>
            <a:r>
              <a:rPr lang="en-US" dirty="0"/>
              <a:t>might not be implemented by all compilers (reliably)</a:t>
            </a:r>
          </a:p>
          <a:p>
            <a:r>
              <a:rPr lang="en-US" dirty="0"/>
              <a:t>Don't use language extensions!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&amp; monitor memory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 least suspicious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</a:t>
            </a:r>
            <a:r>
              <a:rPr lang="en-US" dirty="0" err="1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with </a:t>
            </a:r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frees,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            16,001,024 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with </a:t>
            </a:r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=72184==         suppressed: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13 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15         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   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21 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full leak check</a:t>
            </a:r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/>
              <a:t>Segmentation fault run with </a:t>
            </a:r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     double sum = 0.0;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12     for (i = 0; i &lt; n; i++)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sum += x[i];</a:t>
              </a:r>
              <a:endPara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/>
                <a:t> seems to be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core dumped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Core 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0x0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cs typeface="Courier New" panose="02070309020205020404" pitchFamily="49" charset="0"/>
                </a:rPr>
                <a:t>first iteration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>
                  <a:cs typeface="Courier New" panose="02070309020205020404" pitchFamily="49" charset="0"/>
                </a:rPr>
                <a:t> is fine</a:t>
              </a: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>
                  <a:cs typeface="Courier New" panose="02070309020205020404" pitchFamily="49" charset="0"/>
                </a:rPr>
                <a:t> is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>
                  <a:cs typeface="Courier New" panose="02070309020205020404" pitchFamily="49" charset="0"/>
                </a:rPr>
                <a:t> pointer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Culprit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=c99  -g  -O0  -o stack_issue.exe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17 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18     double x[n];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22     return x;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problem </a:t>
            </a:r>
            <a:r>
              <a:rPr lang="en-US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cs typeface="Courier New" panose="02070309020205020404" pitchFamily="49" charset="0"/>
                </a:rPr>
                <a:t>Oops,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goes out of scope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Don't ignore compiler warnings!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Solution:</a:t>
            </a:r>
          </a:p>
          <a:p>
            <a:r>
              <a:rPr lang="en-US" sz="2400" dirty="0"/>
              <a:t>Allocate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2400" dirty="0"/>
            </a:br>
            <a:r>
              <a:rPr lang="en-US" sz="2400" dirty="0"/>
              <a:t>on heap</a:t>
            </a:r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  <p:bldP spid="17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Validator for MPI, checks</a:t>
            </a:r>
          </a:p>
          <a:p>
            <a:pPr lvl="1"/>
            <a:r>
              <a:rPr lang="en-US" dirty="0"/>
              <a:t>constants and integer values</a:t>
            </a:r>
          </a:p>
          <a:p>
            <a:pPr lvl="1"/>
            <a:r>
              <a:rPr lang="en-US" dirty="0"/>
              <a:t>communicator usage</a:t>
            </a:r>
          </a:p>
          <a:p>
            <a:pPr lvl="1"/>
            <a:r>
              <a:rPr lang="en-US" dirty="0"/>
              <a:t>datatype usage</a:t>
            </a:r>
          </a:p>
          <a:p>
            <a:pPr lvl="1"/>
            <a:r>
              <a:rPr lang="en-US" dirty="0"/>
              <a:t>group usage</a:t>
            </a:r>
          </a:p>
          <a:p>
            <a:pPr lvl="1"/>
            <a:r>
              <a:rPr lang="en-US" dirty="0"/>
              <a:t>operation usage</a:t>
            </a:r>
          </a:p>
          <a:p>
            <a:pPr lvl="1"/>
            <a:r>
              <a:rPr lang="en-US" dirty="0"/>
              <a:t>request usage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leak checks</a:t>
            </a:r>
            <a:r>
              <a:rPr lang="en-US" dirty="0"/>
              <a:t> (MPI resources not freed)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/>
              <a:t>overlapping buffers passed to MPI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/>
              <a:t>basic checks for thread-level usage (</a:t>
            </a:r>
            <a:r>
              <a:rPr lang="en-US" dirty="0" err="1"/>
              <a:t>MPI_Init_thread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https://doc.itc.rwth-aachen.de/display/CCP/Project+MUST</a:t>
            </a:r>
            <a:endParaRPr lang="en-US" dirty="0"/>
          </a:p>
          <a:p>
            <a:r>
              <a:rPr lang="en-US" dirty="0"/>
              <a:t>Note: Intel MPI can catch some of these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uses PMPI interface, so no instrumentation required</a:t>
            </a:r>
          </a:p>
          <a:p>
            <a:r>
              <a:rPr lang="en-US" dirty="0"/>
              <a:t>Run application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/>
              <a:t>,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HTML report is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Global variables </a:t>
            </a:r>
            <a:r>
              <a:rPr lang="en-US" i="1" dirty="0"/>
              <a:t>are evil!</a:t>
            </a:r>
          </a:p>
          <a:p>
            <a:pPr lvl="1"/>
            <a:r>
              <a:rPr lang="en-US" dirty="0"/>
              <a:t>Fortran: avoid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/>
              <a:t> blocks</a:t>
            </a:r>
          </a:p>
          <a:p>
            <a:pPr lvl="1"/>
            <a:r>
              <a:rPr lang="en-US" dirty="0"/>
              <a:t>in general: minimum scope for variables</a:t>
            </a:r>
          </a:p>
          <a:p>
            <a:r>
              <a:rPr lang="en-US" dirty="0"/>
              <a:t>If something shouldn't change,</a:t>
            </a:r>
            <a:br>
              <a:rPr lang="en-US" dirty="0"/>
            </a:br>
            <a:r>
              <a:rPr lang="en-US" dirty="0"/>
              <a:t>be explicit</a:t>
            </a:r>
          </a:p>
          <a:p>
            <a:pPr lvl="1"/>
            <a:r>
              <a:rPr lang="en-US" dirty="0"/>
              <a:t>C/C++: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Fortran: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/>
              <a:t>Be liberal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/>
              <a:t>Law of Demeter, principle of least knowledge</a:t>
            </a:r>
          </a:p>
          <a:p>
            <a:r>
              <a:rPr lang="en-US" dirty="0"/>
              <a:t>Be explicit about intent of function arguments</a:t>
            </a:r>
          </a:p>
          <a:p>
            <a:pPr lvl="1"/>
            <a:r>
              <a:rPr lang="en-US" dirty="0"/>
              <a:t>C/C++: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Fortran: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/>
              <a:t>Functions/classes should have single purpose</a:t>
            </a:r>
          </a:p>
          <a:p>
            <a:r>
              <a:rPr lang="en-US" dirty="0"/>
              <a:t>Initialize variables explicitly</a:t>
            </a:r>
          </a:p>
          <a:p>
            <a:r>
              <a:rPr lang="en-US" dirty="0"/>
              <a:t>Don't use implicit typing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global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isn't too unmanageable,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that style leads to code that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except to its original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deadlock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-np 2  ./deadlock.exe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Using prebuilt infrastructure at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^C^C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Execution finished, inspect "/MUST_Output.html"!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deadlock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/>
                <a:t> waits</a:t>
              </a:r>
            </a:p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/>
                <a:t>waits</a:t>
              </a:r>
            </a:p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= deadlock!</a:t>
            </a: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deadlock.f90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!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rank 0 starts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others stuck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!</a:t>
              </a: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leaked resources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 reorder,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leak.f90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>
                  <a:cs typeface="Courier New" panose="02070309020205020404" pitchFamily="49" charset="0"/>
                </a:rPr>
                <a:t>!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two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without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>
                  <a:cs typeface="Courier New" panose="02070309020205020404" pitchFamily="49" charset="0"/>
                </a:rPr>
                <a:t>!</a:t>
              </a: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buffer sizes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Mismatched buffer size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message_size.f90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send buffer &gt; receive buffer!</a:t>
            </a:r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Mismatched buffer Intel 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-np 2  ./message_size.exe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buffer types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Mismatched buffer type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1, tag,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0, tag,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message_type.f90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/>
              <a:t> receive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hard to read</a:t>
            </a:r>
            <a:br>
              <a:rPr lang="en-US" dirty="0"/>
            </a:br>
            <a:r>
              <a:rPr lang="en-US" dirty="0"/>
              <a:t>                                       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bugs</a:t>
            </a:r>
          </a:p>
          <a:p>
            <a:pPr lvl="1"/>
            <a:r>
              <a:rPr lang="en-US" dirty="0"/>
              <a:t>modify/remove</a:t>
            </a:r>
          </a:p>
          <a:p>
            <a:pPr lvl="1"/>
            <a:r>
              <a:rPr lang="en-US" dirty="0"/>
              <a:t>use version control, so nothing "lost"</a:t>
            </a:r>
          </a:p>
          <a:p>
            <a:r>
              <a:rPr lang="en-US" dirty="0"/>
              <a:t>Unused code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updated</a:t>
            </a:r>
            <a:br>
              <a:rPr lang="en-US" dirty="0"/>
            </a:br>
            <a:r>
              <a:rPr lang="en-US" dirty="0"/>
              <a:t>                                                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bugs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r>
              <a:rPr lang="en-US" dirty="0"/>
              <a:t>use version control, so nothing "lost"</a:t>
            </a:r>
          </a:p>
          <a:p>
            <a:pPr lvl="1"/>
            <a:r>
              <a:rPr lang="en-US" dirty="0"/>
              <a:t>functions, methods, classes, unused code paths</a:t>
            </a:r>
          </a:p>
          <a:p>
            <a:r>
              <a:rPr lang="en-US" dirty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1, tag,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0, tag,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message_type.f90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/>
              <a:t>: 8 byte  </a:t>
            </a:r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caught: PMPI has no clue</a:t>
            </a:r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aliasing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/>
              <a:t>MUST 1.5 crashes: no error report</a:t>
            </a:r>
          </a:p>
          <a:p>
            <a:r>
              <a:rPr lang="en-US" dirty="0"/>
              <a:t>Intel MPI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message_type.f90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/>
              <a:t>Memory checker that finds</a:t>
            </a:r>
          </a:p>
          <a:p>
            <a:pPr lvl="1"/>
            <a:r>
              <a:rPr lang="en-US" dirty="0"/>
              <a:t>Memory leaks (</a:t>
            </a:r>
            <a:r>
              <a:rPr lang="en-US" dirty="0" err="1"/>
              <a:t>memcheck</a:t>
            </a:r>
            <a:r>
              <a:rPr lang="en-US" dirty="0"/>
              <a:t> = default)</a:t>
            </a:r>
          </a:p>
          <a:p>
            <a:pPr lvl="1"/>
            <a:r>
              <a:rPr lang="en-US" dirty="0"/>
              <a:t>Illegal accesses to memory locations (</a:t>
            </a:r>
            <a:r>
              <a:rPr lang="en-US" dirty="0" err="1"/>
              <a:t>memcheck</a:t>
            </a:r>
            <a:r>
              <a:rPr lang="en-US" dirty="0"/>
              <a:t>, </a:t>
            </a:r>
            <a:r>
              <a:rPr lang="en-US" dirty="0" err="1"/>
              <a:t>ptrcheck</a:t>
            </a:r>
            <a:r>
              <a:rPr lang="en-US" dirty="0"/>
              <a:t>)</a:t>
            </a:r>
          </a:p>
          <a:p>
            <a:r>
              <a:rPr lang="en-US" dirty="0"/>
              <a:t>Problems with threads</a:t>
            </a:r>
          </a:p>
          <a:p>
            <a:pPr lvl="1"/>
            <a:r>
              <a:rPr lang="en-US" dirty="0"/>
              <a:t>race conditions (</a:t>
            </a:r>
            <a:r>
              <a:rPr lang="en-US" dirty="0" err="1"/>
              <a:t>drd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http://valgrind.org/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example memory leak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allocation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 memory </a:t>
              </a:r>
              <a:r>
                <a:rPr lang="en-US" dirty="0" err="1"/>
                <a:t>deallocation</a:t>
              </a:r>
              <a:r>
                <a:rPr lang="en-US" dirty="0"/>
                <a:t>!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with debug information</a:t>
            </a:r>
          </a:p>
          <a:p>
            <a:endParaRPr lang="en-US" dirty="0"/>
          </a:p>
          <a:p>
            <a:r>
              <a:rPr lang="en-US" dirty="0"/>
              <a:t>Execute program under Valgrind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sum = 42.0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memory leak fixed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allocation</a:t>
              </a: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corresponding memory </a:t>
              </a:r>
              <a:r>
                <a:rPr lang="en-US" dirty="0" err="1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good report!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Valgrind: no initialization example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/>
                <a:t> used, but not initialized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Program languages have own style</a:t>
            </a:r>
          </a:p>
          <a:p>
            <a:r>
              <a:rPr lang="en-US" dirty="0"/>
              <a:t>Respect that style!</a:t>
            </a:r>
          </a:p>
          <a:p>
            <a:pPr lvl="1"/>
            <a:r>
              <a:rPr lang="en-US" dirty="0"/>
              <a:t>when, e.g., writing Python, don't write C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</a:t>
            </a:r>
          </a:p>
          <a:p>
            <a:endParaRPr lang="en-US" dirty="0"/>
          </a:p>
          <a:p>
            <a:r>
              <a:rPr lang="en-US" dirty="0"/>
              <a:t>Be careful when switching programming languages</a:t>
            </a:r>
          </a:p>
          <a:p>
            <a:pPr lvl="1"/>
            <a:r>
              <a:rPr lang="en-US" dirty="0"/>
              <a:t>semantics may subtly differ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uninitialized use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time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/>
                <a:t> used for output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allocation for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sum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Valgrind: array bounds overrun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/>
                <a:t> is not allocated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Inspector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Inspector: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to detect</a:t>
            </a:r>
          </a:p>
          <a:p>
            <a:pPr lvl="1"/>
            <a:r>
              <a:rPr lang="en-US" dirty="0"/>
              <a:t>thread issues: deadlocks, race conditions</a:t>
            </a:r>
          </a:p>
          <a:p>
            <a:pPr lvl="1"/>
            <a:r>
              <a:rPr lang="en-US" dirty="0"/>
              <a:t>memory issues: leaks</a:t>
            </a:r>
          </a:p>
          <a:p>
            <a:r>
              <a:rPr lang="en-US" dirty="0"/>
              <a:t>Can be used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/>
              <a:t>command line</a:t>
            </a:r>
          </a:p>
          <a:p>
            <a:r>
              <a:rPr lang="en-US" dirty="0"/>
              <a:t>Commercial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 using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3.14059997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./pi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./pi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$./pi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too bad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May be symptom of race condition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really </a:t>
              </a:r>
              <a:r>
                <a:rPr lang="en-US" dirty="0">
                  <a:sym typeface="Symbol" panose="05050102010706020507" pitchFamily="18" charset="2"/>
                </a:rPr>
                <a:t></a:t>
              </a:r>
              <a:r>
                <a:rPr lang="en-US" dirty="0"/>
                <a:t>, not even deterministic!</a:t>
              </a:r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Inspector is project-based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create new project</a:t>
              </a: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target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increased from default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analysis type</a:t>
              </a: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/>
                <a:t> write</a:t>
              </a:r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/>
                <a:t> read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thread 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thread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+ 1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+ 1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memory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register thread 0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register thread 1</a:t>
                </a: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race condition</a:t>
            </a:r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Not-invented-here syndrome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reinvent the wheel</a:t>
            </a:r>
          </a:p>
          <a:p>
            <a:r>
              <a:rPr lang="en-US" dirty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/>
              <a:t>Linear algebra: BLAS,LAPACK</a:t>
            </a:r>
          </a:p>
          <a:p>
            <a:pPr lvl="1"/>
            <a:r>
              <a:rPr lang="en-US" dirty="0"/>
              <a:t>Communication: MPI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mystery of the vanishing bug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thy stuff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Crucial to understand</a:t>
            </a:r>
          </a:p>
          <a:p>
            <a:pPr lvl="1"/>
            <a:r>
              <a:rPr lang="en-US" dirty="0"/>
              <a:t>hardware architecture</a:t>
            </a:r>
          </a:p>
          <a:p>
            <a:pPr lvl="1"/>
            <a:r>
              <a:rPr lang="en-US" dirty="0"/>
              <a:t>compiler behavior</a:t>
            </a:r>
          </a:p>
          <a:p>
            <a:pPr lvl="1"/>
            <a:r>
              <a:rPr lang="en-US" dirty="0"/>
              <a:t>programming language semantics</a:t>
            </a:r>
          </a:p>
          <a:p>
            <a:r>
              <a:rPr lang="en-US" dirty="0"/>
              <a:t>Subtle interplay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"weird"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a[shift]);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Written to be buggy</a:t>
            </a:r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assignment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/>
              <a:t>modifies value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or not to be…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see it…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now you don't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42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15</a:t>
            </a: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Aggressive optimization (Intel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array stored in RAM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stored only in CPU register for immediate reuse</a:t>
            </a:r>
          </a:p>
          <a:p>
            <a:pPr lvl="1"/>
            <a:r>
              <a:rPr lang="en-US" dirty="0"/>
              <a:t>update of memory location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 effect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Typically, compile without optimizations</a:t>
            </a:r>
          </a:p>
          <a:p>
            <a:pPr lvl="1"/>
            <a:r>
              <a:rPr lang="en-US" dirty="0"/>
              <a:t>Consistency between source and debugger state</a:t>
            </a:r>
          </a:p>
          <a:p>
            <a:pPr lvl="1"/>
            <a:r>
              <a:rPr lang="en-US" dirty="0"/>
              <a:t>However, bug may "disappear"</a:t>
            </a:r>
          </a:p>
          <a:p>
            <a:pPr lvl="2"/>
            <a:r>
              <a:rPr lang="en-US" dirty="0"/>
              <a:t>no variable on stack, data in register</a:t>
            </a:r>
          </a:p>
          <a:p>
            <a:pPr lvl="2"/>
            <a:r>
              <a:rPr lang="en-US" dirty="0"/>
              <a:t>different data alignment in memory</a:t>
            </a:r>
          </a:p>
          <a:p>
            <a:pPr lvl="2"/>
            <a:r>
              <a:rPr lang="en-US" dirty="0"/>
              <a:t>timing issues in parallel code (race conditions disappear)</a:t>
            </a:r>
          </a:p>
          <a:p>
            <a:r>
              <a:rPr lang="en-US" dirty="0"/>
              <a:t>Use a profiler to detect</a:t>
            </a:r>
          </a:p>
          <a:p>
            <a:pPr lvl="1"/>
            <a:r>
              <a:rPr lang="en-US" dirty="0"/>
              <a:t>Unexpected load imbalance between processes/threads</a:t>
            </a:r>
          </a:p>
          <a:p>
            <a:pPr lvl="1"/>
            <a:r>
              <a:rPr lang="en-US" dirty="0"/>
              <a:t>Unexpected communication patterns</a:t>
            </a:r>
          </a:p>
          <a:p>
            <a:r>
              <a:rPr lang="en-US" dirty="0"/>
              <a:t>Use visualization software</a:t>
            </a:r>
          </a:p>
          <a:p>
            <a:pPr lvl="1"/>
            <a:r>
              <a:rPr lang="en-US" dirty="0"/>
              <a:t>Helps spot anomalies in data structures</a:t>
            </a:r>
          </a:p>
          <a:p>
            <a:r>
              <a:rPr lang="en-US" dirty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is powerful</a:t>
            </a:r>
          </a:p>
          <a:p>
            <a:pPr lvl="1"/>
            <a:r>
              <a:rPr lang="en-US" dirty="0"/>
              <a:t>Stepping</a:t>
            </a:r>
          </a:p>
          <a:p>
            <a:pPr lvl="1"/>
            <a:r>
              <a:rPr lang="en-US" dirty="0" err="1"/>
              <a:t>Watchin</a:t>
            </a:r>
            <a:r>
              <a:rPr lang="nl-BE" dirty="0"/>
              <a:t>g</a:t>
            </a:r>
          </a:p>
          <a:p>
            <a:pPr lvl="1"/>
            <a:r>
              <a:rPr lang="en-US" dirty="0"/>
              <a:t>Tracing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en-US" dirty="0"/>
              <a:t>Memory leaks</a:t>
            </a:r>
          </a:p>
          <a:p>
            <a:pPr lvl="1"/>
            <a:r>
              <a:rPr lang="en-US" dirty="0"/>
              <a:t>Uninitialized variables</a:t>
            </a:r>
          </a:p>
          <a:p>
            <a:pPr lvl="1"/>
            <a:r>
              <a:rPr lang="en-US" dirty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Clean code: a handbook of agile software </a:t>
            </a:r>
            <a:r>
              <a:rPr lang="en-US" i="1" dirty="0" err="1"/>
              <a:t>craftmanship</a:t>
            </a:r>
            <a:br>
              <a:rPr lang="en-US" dirty="0"/>
            </a:br>
            <a:r>
              <a:rPr lang="en-US" dirty="0"/>
              <a:t>Robert C. Martin</a:t>
            </a:r>
            <a:br>
              <a:rPr lang="en-US" dirty="0"/>
            </a:br>
            <a:r>
              <a:rPr lang="en-US" dirty="0"/>
              <a:t>Prentice Hall, 2008</a:t>
            </a:r>
          </a:p>
          <a:p>
            <a:r>
              <a:rPr lang="en-US" i="1" dirty="0"/>
              <a:t>Design patterns: elements of reusable object-oriented software</a:t>
            </a:r>
            <a:br>
              <a:rPr lang="en-US" dirty="0"/>
            </a:br>
            <a:r>
              <a:rPr lang="en-US" dirty="0"/>
              <a:t>Erich Gamma, Richard Helm, Ralph Johnson, John </a:t>
            </a:r>
            <a:r>
              <a:rPr lang="en-US" dirty="0" err="1"/>
              <a:t>Vlissides</a:t>
            </a:r>
            <a:br>
              <a:rPr lang="en-US" dirty="0"/>
            </a:br>
            <a:r>
              <a:rPr lang="en-US" dirty="0"/>
              <a:t>Addison-Wesley, 1994</a:t>
            </a:r>
          </a:p>
          <a:p>
            <a:r>
              <a:rPr lang="en-US" i="1" dirty="0"/>
              <a:t>Refactoring: improving the design of existing code</a:t>
            </a:r>
            <a:br>
              <a:rPr lang="en-US" dirty="0"/>
            </a:br>
            <a:r>
              <a:rPr lang="en-US" dirty="0"/>
              <a:t>Martin Fowler</a:t>
            </a:r>
            <a:br>
              <a:rPr lang="en-US" dirty="0"/>
            </a:br>
            <a:r>
              <a:rPr lang="en-US" dirty="0"/>
              <a:t>Addison-Wesley, 1999</a:t>
            </a:r>
          </a:p>
          <a:p>
            <a:r>
              <a:rPr lang="en-US" dirty="0"/>
              <a:t>Python code quality: tools &amp; best practices</a:t>
            </a:r>
            <a:br>
              <a:rPr lang="en-US" dirty="0"/>
            </a:br>
            <a:r>
              <a:rPr lang="en-US" sz="2300" dirty="0">
                <a:hlinkClick r:id="rId2"/>
              </a:rPr>
              <a:t>https://realpython.com/python-code-quality/#when-running-tests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pdb</a:t>
            </a:r>
            <a:endParaRPr lang="en-US" dirty="0"/>
          </a:p>
          <a:p>
            <a:pPr lvl="1"/>
            <a:r>
              <a:rPr lang="en-US" dirty="0"/>
              <a:t>To visualize data structures: </a:t>
            </a:r>
            <a:r>
              <a:rPr lang="en-US" dirty="0" err="1"/>
              <a:t>ddd</a:t>
            </a:r>
            <a:endParaRPr lang="en-US" dirty="0"/>
          </a:p>
          <a:p>
            <a:pPr lvl="1"/>
            <a:r>
              <a:rPr lang="en-US" dirty="0"/>
              <a:t>IDEs, e.g., Eclipse</a:t>
            </a:r>
          </a:p>
          <a:p>
            <a:pPr lvl="1"/>
            <a:r>
              <a:rPr lang="en-US" dirty="0"/>
              <a:t>Parallel debuggers: </a:t>
            </a:r>
            <a:r>
              <a:rPr lang="en-US" dirty="0" err="1"/>
              <a:t>ArmForge</a:t>
            </a:r>
            <a:r>
              <a:rPr lang="en-US" dirty="0"/>
              <a:t> DDT, </a:t>
            </a:r>
            <a:r>
              <a:rPr lang="en-US" dirty="0" err="1"/>
              <a:t>RogueWave</a:t>
            </a:r>
            <a:r>
              <a:rPr lang="en-US" dirty="0"/>
              <a:t> </a:t>
            </a:r>
            <a:r>
              <a:rPr lang="en-US" dirty="0" err="1"/>
              <a:t>TotalView</a:t>
            </a:r>
            <a:endParaRPr lang="en-US" dirty="0"/>
          </a:p>
          <a:p>
            <a:r>
              <a:rPr lang="en-US" dirty="0"/>
              <a:t>MPI tracing tools</a:t>
            </a:r>
          </a:p>
          <a:p>
            <a:pPr lvl="1"/>
            <a:r>
              <a:rPr lang="en-US" dirty="0"/>
              <a:t>Intel ITAC</a:t>
            </a:r>
          </a:p>
          <a:p>
            <a:pPr lvl="2"/>
            <a:r>
              <a:rPr lang="en-US" dirty="0"/>
              <a:t>Record MPI events</a:t>
            </a:r>
          </a:p>
          <a:p>
            <a:pPr lvl="2"/>
            <a:r>
              <a:rPr lang="en-US" dirty="0"/>
              <a:t>Add markers in your own code</a:t>
            </a:r>
          </a:p>
          <a:p>
            <a:pPr lvl="1"/>
            <a:r>
              <a:rPr lang="en-US" dirty="0"/>
              <a:t>MPE2</a:t>
            </a:r>
          </a:p>
          <a:p>
            <a:r>
              <a:rPr lang="en-US" dirty="0"/>
              <a:t>Thread checkers</a:t>
            </a:r>
          </a:p>
          <a:p>
            <a:pPr lvl="1"/>
            <a:r>
              <a:rPr lang="en-US" dirty="0"/>
              <a:t>Intel Inspector</a:t>
            </a:r>
          </a:p>
          <a:p>
            <a:pPr lvl="2"/>
            <a:r>
              <a:rPr lang="en-US" dirty="0"/>
              <a:t>Detects race conditions</a:t>
            </a:r>
          </a:p>
          <a:p>
            <a:pPr lvl="2"/>
            <a:r>
              <a:rPr lang="en-US" dirty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art of debugging with </a:t>
            </a:r>
            <a:r>
              <a:rPr lang="en-US" i="1" dirty="0" err="1"/>
              <a:t>gdb</a:t>
            </a:r>
            <a:r>
              <a:rPr lang="en-US" i="1" dirty="0"/>
              <a:t>, </a:t>
            </a:r>
            <a:r>
              <a:rPr lang="en-US" i="1" dirty="0" err="1"/>
              <a:t>ddd</a:t>
            </a:r>
            <a:r>
              <a:rPr lang="en-US" i="1" dirty="0"/>
              <a:t>, and Eclipse</a:t>
            </a:r>
            <a:br>
              <a:rPr lang="en-US" dirty="0"/>
            </a:br>
            <a:r>
              <a:rPr lang="en-US" dirty="0"/>
              <a:t>Norman </a:t>
            </a:r>
            <a:r>
              <a:rPr lang="en-US" dirty="0" err="1"/>
              <a:t>Matloff</a:t>
            </a:r>
            <a:r>
              <a:rPr lang="en-US" dirty="0"/>
              <a:t> &amp; Peter Jay </a:t>
            </a:r>
            <a:r>
              <a:rPr lang="en-US" dirty="0" err="1"/>
              <a:t>Salzman</a:t>
            </a:r>
            <a:br>
              <a:rPr lang="en-US" dirty="0"/>
            </a:br>
            <a:r>
              <a:rPr lang="en-US" dirty="0"/>
              <a:t>No Starch Press, 2008</a:t>
            </a:r>
          </a:p>
          <a:p>
            <a:r>
              <a:rPr lang="en-US" i="1" dirty="0"/>
              <a:t>Effective debugging: 66 specific ways to debug software and systems</a:t>
            </a:r>
            <a:br>
              <a:rPr lang="en-US" dirty="0"/>
            </a:br>
            <a:r>
              <a:rPr lang="en-US" dirty="0" err="1"/>
              <a:t>Diomidis</a:t>
            </a:r>
            <a:r>
              <a:rPr lang="en-US" dirty="0"/>
              <a:t> </a:t>
            </a:r>
            <a:r>
              <a:rPr lang="en-US" dirty="0" err="1"/>
              <a:t>Spinellis</a:t>
            </a:r>
            <a:br>
              <a:rPr lang="en-US" dirty="0"/>
            </a:br>
            <a:r>
              <a:rPr lang="en-US" dirty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ArmForge</a:t>
            </a:r>
            <a:r>
              <a:rPr lang="en-US" dirty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if you had to think about it, comment</a:t>
            </a:r>
          </a:p>
          <a:p>
            <a:pPr lvl="1"/>
            <a:r>
              <a:rPr lang="en-US" dirty="0"/>
              <a:t>never a substitute for clear code!</a:t>
            </a:r>
          </a:p>
          <a:p>
            <a:r>
              <a:rPr lang="en-US" dirty="0"/>
              <a:t>Comments as to-do lists</a:t>
            </a:r>
          </a:p>
          <a:p>
            <a:pPr lvl="1"/>
            <a:r>
              <a:rPr lang="en-US" dirty="0"/>
              <a:t>follow convention, editors support that,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/>
              <a:t>better: issue in version control system</a:t>
            </a:r>
          </a:p>
          <a:p>
            <a:r>
              <a:rPr lang="en-US" dirty="0"/>
              <a:t>Inaccurate comments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waste of time + bugs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/>
              <a:t>Comments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Things to document</a:t>
            </a:r>
          </a:p>
          <a:p>
            <a:pPr lvl="1"/>
            <a:r>
              <a:rPr lang="en-US" dirty="0"/>
              <a:t>Application Programming Interface (API)</a:t>
            </a:r>
          </a:p>
          <a:p>
            <a:pPr lvl="2"/>
            <a:r>
              <a:rPr lang="en-US" dirty="0"/>
              <a:t>modules: content, overall functionality</a:t>
            </a:r>
          </a:p>
          <a:p>
            <a:pPr lvl="2"/>
            <a:r>
              <a:rPr lang="en-US" dirty="0"/>
              <a:t>classes/user defined types</a:t>
            </a:r>
          </a:p>
          <a:p>
            <a:pPr lvl="2"/>
            <a:r>
              <a:rPr lang="en-US" dirty="0"/>
              <a:t>methods/functions</a:t>
            </a:r>
          </a:p>
          <a:p>
            <a:pPr lvl="2"/>
            <a:r>
              <a:rPr lang="en-US" dirty="0"/>
              <a:t>constants: semantics, units</a:t>
            </a:r>
          </a:p>
          <a:p>
            <a:pPr lvl="1"/>
            <a:r>
              <a:rPr lang="en-US" dirty="0"/>
              <a:t>user interface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API for (almost) any language: </a:t>
            </a:r>
            <a:r>
              <a:rPr lang="en-US" dirty="0" err="1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For Python API in addition: </a:t>
            </a:r>
            <a:r>
              <a:rPr lang="en-US" dirty="0" err="1"/>
              <a:t>docstring</a:t>
            </a:r>
            <a:endParaRPr lang="en-US" dirty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/>
          </a:p>
          <a:p>
            <a:r>
              <a:rPr lang="en-US" dirty="0"/>
              <a:t>Bad documentation worse than no documentation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keep documentation up to date!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process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Version Control System, e.g.,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concurrent development</a:t>
            </a:r>
          </a:p>
          <a:p>
            <a:pPr lvl="1"/>
            <a:r>
              <a:rPr lang="en-US" dirty="0"/>
              <a:t>documentation of changes</a:t>
            </a:r>
          </a:p>
          <a:p>
            <a:r>
              <a:rPr lang="en-US" dirty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/>
              <a:t>e.g.,</a:t>
            </a:r>
          </a:p>
          <a:p>
            <a:pPr lvl="2"/>
            <a:r>
              <a:rPr lang="en-US" dirty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https://github.com/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GitLab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https://gitlab.com/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documentation: </a:t>
            </a:r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Class/module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on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/>
              <a:t>semantics, units</a:t>
            </a:r>
          </a:p>
          <a:p>
            <a:pPr lvl="2"/>
            <a:r>
              <a:rPr lang="en-US" dirty="0"/>
              <a:t>expectations, i.e., invariants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documentation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entry 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module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tree_2k.h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node_2k.h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doxygen</a:t>
            </a:r>
            <a:r>
              <a:rPr lang="en-US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What the most used</a:t>
            </a:r>
            <a:br>
              <a:rPr lang="en-US" sz="4400" dirty="0"/>
            </a:br>
            <a:r>
              <a:rPr lang="en-US" sz="4400" dirty="0"/>
              <a:t>language in programming?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Function/method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on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arguments</a:t>
            </a:r>
          </a:p>
          <a:p>
            <a:pPr lvl="2"/>
            <a:r>
              <a:rPr lang="en-US" dirty="0"/>
              <a:t>semantics, units</a:t>
            </a:r>
          </a:p>
          <a:p>
            <a:pPr lvl="2"/>
            <a:r>
              <a:rPr lang="en-US" dirty="0"/>
              <a:t>expectations, i.e., preconditions</a:t>
            </a:r>
          </a:p>
          <a:p>
            <a:pPr lvl="1"/>
            <a:r>
              <a:rPr lang="en-US" dirty="0"/>
              <a:t>return value</a:t>
            </a:r>
          </a:p>
          <a:p>
            <a:pPr lvl="2"/>
            <a:r>
              <a:rPr lang="en-US" dirty="0"/>
              <a:t>semantics, units</a:t>
            </a:r>
          </a:p>
          <a:p>
            <a:pPr lvl="2"/>
            <a:r>
              <a:rPr lang="en-US" dirty="0"/>
              <a:t>guarantees, i.e., </a:t>
            </a:r>
            <a:r>
              <a:rPr lang="en-US" dirty="0" err="1"/>
              <a:t>postconditions</a:t>
            </a:r>
            <a:endParaRPr lang="en-US" dirty="0"/>
          </a:p>
          <a:p>
            <a:pPr lvl="1"/>
            <a:r>
              <a:rPr lang="en-US" dirty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doxygen</a:t>
            </a:r>
            <a:r>
              <a:rPr lang="en-US" dirty="0"/>
              <a:t> format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coordinates 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new 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dimension 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tree_2k.c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on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/>
              <a:t>semantics, units</a:t>
            </a:r>
          </a:p>
          <a:p>
            <a:pPr lvl="2"/>
            <a:r>
              <a:rPr lang="en-US" dirty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structure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tree_2k.h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doxygen</a:t>
            </a:r>
            <a:r>
              <a:rPr lang="en-US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Configuration, start from template, defaults mostly okay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"tree_2k"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…"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../doc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$(SRCS)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main page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searchable</a:t>
                </a:r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Fully hyperlinked</a:t>
            </a:r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help convey semantics</a:t>
            </a:r>
          </a:p>
          <a:p>
            <a:pPr lvl="1"/>
            <a:r>
              <a:rPr lang="en-US" dirty="0"/>
              <a:t>part of good documentation</a:t>
            </a:r>
          </a:p>
          <a:p>
            <a:r>
              <a:rPr lang="en-US" dirty="0"/>
              <a:t>Can be used as tests</a:t>
            </a:r>
          </a:p>
          <a:p>
            <a:pPr lvl="1"/>
            <a:r>
              <a:rPr lang="en-US" dirty="0"/>
              <a:t>easily check code integrity after changes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Functional testing</a:t>
            </a:r>
          </a:p>
          <a:p>
            <a:r>
              <a:rPr lang="en-US" dirty="0"/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 do anything useful it will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you forever after, and if you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a major success you get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of hard manual labor -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you have to work on the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documentation: </a:t>
            </a:r>
            <a:r>
              <a:rPr lang="en-US" dirty="0" err="1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Cambridge University, </a:t>
            </a:r>
            <a:r>
              <a:rPr lang="en-US" i="1" dirty="0">
                <a:hlinkClick r:id="rId2"/>
              </a:rPr>
              <a:t>Undo</a:t>
            </a:r>
            <a:r>
              <a:rPr lang="en-US" dirty="0">
                <a:hlinkClick r:id="rId2"/>
              </a:rPr>
              <a:t>, </a:t>
            </a:r>
            <a:r>
              <a:rPr lang="en-US" i="1" dirty="0" err="1">
                <a:hlinkClick r:id="rId2"/>
              </a:rPr>
              <a:t>RogueWave</a:t>
            </a:r>
            <a:endParaRPr lang="en-US" i="1" dirty="0"/>
          </a:p>
          <a:p>
            <a:pPr lvl="1"/>
            <a:r>
              <a:rPr lang="en-US" dirty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Estimate developers' time finding + fixing bugs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System Science Institute (IBM)</a:t>
            </a:r>
            <a:endParaRPr lang="en-US" dirty="0"/>
          </a:p>
          <a:p>
            <a:pPr lvl="1"/>
            <a:r>
              <a:rPr lang="en-US" dirty="0"/>
              <a:t>relative cost of bugs found in Q&amp;A: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15 </a:t>
            </a:r>
          </a:p>
          <a:p>
            <a:pPr lvl="1"/>
            <a:r>
              <a:rPr lang="en-US" dirty="0"/>
              <a:t>relative cost of bugs found in production: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US$ 312 billion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50 %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Documentation written in </a:t>
            </a:r>
            <a:r>
              <a:rPr lang="en-US" dirty="0" err="1"/>
              <a:t>MarkDown</a:t>
            </a:r>
            <a:endParaRPr lang="en-US" dirty="0"/>
          </a:p>
          <a:p>
            <a:pPr lvl="1"/>
            <a:r>
              <a:rPr lang="en-US" dirty="0"/>
              <a:t>nice, highlighted rendering of code fragments</a:t>
            </a:r>
          </a:p>
          <a:p>
            <a:r>
              <a:rPr lang="en-US" dirty="0"/>
              <a:t>Configuration via YAML file</a:t>
            </a:r>
          </a:p>
          <a:p>
            <a:pPr lvl="1"/>
            <a:r>
              <a:rPr lang="en-US" dirty="0"/>
              <a:t>defines structure of documentation</a:t>
            </a:r>
          </a:p>
          <a:p>
            <a:r>
              <a:rPr lang="en-US" dirty="0"/>
              <a:t>Good preview via local webserver</a:t>
            </a:r>
          </a:p>
          <a:p>
            <a:r>
              <a:rPr lang="en-US" dirty="0"/>
              <a:t>Easy to deploy on Read the Docs (</a:t>
            </a:r>
            <a:r>
              <a:rPr lang="en-US" dirty="0">
                <a:hlinkClick r:id="rId2"/>
              </a:rPr>
              <a:t>https://readthedocs.org/</a:t>
            </a:r>
            <a:r>
              <a:rPr lang="en-US" dirty="0"/>
              <a:t>)</a:t>
            </a:r>
          </a:p>
          <a:p>
            <a:r>
              <a:rPr lang="en-US" dirty="0"/>
              <a:t>Alternative: </a:t>
            </a:r>
            <a:r>
              <a:rPr lang="en-US" dirty="0" err="1"/>
              <a:t>AsciiDoc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http://www.methods.co.nz/asciidoc/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successfully 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arrange.md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1 header</a:t>
              </a:r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2 header</a:t>
              </a: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hyperlink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inline code snippet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code snippet with syntax highlighting</a:t>
              </a: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formatting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numbered/unnumbered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formatting</a:t>
            </a:r>
          </a:p>
          <a:p>
            <a:pPr lvl="1"/>
            <a:r>
              <a:rPr lang="en-US" i="1" dirty="0"/>
              <a:t>italics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/>
              <a:t>bold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/>
              <a:t>External link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indentation per list level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Site definition file in top directory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MarkDown</a:t>
            </a:r>
            <a:r>
              <a:rPr lang="en-US" dirty="0"/>
              <a:t>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/>
              <a:t> subdirectory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utilities…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site meta-information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site structure</a:t>
                </a:r>
              </a:p>
              <a:p>
                <a:r>
                  <a:rPr lang="en-US" dirty="0"/>
                  <a:t>definition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rendering style</a:t>
              </a:r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&amp; deploying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Individual build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build --clean</a:t>
            </a:r>
            <a:endParaRPr lang="en-US" dirty="0"/>
          </a:p>
          <a:p>
            <a:r>
              <a:rPr lang="en-US" dirty="0"/>
              <a:t>During development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connect Read the Docs to GitHub</a:t>
            </a:r>
          </a:p>
          <a:p>
            <a:pPr lvl="1"/>
            <a:r>
              <a:rPr lang="en-US" dirty="0"/>
              <a:t>GitHub release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Read the Docs build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Online documentation always in sync with releases!</a:t>
            </a:r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searchable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 code: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3382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Compilers &amp; settings, static checkers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Compilers: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Switch on warnings at compile time</a:t>
            </a:r>
          </a:p>
          <a:p>
            <a:pPr lvl="1"/>
            <a:r>
              <a:rPr lang="en-US" dirty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them</a:t>
            </a:r>
          </a:p>
          <a:p>
            <a:pPr lvl="1"/>
            <a:r>
              <a:rPr lang="en-US" dirty="0">
                <a:cs typeface="Courier New" pitchFamily="49" charset="0"/>
              </a:rPr>
              <a:t>Intel </a:t>
            </a:r>
            <a:r>
              <a:rPr lang="en-US" dirty="0" err="1">
                <a:cs typeface="Courier New" pitchFamily="49" charset="0"/>
              </a:rPr>
              <a:t>icc</a:t>
            </a:r>
            <a:r>
              <a:rPr lang="en-US" dirty="0">
                <a:cs typeface="Courier New" pitchFamily="49" charset="0"/>
              </a:rPr>
              <a:t>/</a:t>
            </a:r>
            <a:r>
              <a:rPr lang="en-US" dirty="0" err="1">
                <a:cs typeface="Courier New" pitchFamily="49" charset="0"/>
              </a:rPr>
              <a:t>icpc</a:t>
            </a:r>
            <a:r>
              <a:rPr lang="en-US" dirty="0">
                <a:cs typeface="Courier New" pitchFamily="49" charset="0"/>
              </a:rPr>
              <a:t> more strict than GNU </a:t>
            </a:r>
            <a:r>
              <a:rPr lang="en-US" dirty="0" err="1">
                <a:cs typeface="Courier New" pitchFamily="49" charset="0"/>
              </a:rPr>
              <a:t>gcc</a:t>
            </a:r>
            <a:r>
              <a:rPr lang="en-US" dirty="0">
                <a:cs typeface="Courier New" pitchFamily="49" charset="0"/>
              </a:rPr>
              <a:t>/g++</a:t>
            </a:r>
          </a:p>
          <a:p>
            <a:pPr lvl="1"/>
            <a:r>
              <a:rPr lang="en-US" dirty="0">
                <a:cs typeface="Courier New" pitchFamily="49" charset="0"/>
              </a:rPr>
              <a:t>GNU </a:t>
            </a:r>
            <a:r>
              <a:rPr lang="en-US" dirty="0" err="1">
                <a:cs typeface="Courier New" pitchFamily="49" charset="0"/>
              </a:rPr>
              <a:t>gfortran</a:t>
            </a:r>
            <a:r>
              <a:rPr lang="en-US" dirty="0">
                <a:cs typeface="Courier New" pitchFamily="49" charset="0"/>
              </a:rPr>
              <a:t> more strict than Intel </a:t>
            </a:r>
            <a:r>
              <a:rPr lang="en-US" dirty="0" err="1">
                <a:cs typeface="Courier New" pitchFamily="49" charset="0"/>
              </a:rPr>
              <a:t>ifort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Compile with debugging information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-g2</a:t>
            </a:r>
          </a:p>
          <a:p>
            <a:pPr lvl="1"/>
            <a:r>
              <a:rPr lang="en-US" dirty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paranoid, or </a:t>
            </a:r>
            <a:r>
              <a:rPr lang="en-US" i="1" dirty="0"/>
              <a:t>die!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/>
              <a:t>icc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/>
              <a:t>no warnings, very incorrect results</a:t>
            </a:r>
          </a:p>
          <a:p>
            <a:r>
              <a:rPr lang="en-US" dirty="0" err="1"/>
              <a:t>icc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/>
              <a:t>relevant, if cryptic warning, still very incorrect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order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Bad code!!!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1962: Mariner 1</a:t>
            </a:r>
          </a:p>
          <a:p>
            <a:pPr lvl="1"/>
            <a:r>
              <a:rPr lang="en-US" dirty="0"/>
              <a:t>omitted hyphen </a:t>
            </a:r>
            <a:r>
              <a:rPr lang="en-US" dirty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one server used old code  1 million+ stock orders in 1 hour  disturbance of the market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https://raygun.com/blog/10-costly-software-errors-history/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/>
              <a:t>Intel </a:t>
            </a:r>
            <a:r>
              <a:rPr lang="en-US" dirty="0" err="1"/>
              <a:t>icc</a:t>
            </a:r>
            <a:r>
              <a:rPr lang="en-US" dirty="0"/>
              <a:t> executable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GNU </a:t>
            </a:r>
            <a:r>
              <a:rPr lang="en-US" dirty="0" err="1"/>
              <a:t>gcc</a:t>
            </a:r>
            <a:r>
              <a:rPr lang="en-US" dirty="0"/>
              <a:t> executable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Bad code!!!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224904286352835.62</a:t>
            </a: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not generalize: Intel compilers are very good!</a:t>
            </a:r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compiler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 least: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/>
              <a:t>More warnings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/g++: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icc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cs typeface="Courier New" panose="02070309020205020404" pitchFamily="49" charset="0"/>
              </a:rPr>
              <a:t>icpc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–w3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 for 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/>
              <a:t>Local variable shadows other local: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Undefined preprocessor variable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Pointer arithmetic depending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/>
              <a:t> function pointer or void: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Inappropriate function call cast: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/>
              <a:t>Lost type qualifier in cast: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Incompatible alignment due to cast, </a:t>
            </a:r>
            <a:r>
              <a:rPr lang="en-US" dirty="0" err="1"/>
              <a:t>gcc</a:t>
            </a:r>
            <a:r>
              <a:rPr lang="en-US" dirty="0"/>
              <a:t>/g++: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runtime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icc</a:t>
            </a:r>
            <a:r>
              <a:rPr lang="en-US" dirty="0"/>
              <a:t>/</a:t>
            </a:r>
            <a:r>
              <a:rPr lang="en-US" dirty="0" err="1"/>
              <a:t>icpc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Pointer issues, array bounds: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Dangling pointers: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-check-pointers-dangling=all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Uninitialized variables: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gcc</a:t>
            </a:r>
            <a:r>
              <a:rPr lang="en-US" dirty="0">
                <a:cs typeface="Courier New" panose="02070309020205020404" pitchFamily="49" charset="0"/>
              </a:rPr>
              <a:t>/g++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Pointer issues, array bounds: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=address</a:t>
            </a:r>
          </a:p>
          <a:p>
            <a:pPr lvl="1"/>
            <a:r>
              <a:rPr lang="en-US" dirty="0"/>
              <a:t>Memory leaks: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=leak</a:t>
            </a:r>
          </a:p>
          <a:p>
            <a:pPr lvl="1"/>
            <a:r>
              <a:rPr lang="en-US" dirty="0"/>
              <a:t>Undefined behavior: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=undefined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986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/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pPr lvl="1"/>
            <a:r>
              <a:rPr lang="en-US" dirty="0" err="1"/>
              <a:t>ifort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all  -g</a:t>
            </a: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>
                <a:cs typeface="Courier New" pitchFamily="49" charset="0"/>
              </a:rPr>
              <a:t>gfortran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itchFamily="49" charset="0"/>
              </a:rPr>
              <a:t>ifort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/>
              <a:t>Compile with no </a:t>
            </a:r>
            <a:r>
              <a:rPr lang="en-US" dirty="0" err="1"/>
              <a:t>implicits</a:t>
            </a:r>
            <a:r>
              <a:rPr lang="en-US" dirty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Enforce Fortran standard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-stand f08</a:t>
            </a:r>
            <a:r>
              <a:rPr lang="en-US" dirty="0">
                <a:cs typeface="Courier New" panose="02070309020205020404" pitchFamily="49" charset="0"/>
              </a:rPr>
              <a:t> (f90/f95/f03/f08/f15 supported)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-integer=-1000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5445224"/>
            <a:ext cx="4337421" cy="514652"/>
            <a:chOff x="1726249" y="3706436"/>
            <a:chExt cx="4337421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726249" y="3706436"/>
              <a:ext cx="1549607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pick value that makes sense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4C17F7-E7A4-DA6B-C9EF-38A1C86740FE}"/>
              </a:ext>
            </a:extLst>
          </p:cNvPr>
          <p:cNvGrpSpPr/>
          <p:nvPr/>
        </p:nvGrpSpPr>
        <p:grpSpPr>
          <a:xfrm>
            <a:off x="4544029" y="4653136"/>
            <a:ext cx="4330824" cy="461665"/>
            <a:chOff x="4544029" y="4149080"/>
            <a:chExt cx="4330824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5148064" y="4149080"/>
              <a:ext cx="372678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incurs performance penalty!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 flipV="1">
              <a:off x="4544029" y="4379912"/>
              <a:ext cx="60403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Optimizations may alter numerical results: round off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: faithful to source</a:t>
            </a:r>
          </a:p>
          <a:p>
            <a:pPr lvl="1"/>
            <a:r>
              <a:rPr lang="en-US" dirty="0"/>
              <a:t>Intel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: optimizations may rearrange expressions</a:t>
            </a:r>
          </a:p>
          <a:p>
            <a:pPr lvl="2"/>
            <a:r>
              <a:rPr lang="en-US" dirty="0"/>
              <a:t>to avoid: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/>
              <a:t> (performance impact) or even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However, revise your algorithm!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GCC documentation</a:t>
            </a:r>
            <a:br>
              <a:rPr lang="en-BE" dirty="0"/>
            </a:br>
            <a:r>
              <a:rPr lang="en-US" sz="1400" dirty="0">
                <a:hlinkClick r:id="rId2"/>
              </a:rPr>
              <a:t>https://gcc.gnu.org/onlinedocs/</a:t>
            </a:r>
            <a:r>
              <a:rPr lang="en-US" sz="1400" dirty="0"/>
              <a:t> </a:t>
            </a:r>
            <a:endParaRPr lang="en-BE" sz="3600" dirty="0"/>
          </a:p>
          <a:p>
            <a:r>
              <a:rPr lang="en-BE" dirty="0"/>
              <a:t>Intel </a:t>
            </a:r>
            <a:r>
              <a:rPr lang="en-US" dirty="0" err="1"/>
              <a:t>OneAPI</a:t>
            </a:r>
            <a:r>
              <a:rPr lang="en-US" dirty="0"/>
              <a:t> documentation</a:t>
            </a:r>
            <a:br>
              <a:rPr lang="en-BE" dirty="0"/>
            </a:br>
            <a:r>
              <a:rPr lang="en-BE" sz="1400" dirty="0">
                <a:hlinkClick r:id="rId3"/>
              </a:rPr>
              <a:t>https://www.intel.com/content/www/us/en/developer/tools/oneapi/documentation.html</a:t>
            </a:r>
            <a:r>
              <a:rPr lang="en-US" sz="1400" dirty="0"/>
              <a:t>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20858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source code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semantics</a:t>
            </a:r>
          </a:p>
          <a:p>
            <a:r>
              <a:rPr lang="en-US" dirty="0"/>
              <a:t>Will detect runtime problems</a:t>
            </a:r>
          </a:p>
          <a:p>
            <a:pPr lvl="1"/>
            <a:r>
              <a:rPr lang="en-US" dirty="0"/>
              <a:t>not all</a:t>
            </a:r>
          </a:p>
          <a:p>
            <a:r>
              <a:rPr lang="en-US" dirty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Detects (some!)</a:t>
            </a:r>
          </a:p>
          <a:p>
            <a:pPr lvl="1"/>
            <a:r>
              <a:rPr lang="en-US" dirty="0"/>
              <a:t>memory leaks</a:t>
            </a:r>
          </a:p>
          <a:p>
            <a:pPr lvl="1"/>
            <a:r>
              <a:rPr lang="en-US" dirty="0"/>
              <a:t>function returning stack array variables</a:t>
            </a:r>
          </a:p>
          <a:p>
            <a:pPr lvl="1"/>
            <a:r>
              <a:rPr lang="en-US" dirty="0"/>
              <a:t>inappropriate string formatting codes</a:t>
            </a:r>
          </a:p>
          <a:p>
            <a:pPr lvl="1"/>
            <a:r>
              <a:rPr lang="en-US" dirty="0"/>
              <a:t>variable scope too wide</a:t>
            </a:r>
          </a:p>
          <a:p>
            <a:pPr lvl="1"/>
            <a:r>
              <a:rPr lang="en-US" dirty="0"/>
              <a:t>uninitialized variables</a:t>
            </a:r>
          </a:p>
          <a:p>
            <a:pPr lvl="1"/>
            <a:r>
              <a:rPr lang="en-US" dirty="0"/>
              <a:t>unused variables</a:t>
            </a:r>
          </a:p>
          <a:p>
            <a:pPr lvl="1"/>
            <a:r>
              <a:rPr lang="en-US" dirty="0"/>
              <a:t>unused functions/methods</a:t>
            </a:r>
          </a:p>
          <a:p>
            <a:pPr lvl="1"/>
            <a:r>
              <a:rPr lang="en-US" dirty="0"/>
              <a:t>suspicious arithmetic operations</a:t>
            </a:r>
          </a:p>
          <a:p>
            <a:pPr lvl="1"/>
            <a:r>
              <a:rPr lang="en-US" dirty="0"/>
              <a:t>control flow problems (logical operand order)</a:t>
            </a:r>
          </a:p>
          <a:p>
            <a:pPr lvl="1"/>
            <a:r>
              <a:rPr lang="en-US" dirty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CodeSonar</a:t>
            </a:r>
            <a:r>
              <a:rPr lang="en-US" dirty="0"/>
              <a:t>: C/C++, commercial</a:t>
            </a:r>
          </a:p>
          <a:p>
            <a:pPr lvl="1"/>
            <a:r>
              <a:rPr lang="en-US" sz="2100" dirty="0">
                <a:hlinkClick r:id="rId2"/>
              </a:rPr>
              <a:t>https://www.grammatech.com/products/source-code-analysis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Cppcheck</a:t>
            </a:r>
            <a:r>
              <a:rPr lang="en-US" dirty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https://sourceforge.net/projects/cppcheck/files/cppcheck/</a:t>
            </a:r>
            <a:r>
              <a:rPr lang="en-US" sz="1900" dirty="0">
                <a:sym typeface="Symbol" panose="05050102010706020507" pitchFamily="18" charset="2"/>
              </a:rPr>
              <a:t> 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Pylint</a:t>
            </a:r>
            <a:r>
              <a:rPr lang="en-US" dirty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https://www.pylint.org/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</a:p>
          <a:p>
            <a:r>
              <a:rPr lang="en-US" dirty="0">
                <a:sym typeface="Symbol" panose="05050102010706020507" pitchFamily="18" charset="2"/>
              </a:rPr>
              <a:t>Flake8: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http://flake8.pycqa.org/en/latest/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</a:p>
          <a:p>
            <a:r>
              <a:rPr lang="en-US" dirty="0" err="1">
                <a:sym typeface="Symbol" panose="05050102010706020507" pitchFamily="18" charset="2"/>
              </a:rPr>
              <a:t>ShellCheck</a:t>
            </a:r>
            <a:r>
              <a:rPr lang="en-US" dirty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https://github.com/koalaman/shellcheck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(non-trivial) code has bugs!</a:t>
            </a:r>
          </a:p>
          <a:p>
            <a:pPr lvl="1"/>
            <a:r>
              <a:rPr lang="en-US" dirty="0"/>
              <a:t>on average 8/1000 lines of code or </a:t>
            </a:r>
            <a:r>
              <a:rPr lang="en-US" dirty="0">
                <a:hlinkClick r:id="rId2"/>
              </a:rPr>
              <a:t>worse</a:t>
            </a:r>
            <a:endParaRPr lang="en-US" dirty="0"/>
          </a:p>
          <a:p>
            <a:r>
              <a:rPr lang="en-US" dirty="0"/>
              <a:t>First priority: try to avoid them</a:t>
            </a:r>
          </a:p>
          <a:p>
            <a:pPr lvl="1"/>
            <a:r>
              <a:rPr lang="en-US" dirty="0"/>
              <a:t>Some advice &amp; best practices</a:t>
            </a:r>
          </a:p>
          <a:p>
            <a:pPr lvl="1"/>
            <a:r>
              <a:rPr lang="en-US" dirty="0"/>
              <a:t>Some techniques</a:t>
            </a:r>
          </a:p>
          <a:p>
            <a:r>
              <a:rPr lang="en-US" dirty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warnings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C,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err.h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/>
          </a:p>
          <a:p>
            <a:r>
              <a:rPr lang="en-US" dirty="0"/>
              <a:t>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append error message</a:t>
              </a:r>
              <a:br>
                <a:rPr lang="en-US" sz="2000" dirty="0"/>
              </a:br>
              <a:r>
                <a:rPr lang="en-US" sz="2000" dirty="0"/>
                <a:t>associated with ERRNO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exit code for program</a:t>
                </a:r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runtime errors!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  <a:p>
            <a:endParaRPr lang="en-US" dirty="0"/>
          </a:p>
          <a:p>
            <a:r>
              <a:rPr lang="en-US" dirty="0"/>
              <a:t>File operations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r>
              <a:rPr lang="en-US" dirty="0"/>
              <a:t>MPI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MPI_SUM, 0, MPI_COMM_WORLD,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/= 0) then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go overboard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file for reading</a:t>
            </a:r>
          </a:p>
          <a:p>
            <a:pPr lvl="1"/>
            <a:r>
              <a:rPr lang="en-US" dirty="0"/>
              <a:t>test whether file exists</a:t>
            </a:r>
          </a:p>
          <a:p>
            <a:pPr lvl="1"/>
            <a:r>
              <a:rPr lang="en-US" dirty="0"/>
              <a:t>test whether file can be read</a:t>
            </a:r>
          </a:p>
          <a:p>
            <a:pPr lvl="1"/>
            <a:r>
              <a:rPr lang="en-US" dirty="0"/>
              <a:t>open file, verify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Grace Hopper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Reason for failure can be figured out</a:t>
            </a:r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/>
              <a:t>Run time check of Boolean condition</a:t>
            </a:r>
          </a:p>
          <a:p>
            <a:pPr lvl="2"/>
            <a:r>
              <a:rPr lang="en-US" dirty="0"/>
              <a:t>Sanity check</a:t>
            </a:r>
          </a:p>
          <a:p>
            <a:pPr lvl="2"/>
            <a:r>
              <a:rPr lang="en-US" dirty="0"/>
              <a:t>Pre- and </a:t>
            </a:r>
            <a:r>
              <a:rPr lang="en-US" dirty="0" err="1"/>
              <a:t>postconditions</a:t>
            </a:r>
            <a:r>
              <a:rPr lang="en-US" dirty="0"/>
              <a:t> for functions</a:t>
            </a:r>
          </a:p>
          <a:p>
            <a:pPr lvl="2"/>
            <a:r>
              <a:rPr lang="en-US" dirty="0"/>
              <a:t>Invariants</a:t>
            </a:r>
          </a:p>
          <a:p>
            <a:pPr lvl="1"/>
            <a:r>
              <a:rPr lang="en-US" dirty="0"/>
              <a:t>Can be switched off when compiling for release/production code</a:t>
            </a:r>
          </a:p>
          <a:p>
            <a:pPr lvl="2"/>
            <a:r>
              <a:rPr lang="en-US" i="1" dirty="0"/>
              <a:t>Never</a:t>
            </a:r>
            <a:r>
              <a:rPr lang="en-US" dirty="0"/>
              <a:t> in production code</a:t>
            </a:r>
          </a:p>
          <a:p>
            <a:pPr lvl="2"/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replace error handling, input validation</a:t>
            </a:r>
          </a:p>
          <a:p>
            <a:pPr lvl="2"/>
            <a:r>
              <a:rPr lang="en-US" dirty="0"/>
              <a:t>Aid in development, catching bugs</a:t>
            </a:r>
          </a:p>
          <a:p>
            <a:pPr lvl="2"/>
            <a:r>
              <a:rPr lang="en-US" dirty="0"/>
              <a:t>Incurs performance penalty</a:t>
            </a:r>
          </a:p>
          <a:p>
            <a:pPr lvl="2"/>
            <a:r>
              <a:rPr lang="en-US" dirty="0"/>
              <a:t>Not really for testing code: use unit testing</a:t>
            </a:r>
          </a:p>
          <a:p>
            <a:r>
              <a:rPr lang="en-US" dirty="0"/>
              <a:t>Implemented in</a:t>
            </a:r>
          </a:p>
          <a:p>
            <a:pPr lvl="1"/>
            <a:r>
              <a:rPr lang="en-US" dirty="0"/>
              <a:t>C 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/>
          </a:p>
          <a:p>
            <a:pPr lvl="1"/>
            <a:r>
              <a:rPr lang="en-US" dirty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Assertions: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precondition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invariant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Assertions: running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Assertions: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code to skip assertions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Arjen Markus (2013) </a:t>
            </a:r>
            <a:r>
              <a:rPr lang="en-US" i="1" dirty="0"/>
              <a:t>Exception handling in Fortran</a:t>
            </a:r>
            <a:r>
              <a:rPr lang="en-US" dirty="0"/>
              <a:t>, Newsletter ACM SIGPLAN Fortran Forum, volume 32, issue 2, p. 7‒13</a:t>
            </a:r>
            <a:br>
              <a:rPr lang="en-US" dirty="0"/>
            </a:br>
            <a:r>
              <a:rPr lang="en-US" dirty="0">
                <a:hlinkClick r:id="rId2"/>
              </a:rPr>
              <a:t>https://doi.org/10.1145/2502932.2502933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sane code!</a:t>
            </a:r>
          </a:p>
          <a:p>
            <a:r>
              <a:rPr lang="en-US" dirty="0"/>
              <a:t>Document your code, development process</a:t>
            </a:r>
          </a:p>
          <a:p>
            <a:r>
              <a:rPr lang="en-US" dirty="0"/>
              <a:t>Use tools to detect bugs</a:t>
            </a:r>
          </a:p>
          <a:p>
            <a:r>
              <a:rPr lang="en-US" dirty="0"/>
              <a:t>Program defensively</a:t>
            </a:r>
          </a:p>
          <a:p>
            <a:r>
              <a:rPr lang="en-US" dirty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Kent Beck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Framework to write and handle tests</a:t>
            </a:r>
          </a:p>
          <a:p>
            <a:r>
              <a:rPr lang="en-US" dirty="0"/>
              <a:t>First write test code, then code to be tested</a:t>
            </a:r>
          </a:p>
          <a:p>
            <a:r>
              <a:rPr lang="en-US" dirty="0"/>
              <a:t>Implementations of framework</a:t>
            </a:r>
          </a:p>
          <a:p>
            <a:pPr lvl="1"/>
            <a:r>
              <a:rPr lang="en-US" dirty="0"/>
              <a:t>CUnit for C</a:t>
            </a:r>
          </a:p>
          <a:p>
            <a:pPr lvl="1"/>
            <a:r>
              <a:rPr lang="en-US" dirty="0" err="1"/>
              <a:t>CppUnit</a:t>
            </a:r>
            <a:r>
              <a:rPr lang="en-US" dirty="0"/>
              <a:t> or Catch2 for C++</a:t>
            </a:r>
          </a:p>
          <a:p>
            <a:pPr lvl="1"/>
            <a:r>
              <a:rPr lang="en-US" dirty="0" err="1"/>
              <a:t>pFUnit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in Python standard library, </a:t>
            </a:r>
            <a:r>
              <a:rPr lang="en-US" dirty="0" err="1"/>
              <a:t>pytest</a:t>
            </a:r>
            <a:endParaRPr lang="en-US" dirty="0"/>
          </a:p>
          <a:p>
            <a:r>
              <a:rPr lang="en-US" dirty="0"/>
              <a:t>Tests are functions</a:t>
            </a:r>
          </a:p>
          <a:p>
            <a:r>
              <a:rPr lang="en-US" dirty="0"/>
              <a:t>Tests are organized in test suites</a:t>
            </a:r>
          </a:p>
          <a:p>
            <a:r>
              <a:rPr lang="en-US" dirty="0"/>
              <a:t>Test suites reside in repository</a:t>
            </a:r>
          </a:p>
          <a:p>
            <a:r>
              <a:rPr lang="en-US" dirty="0"/>
              <a:t>Easy to run, so run often</a:t>
            </a:r>
          </a:p>
          <a:p>
            <a:r>
              <a:rPr lang="en-US" dirty="0"/>
              <a:t>Invaluable when modifying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293096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 are</a:t>
            </a:r>
          </a:p>
          <a:p>
            <a:pPr lvl="1"/>
            <a:r>
              <a:rPr lang="en-US" dirty="0"/>
              <a:t>atomic: test a single property</a:t>
            </a:r>
          </a:p>
          <a:p>
            <a:pPr lvl="1"/>
            <a:r>
              <a:rPr lang="en-US" dirty="0"/>
              <a:t>independent: do not assume order</a:t>
            </a:r>
          </a:p>
          <a:p>
            <a:r>
              <a:rPr lang="en-US" dirty="0"/>
              <a:t>Test for edge cases, corner cases</a:t>
            </a:r>
          </a:p>
          <a:p>
            <a:r>
              <a:rPr lang="en-US" dirty="0"/>
              <a:t>Test for failure</a:t>
            </a:r>
          </a:p>
          <a:p>
            <a:pPr lvl="1"/>
            <a:r>
              <a:rPr lang="en-US" dirty="0"/>
              <a:t>is exception thrown when it should?</a:t>
            </a:r>
          </a:p>
          <a:p>
            <a:r>
              <a:rPr lang="en-US" dirty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test code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 test </a:t>
            </a:r>
            <a:r>
              <a:rPr lang="en-US" i="1" dirty="0"/>
              <a:t>n</a:t>
            </a:r>
            <a:r>
              <a:rPr lang="en-US" dirty="0"/>
              <a:t>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Test-drive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implementation next!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implementing </a:t>
            </a:r>
            <a:r>
              <a:rPr lang="en-US" i="1" dirty="0"/>
              <a:t>n</a:t>
            </a:r>
            <a:r>
              <a:rPr lang="en-US" dirty="0"/>
              <a:t>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a registry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 test suite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framework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suite's name</a:t>
              </a:r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tests to a suite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Executing the test suite(s)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test's name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test's implementation</a:t>
              </a: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compiling &amp;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 tests</a:t>
            </a:r>
          </a:p>
          <a:p>
            <a:endParaRPr lang="en-US" dirty="0"/>
          </a:p>
          <a:p>
            <a:r>
              <a:rPr lang="en-US" dirty="0"/>
              <a:t>Running the test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test</a:t>
            </a:r>
          </a:p>
          <a:p>
            <a:r>
              <a:rPr lang="en-US" dirty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types of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/>
              <a:t>CU_ASSERT</a:t>
            </a:r>
            <a:r>
              <a:rPr lang="nl-BE" dirty="0"/>
              <a:t>(int </a:t>
            </a:r>
            <a:r>
              <a:rPr lang="nl-BE" dirty="0" err="1"/>
              <a:t>expression</a:t>
            </a:r>
            <a:r>
              <a:rPr lang="nl-BE" dirty="0"/>
              <a:t>)</a:t>
            </a:r>
          </a:p>
          <a:p>
            <a:r>
              <a:rPr lang="nl-BE" b="1" dirty="0"/>
              <a:t>CU_ASSERT_TRUE</a:t>
            </a:r>
            <a:r>
              <a:rPr lang="nl-BE" dirty="0"/>
              <a:t>(</a:t>
            </a:r>
            <a:r>
              <a:rPr lang="nl-BE" dirty="0" err="1"/>
              <a:t>value</a:t>
            </a:r>
            <a:r>
              <a:rPr lang="nl-BE" dirty="0"/>
              <a:t>)</a:t>
            </a:r>
          </a:p>
          <a:p>
            <a:r>
              <a:rPr lang="nl-BE" b="1" dirty="0"/>
              <a:t>CU_ASSERT_FALSE</a:t>
            </a:r>
            <a:r>
              <a:rPr lang="nl-BE" dirty="0"/>
              <a:t>(</a:t>
            </a:r>
            <a:r>
              <a:rPr lang="nl-BE" dirty="0" err="1"/>
              <a:t>value</a:t>
            </a:r>
            <a:r>
              <a:rPr lang="nl-BE" dirty="0"/>
              <a:t>)</a:t>
            </a:r>
          </a:p>
          <a:p>
            <a:r>
              <a:rPr lang="nl-BE" b="1" dirty="0"/>
              <a:t>CU_ASSERT_(NOT_)EQUAL</a:t>
            </a:r>
            <a:r>
              <a:rPr lang="nl-BE" dirty="0"/>
              <a:t>(</a:t>
            </a:r>
            <a:r>
              <a:rPr lang="nl-BE" dirty="0" err="1"/>
              <a:t>actual</a:t>
            </a:r>
            <a:r>
              <a:rPr lang="nl-BE" dirty="0"/>
              <a:t>, </a:t>
            </a:r>
            <a:r>
              <a:rPr lang="nl-BE" dirty="0" err="1"/>
              <a:t>expected</a:t>
            </a:r>
            <a:r>
              <a:rPr lang="nl-BE" dirty="0"/>
              <a:t>)</a:t>
            </a:r>
          </a:p>
          <a:p>
            <a:r>
              <a:rPr lang="nl-BE" b="1" dirty="0"/>
              <a:t>CU_ASSERT_PTR_(NOT_)EQUAL</a:t>
            </a:r>
            <a:r>
              <a:rPr lang="nl-BE" dirty="0"/>
              <a:t>(</a:t>
            </a:r>
            <a:r>
              <a:rPr lang="nl-BE" dirty="0" err="1"/>
              <a:t>actual</a:t>
            </a:r>
            <a:r>
              <a:rPr lang="nl-BE" dirty="0"/>
              <a:t>, </a:t>
            </a:r>
            <a:r>
              <a:rPr lang="nl-BE" dirty="0" err="1"/>
              <a:t>expected</a:t>
            </a:r>
            <a:r>
              <a:rPr lang="nl-BE" dirty="0"/>
              <a:t>)</a:t>
            </a:r>
          </a:p>
          <a:p>
            <a:r>
              <a:rPr lang="nl-BE" b="1" dirty="0"/>
              <a:t>CU_ASSERT_PTR_(NOT_)NULL</a:t>
            </a:r>
            <a:r>
              <a:rPr lang="nl-BE" dirty="0"/>
              <a:t>(</a:t>
            </a:r>
            <a:r>
              <a:rPr lang="nl-BE" dirty="0" err="1"/>
              <a:t>value</a:t>
            </a:r>
            <a:r>
              <a:rPr lang="nl-BE" dirty="0"/>
              <a:t>)</a:t>
            </a:r>
          </a:p>
          <a:p>
            <a:r>
              <a:rPr lang="nl-BE" b="1" dirty="0"/>
              <a:t>CU_ASSERT_STRING_(NOT_)EQUAL</a:t>
            </a:r>
            <a:r>
              <a:rPr lang="nl-BE" dirty="0"/>
              <a:t>(</a:t>
            </a:r>
            <a:r>
              <a:rPr lang="nl-BE" dirty="0" err="1"/>
              <a:t>actual</a:t>
            </a:r>
            <a:r>
              <a:rPr lang="nl-BE" dirty="0"/>
              <a:t>, </a:t>
            </a:r>
            <a:r>
              <a:rPr lang="nl-BE" dirty="0" err="1"/>
              <a:t>expected</a:t>
            </a:r>
            <a:r>
              <a:rPr lang="nl-BE" dirty="0"/>
              <a:t>)</a:t>
            </a:r>
          </a:p>
          <a:p>
            <a:r>
              <a:rPr lang="nl-BE" b="1" dirty="0"/>
              <a:t>CU_ASSERT_NSTRING_(NOT_)EQUAL</a:t>
            </a:r>
            <a:r>
              <a:rPr lang="nl-BE" dirty="0"/>
              <a:t>(</a:t>
            </a:r>
            <a:r>
              <a:rPr lang="nl-BE" dirty="0" err="1"/>
              <a:t>actual</a:t>
            </a:r>
            <a:r>
              <a:rPr lang="nl-BE" dirty="0"/>
              <a:t>, </a:t>
            </a:r>
            <a:r>
              <a:rPr lang="nl-BE" dirty="0" err="1"/>
              <a:t>expected</a:t>
            </a:r>
            <a:r>
              <a:rPr lang="nl-BE" dirty="0"/>
              <a:t>, </a:t>
            </a:r>
            <a:r>
              <a:rPr lang="nl-BE" dirty="0" err="1"/>
              <a:t>count</a:t>
            </a:r>
            <a:r>
              <a:rPr lang="nl-BE" dirty="0"/>
              <a:t>)</a:t>
            </a:r>
          </a:p>
          <a:p>
            <a:r>
              <a:rPr lang="nl-BE" b="1" dirty="0"/>
              <a:t>CU_ASSERT_DOUBLE_(NOT_)EQUAL</a:t>
            </a:r>
            <a:r>
              <a:rPr lang="nl-BE" dirty="0"/>
              <a:t>(actual, expected, tolerance)</a:t>
            </a:r>
          </a:p>
          <a:p>
            <a:r>
              <a:rPr lang="nl-BE" b="1" dirty="0"/>
              <a:t>CU_PASS</a:t>
            </a:r>
            <a:r>
              <a:rPr lang="nl-BE" dirty="0"/>
              <a:t>(message)</a:t>
            </a:r>
          </a:p>
          <a:p>
            <a:r>
              <a:rPr lang="nl-BE" b="1" dirty="0"/>
              <a:t>CU_FAIL</a:t>
            </a:r>
            <a:r>
              <a:rPr lang="nl-BE" dirty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/>
              <a:t>xxx</a:t>
            </a:r>
            <a:r>
              <a:rPr lang="en-US" sz="2400" dirty="0"/>
              <a:t> continue after failure in test function</a:t>
            </a:r>
          </a:p>
          <a:p>
            <a:r>
              <a:rPr lang="nl-BE" sz="2400" b="1" dirty="0" err="1"/>
              <a:t>xxx</a:t>
            </a:r>
            <a:r>
              <a:rPr lang="nl-BE" sz="2400" b="1" dirty="0"/>
              <a:t>_FATAL</a:t>
            </a:r>
            <a:r>
              <a:rPr lang="en-US" sz="2400" dirty="0"/>
              <a:t> returns immediately upon failure from test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setting the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executing tests from suite, initialize</a:t>
            </a:r>
          </a:p>
          <a:p>
            <a:pPr lvl="1"/>
            <a:r>
              <a:rPr lang="en-US" dirty="0"/>
              <a:t>Open connections</a:t>
            </a:r>
          </a:p>
          <a:p>
            <a:pPr lvl="1"/>
            <a:r>
              <a:rPr lang="en-US" dirty="0"/>
              <a:t>Create temporary file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After executing tests from suite, clean up</a:t>
            </a:r>
          </a:p>
          <a:p>
            <a:pPr lvl="1"/>
            <a:r>
              <a:rPr lang="en-US" dirty="0"/>
              <a:t>Close connections</a:t>
            </a:r>
          </a:p>
          <a:p>
            <a:pPr lvl="1"/>
            <a:r>
              <a:rPr lang="en-US" dirty="0"/>
              <a:t>Remove temporary file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Create suite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test code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 test </a:t>
            </a:r>
            <a:r>
              <a:rPr lang="en-US" i="1" dirty="0"/>
              <a:t>n</a:t>
            </a:r>
            <a:r>
              <a:rPr lang="en-US" dirty="0"/>
              <a:t>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test_fac_5()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integer, 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fac_mod.f90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test suite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framework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testSuites.inc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suite's name: based on module name</a:t>
              </a:r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 $&lt;  $@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CPPFLAGS += -I.  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LDLIBS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TEST_SRCS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TEST_OBJS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$(TEST_OBJS)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 $(FFLAGS) $(CPPFLAGS)  -o $@  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$^  $(LDLIBS)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$(TEST_SRCS)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$(CPPFLAGS)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 program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building and 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failing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expected 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Obviously, test</a:t>
            </a:r>
          </a:p>
          <a:p>
            <a:r>
              <a:rPr lang="en-US" dirty="0"/>
              <a:t>is incorrect</a:t>
            </a:r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types of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/>
              <a:t>@assertEqual</a:t>
            </a:r>
            <a:r>
              <a:rPr lang="nl-BE" dirty="0"/>
              <a:t>(expected,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</a:p>
          <a:p>
            <a:r>
              <a:rPr lang="nl-BE" b="1" dirty="0"/>
              <a:t>@assertNotEqual</a:t>
            </a:r>
            <a:r>
              <a:rPr lang="nl-BE" dirty="0"/>
              <a:t>(expected,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</a:p>
          <a:p>
            <a:r>
              <a:rPr lang="nl-BE" b="1" dirty="0"/>
              <a:t>@assertTrue</a:t>
            </a:r>
            <a:r>
              <a:rPr lang="nl-BE" dirty="0"/>
              <a:t>(logical_value), </a:t>
            </a:r>
            <a:r>
              <a:rPr lang="nl-BE" b="1" dirty="0"/>
              <a:t>@assertFalse</a:t>
            </a:r>
            <a:r>
              <a:rPr lang="nl-BE" dirty="0"/>
              <a:t>(logical_value)</a:t>
            </a:r>
          </a:p>
          <a:p>
            <a:r>
              <a:rPr lang="nl-BE" b="1" dirty="0"/>
              <a:t>@assertLessThan</a:t>
            </a:r>
            <a:r>
              <a:rPr lang="nl-BE" dirty="0"/>
              <a:t>(num_value1, num_value2)</a:t>
            </a:r>
          </a:p>
          <a:p>
            <a:r>
              <a:rPr lang="nl-BE" b="1" dirty="0"/>
              <a:t>@assertLessThanOrEqual</a:t>
            </a:r>
            <a:r>
              <a:rPr lang="nl-BE" dirty="0"/>
              <a:t>(num_value1, num_value2)</a:t>
            </a:r>
          </a:p>
          <a:p>
            <a:r>
              <a:rPr lang="nl-BE" b="1" dirty="0"/>
              <a:t>@assertGreaterThan</a:t>
            </a:r>
            <a:r>
              <a:rPr lang="nl-BE" dirty="0"/>
              <a:t>(num_value1, num_value2)</a:t>
            </a:r>
          </a:p>
          <a:p>
            <a:r>
              <a:rPr lang="nl-BE" b="1" dirty="0"/>
              <a:t>@assertGreaterThanOrEqual</a:t>
            </a:r>
            <a:r>
              <a:rPr lang="nl-BE" dirty="0"/>
              <a:t>(value1, value2)</a:t>
            </a:r>
          </a:p>
          <a:p>
            <a:r>
              <a:rPr lang="nl-BE" b="1" dirty="0"/>
              <a:t>@assertAny(</a:t>
            </a:r>
            <a:r>
              <a:rPr lang="nl-BE" dirty="0"/>
              <a:t>logical_array), </a:t>
            </a:r>
            <a:r>
              <a:rPr lang="nl-BE" b="1" dirty="0"/>
              <a:t>@assertNone(</a:t>
            </a:r>
            <a:r>
              <a:rPr lang="nl-BE" dirty="0"/>
              <a:t>logical_array)</a:t>
            </a:r>
          </a:p>
          <a:p>
            <a:r>
              <a:rPr lang="nl-BE" b="1" dirty="0"/>
              <a:t>@assertAll(</a:t>
            </a:r>
            <a:r>
              <a:rPr lang="nl-BE" dirty="0"/>
              <a:t>logical_array), </a:t>
            </a:r>
            <a:r>
              <a:rPr lang="nl-BE" b="1" dirty="0"/>
              <a:t>@assertNotAll(</a:t>
            </a:r>
            <a:r>
              <a:rPr lang="nl-BE" dirty="0"/>
              <a:t>logical_array)</a:t>
            </a:r>
          </a:p>
          <a:p>
            <a:r>
              <a:rPr lang="nl-BE" b="1" dirty="0"/>
              <a:t>@assertSameShape</a:t>
            </a:r>
            <a:r>
              <a:rPr lang="nl-BE" dirty="0"/>
              <a:t>(shape_array1, shape_array2)</a:t>
            </a:r>
          </a:p>
          <a:p>
            <a:r>
              <a:rPr lang="nl-BE" b="1" dirty="0"/>
              <a:t>@assertIsNaN</a:t>
            </a:r>
            <a:r>
              <a:rPr lang="nl-BE" dirty="0"/>
              <a:t>(real_value)</a:t>
            </a:r>
          </a:p>
          <a:p>
            <a:r>
              <a:rPr lang="nl-BE" b="1" dirty="0"/>
              <a:t>@assertIsFinite</a:t>
            </a:r>
            <a:r>
              <a:rPr lang="nl-BE" dirty="0"/>
              <a:t>(real_value)</a:t>
            </a:r>
          </a:p>
          <a:p>
            <a:r>
              <a:rPr lang="nl-BE" b="1" dirty="0"/>
              <a:t>@assertAssociated</a:t>
            </a:r>
            <a:r>
              <a:rPr lang="nl-BE" dirty="0"/>
              <a:t>(pointer [, target] ), </a:t>
            </a:r>
            <a:r>
              <a:rPr lang="nl-BE" b="1" dirty="0"/>
              <a:t>@assertNotAssociated</a:t>
            </a:r>
            <a:r>
              <a:rPr lang="nl-BE" dirty="0"/>
              <a:t>(pointer [, target] )</a:t>
            </a:r>
          </a:p>
          <a:p>
            <a:r>
              <a:rPr lang="nl-BE" b="1" dirty="0"/>
              <a:t>@assertEquivalent</a:t>
            </a:r>
            <a:r>
              <a:rPr lang="nl-BE" dirty="0"/>
              <a:t>(logical_value1, logical_value2)</a:t>
            </a:r>
          </a:p>
          <a:p>
            <a:r>
              <a:rPr lang="nl-BE" b="1" dirty="0"/>
              <a:t>@assertExceptionRaised</a:t>
            </a:r>
            <a:r>
              <a:rPr lang="nl-BE" dirty="0"/>
              <a:t>()</a:t>
            </a:r>
          </a:p>
          <a:p>
            <a:r>
              <a:rPr lang="nl-BE" b="1" dirty="0"/>
              <a:t>@assertFail</a:t>
            </a:r>
            <a:r>
              <a:rPr lang="nl-BE" dirty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overloaded for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asserts take optional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/>
              <a:t> argument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for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setting the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 defined type, extend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override procedure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override procedure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Before executing tests from suite, initialize</a:t>
            </a:r>
          </a:p>
          <a:p>
            <a:pPr lvl="1"/>
            <a:r>
              <a:rPr lang="en-US" dirty="0"/>
              <a:t>Open connections</a:t>
            </a:r>
          </a:p>
          <a:p>
            <a:pPr lvl="1"/>
            <a:r>
              <a:rPr lang="en-US" dirty="0"/>
              <a:t>Create temporary file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After executing tests from suite, clean up</a:t>
            </a:r>
          </a:p>
          <a:p>
            <a:pPr lvl="1"/>
            <a:r>
              <a:rPr lang="en-US" dirty="0"/>
              <a:t>Close connections</a:t>
            </a:r>
          </a:p>
          <a:p>
            <a:pPr lvl="1"/>
            <a:r>
              <a:rPr lang="en-US" dirty="0"/>
              <a:t>Remove temporary file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 frameworks</a:t>
            </a:r>
          </a:p>
          <a:p>
            <a:pPr lvl="1"/>
            <a:r>
              <a:rPr lang="en-US" dirty="0" err="1"/>
              <a:t>CUnit</a:t>
            </a:r>
            <a:br>
              <a:rPr lang="en-US" dirty="0"/>
            </a:br>
            <a:r>
              <a:rPr lang="en-US" sz="2000" dirty="0">
                <a:hlinkClick r:id="rId2"/>
              </a:rPr>
              <a:t>http://cunit.sourceforge.net/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pFUnit</a:t>
            </a:r>
            <a:br>
              <a:rPr lang="en-US" dirty="0"/>
            </a:br>
            <a:r>
              <a:rPr lang="en-US" sz="2000" dirty="0">
                <a:hlinkClick r:id="rId3"/>
              </a:rPr>
              <a:t>https://sourceforge.net/projects/pfunit/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Cppunit</a:t>
            </a:r>
            <a:br>
              <a:rPr lang="en-US" dirty="0"/>
            </a:br>
            <a:r>
              <a:rPr lang="en-US" sz="2000" dirty="0">
                <a:hlinkClick r:id="rId4"/>
              </a:rPr>
              <a:t>https://freedesktop.org/wiki/Software/cppunit/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Catch2</a:t>
            </a:r>
            <a:br>
              <a:rPr lang="en-US" dirty="0"/>
            </a:br>
            <a:r>
              <a:rPr lang="en-US" sz="2000" dirty="0">
                <a:hlinkClick r:id="rId5"/>
              </a:rPr>
              <a:t>https://github.com/catchorg/Catch2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Unittest</a:t>
            </a:r>
            <a:br>
              <a:rPr lang="en-US" dirty="0"/>
            </a:br>
            <a:r>
              <a:rPr lang="en-US" sz="2000" dirty="0">
                <a:hlinkClick r:id="rId6"/>
              </a:rPr>
              <a:t>https://docs.python.org/3/library/unittest.html</a:t>
            </a:r>
            <a:r>
              <a:rPr lang="en-US" sz="2000" dirty="0"/>
              <a:t> </a:t>
            </a:r>
          </a:p>
          <a:p>
            <a:pPr lvl="1"/>
            <a:r>
              <a:rPr lang="en-US" dirty="0" err="1"/>
              <a:t>pytest</a:t>
            </a:r>
            <a:br>
              <a:rPr lang="en-US" dirty="0"/>
            </a:br>
            <a:r>
              <a:rPr lang="en-US" sz="2000" dirty="0">
                <a:hlinkClick r:id="rId7"/>
              </a:rPr>
              <a:t>https://docs.pytest.org/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1620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never executed = dead weight</a:t>
            </a:r>
          </a:p>
          <a:p>
            <a:pPr lvl="1"/>
            <a:r>
              <a:rPr lang="en-US" dirty="0"/>
              <a:t>has to be maintained</a:t>
            </a:r>
          </a:p>
          <a:p>
            <a:pPr lvl="1"/>
            <a:r>
              <a:rPr lang="en-US" dirty="0"/>
              <a:t>discrepancies will creep in</a:t>
            </a:r>
          </a:p>
          <a:p>
            <a:r>
              <a:rPr lang="en-US" dirty="0"/>
              <a:t>Code not tested doesn’t work</a:t>
            </a:r>
          </a:p>
          <a:p>
            <a:pPr lvl="1"/>
            <a:r>
              <a:rPr lang="en-US" dirty="0"/>
              <a:t>all functions/methods tested?</a:t>
            </a:r>
          </a:p>
          <a:p>
            <a:pPr lvl="1"/>
            <a:r>
              <a:rPr lang="en-US" dirty="0"/>
              <a:t>all code paths tested?</a:t>
            </a:r>
          </a:p>
          <a:p>
            <a:r>
              <a:rPr lang="en-US" dirty="0"/>
              <a:t>Remove dead code</a:t>
            </a:r>
          </a:p>
          <a:p>
            <a:pPr lvl="1"/>
            <a:r>
              <a:rPr lang="en-US" dirty="0"/>
              <a:t>not lost, version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should be easy to understand</a:t>
            </a:r>
          </a:p>
          <a:p>
            <a:pPr lvl="1"/>
            <a:r>
              <a:rPr lang="en-US" dirty="0"/>
              <a:t>by you</a:t>
            </a:r>
          </a:p>
          <a:p>
            <a:pPr lvl="1"/>
            <a:r>
              <a:rPr lang="en-US" dirty="0"/>
              <a:t>by your colleagues/community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easier to identify issues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reduces number of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Keeps track while code executes</a:t>
            </a:r>
          </a:p>
          <a:p>
            <a:r>
              <a:rPr lang="en-US" dirty="0"/>
              <a:t>Reports by line of code</a:t>
            </a:r>
          </a:p>
          <a:p>
            <a:r>
              <a:rPr lang="en-US" dirty="0"/>
              <a:t>For C/C++/Fortran: compiler support + tool</a:t>
            </a:r>
          </a:p>
          <a:p>
            <a:pPr lvl="1"/>
            <a:r>
              <a:rPr lang="en-US" dirty="0"/>
              <a:t>instrument code during build</a:t>
            </a:r>
          </a:p>
          <a:p>
            <a:pPr lvl="1"/>
            <a:r>
              <a:rPr lang="en-US" dirty="0"/>
              <a:t>run</a:t>
            </a:r>
          </a:p>
          <a:p>
            <a:pPr lvl="1"/>
            <a:r>
              <a:rPr lang="en-US" dirty="0"/>
              <a:t>report using tool</a:t>
            </a:r>
          </a:p>
          <a:p>
            <a:r>
              <a:rPr lang="en-US" dirty="0"/>
              <a:t>For Python: coverage</a:t>
            </a:r>
          </a:p>
          <a:p>
            <a:pPr lvl="1"/>
            <a:r>
              <a:rPr lang="en-US" dirty="0"/>
              <a:t>run &amp;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Generates considerable</a:t>
            </a:r>
          </a:p>
          <a:p>
            <a:r>
              <a:rPr lang="en-US" dirty="0"/>
              <a:t>run time overhead</a:t>
            </a:r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/g++/</a:t>
            </a:r>
            <a:r>
              <a:rPr lang="en-US" dirty="0" err="1"/>
              <a:t>gfortran</a:t>
            </a:r>
            <a:r>
              <a:rPr lang="en-US" dirty="0"/>
              <a:t> compile and link options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-arcs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/>
              <a:t>Run application normally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gcov</a:t>
            </a:r>
            <a:r>
              <a:rPr lang="en-US" dirty="0"/>
              <a:t> report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0:Source:funcs.c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0:Graph:funcs.gcno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0:Data:funcs.gcda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0:Runs:1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0:Programs:1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3: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16:    5:    if (n &lt; 0)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#####:    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…");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6:    8:        return 1;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9:    } else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11:   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12:}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times</a:t>
              </a:r>
            </a:p>
            <a:p>
              <a:r>
                <a:rPr lang="en-US" dirty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icc</a:t>
            </a:r>
            <a:r>
              <a:rPr lang="en-US" dirty="0"/>
              <a:t>/</a:t>
            </a:r>
            <a:r>
              <a:rPr lang="en-US" dirty="0" err="1"/>
              <a:t>icpc</a:t>
            </a:r>
            <a:r>
              <a:rPr lang="en-US" dirty="0"/>
              <a:t>/</a:t>
            </a:r>
            <a:r>
              <a:rPr lang="en-US" dirty="0" err="1"/>
              <a:t>ifort</a:t>
            </a:r>
            <a:r>
              <a:rPr lang="en-US" dirty="0"/>
              <a:t> compile and link options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</a:p>
          <a:p>
            <a:r>
              <a:rPr lang="en-US" dirty="0"/>
              <a:t>Run application normally</a:t>
            </a:r>
          </a:p>
          <a:p>
            <a:r>
              <a:rPr lang="en-US" dirty="0">
                <a:cs typeface="Courier New" panose="02070309020205020404" pitchFamily="49" charset="0"/>
              </a:rPr>
              <a:t>Merge build &amp; run time info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/>
          </a:p>
          <a:p>
            <a:r>
              <a:rPr lang="en-US" dirty="0"/>
              <a:t>Generate code 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codecov</a:t>
            </a:r>
            <a:r>
              <a:rPr lang="en-US" dirty="0"/>
              <a:t> HTML report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codecov</a:t>
            </a:r>
            <a:r>
              <a:rPr lang="en-US" dirty="0"/>
              <a:t> source report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Done after unit testing</a:t>
            </a:r>
          </a:p>
          <a:p>
            <a:r>
              <a:rPr lang="en-US" dirty="0"/>
              <a:t>Exceeds scope of unit testing</a:t>
            </a:r>
          </a:p>
          <a:p>
            <a:r>
              <a:rPr lang="en-US" dirty="0"/>
              <a:t>Tests aggregation of several software modules</a:t>
            </a:r>
          </a:p>
          <a:p>
            <a:pPr lvl="1"/>
            <a:r>
              <a:rPr lang="en-US" dirty="0"/>
              <a:t>e.g., command line application</a:t>
            </a:r>
          </a:p>
          <a:p>
            <a:r>
              <a:rPr lang="en-US" dirty="0"/>
              <a:t>Implementations of framework</a:t>
            </a:r>
          </a:p>
          <a:p>
            <a:pPr lvl="1"/>
            <a:r>
              <a:rPr lang="en-US" dirty="0"/>
              <a:t>shunit2</a:t>
            </a:r>
          </a:p>
          <a:p>
            <a:pPr lvl="1"/>
            <a:r>
              <a:rPr lang="en-US" dirty="0"/>
              <a:t>much better: continuous integration</a:t>
            </a:r>
          </a:p>
          <a:p>
            <a:r>
              <a:rPr lang="en-US" dirty="0"/>
              <a:t>Tests reside in repository</a:t>
            </a:r>
          </a:p>
          <a:p>
            <a:r>
              <a:rPr lang="en-US" dirty="0"/>
              <a:t>Easy to run</a:t>
            </a:r>
          </a:p>
          <a:p>
            <a:pPr lvl="1"/>
            <a:r>
              <a:rPr lang="en-US" dirty="0"/>
              <a:t>may take long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Donald Knuth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under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Computes number of permutations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test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bash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result=$(./fac.exe 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test_fac.sh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1 tests.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capture </a:t>
              </a:r>
              <a:r>
                <a:rPr lang="en-US" dirty="0" err="1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63645" y="3634593"/>
            <a:ext cx="2480563" cy="542532"/>
            <a:chOff x="5188524" y="5992104"/>
            <a:chExt cx="2480563" cy="542532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4" y="5992104"/>
              <a:ext cx="751628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0857" y="3629245"/>
            <a:ext cx="2095915" cy="542532"/>
            <a:chOff x="5940152" y="5992104"/>
            <a:chExt cx="2095915" cy="542532"/>
          </a:xfrm>
        </p:grpSpPr>
        <p:sp>
          <p:nvSpPr>
            <p:cNvPr id="25" name="TextBox 24"/>
            <p:cNvSpPr txBox="1"/>
            <p:nvPr/>
          </p:nvSpPr>
          <p:spPr>
            <a:xfrm>
              <a:off x="5940152" y="6165304"/>
              <a:ext cx="16055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expectec</a:t>
              </a:r>
              <a:r>
                <a:rPr lang="en-US" dirty="0"/>
                <a:t>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 flipV="1">
              <a:off x="7545720" y="5992104"/>
              <a:ext cx="490347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16838</Words>
  <Application>Microsoft Office PowerPoint</Application>
  <PresentationFormat>On-screen Show (4:3)</PresentationFormat>
  <Paragraphs>3031</Paragraphs>
  <Slides>222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222</vt:i4>
      </vt:variant>
    </vt:vector>
  </HeadingPairs>
  <TitlesOfParts>
    <vt:vector size="232" baseType="lpstr">
      <vt:lpstr>Arial</vt:lpstr>
      <vt:lpstr>Brush Script MT</vt:lpstr>
      <vt:lpstr>Calibri</vt:lpstr>
      <vt:lpstr>Courier New</vt:lpstr>
      <vt:lpstr>Euclid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References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C/C++ runtime checks</vt:lpstr>
      <vt:lpstr>Fortran compiler options</vt:lpstr>
      <vt:lpstr>Floating point model</vt:lpstr>
      <vt:lpstr>References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Unit testing references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Functional testing</vt:lpstr>
      <vt:lpstr>Functional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ArmForge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383</cp:revision>
  <dcterms:created xsi:type="dcterms:W3CDTF">2013-01-10T10:35:33Z</dcterms:created>
  <dcterms:modified xsi:type="dcterms:W3CDTF">2024-05-02T12:42:59Z</dcterms:modified>
</cp:coreProperties>
</file>