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32"/>
  </p:notesMasterIdLst>
  <p:sldIdLst>
    <p:sldId id="268" r:id="rId3"/>
    <p:sldId id="281" r:id="rId4"/>
    <p:sldId id="784" r:id="rId5"/>
    <p:sldId id="257" r:id="rId6"/>
    <p:sldId id="881" r:id="rId7"/>
    <p:sldId id="884" r:id="rId8"/>
    <p:sldId id="883" r:id="rId9"/>
    <p:sldId id="882" r:id="rId10"/>
    <p:sldId id="886" r:id="rId11"/>
    <p:sldId id="258" r:id="rId12"/>
    <p:sldId id="885" r:id="rId13"/>
    <p:sldId id="259" r:id="rId14"/>
    <p:sldId id="809" r:id="rId15"/>
    <p:sldId id="810" r:id="rId16"/>
    <p:sldId id="270" r:id="rId17"/>
    <p:sldId id="271" r:id="rId18"/>
    <p:sldId id="272" r:id="rId19"/>
    <p:sldId id="862" r:id="rId20"/>
    <p:sldId id="826" r:id="rId21"/>
    <p:sldId id="835" r:id="rId22"/>
    <p:sldId id="838" r:id="rId23"/>
    <p:sldId id="839" r:id="rId24"/>
    <p:sldId id="837" r:id="rId25"/>
    <p:sldId id="836" r:id="rId26"/>
    <p:sldId id="827" r:id="rId27"/>
    <p:sldId id="828" r:id="rId28"/>
    <p:sldId id="831" r:id="rId29"/>
    <p:sldId id="832" r:id="rId30"/>
    <p:sldId id="829" r:id="rId31"/>
    <p:sldId id="833" r:id="rId32"/>
    <p:sldId id="834" r:id="rId33"/>
    <p:sldId id="830" r:id="rId34"/>
    <p:sldId id="841" r:id="rId35"/>
    <p:sldId id="842" r:id="rId36"/>
    <p:sldId id="843" r:id="rId37"/>
    <p:sldId id="844" r:id="rId38"/>
    <p:sldId id="845" r:id="rId39"/>
    <p:sldId id="846" r:id="rId40"/>
    <p:sldId id="863" r:id="rId41"/>
    <p:sldId id="864" r:id="rId42"/>
    <p:sldId id="865" r:id="rId43"/>
    <p:sldId id="850" r:id="rId44"/>
    <p:sldId id="851" r:id="rId45"/>
    <p:sldId id="852" r:id="rId46"/>
    <p:sldId id="853" r:id="rId47"/>
    <p:sldId id="854" r:id="rId48"/>
    <p:sldId id="855" r:id="rId49"/>
    <p:sldId id="847" r:id="rId50"/>
    <p:sldId id="848" r:id="rId51"/>
    <p:sldId id="849" r:id="rId52"/>
    <p:sldId id="856" r:id="rId53"/>
    <p:sldId id="857" r:id="rId54"/>
    <p:sldId id="858" r:id="rId55"/>
    <p:sldId id="859" r:id="rId56"/>
    <p:sldId id="860" r:id="rId57"/>
    <p:sldId id="861" r:id="rId58"/>
    <p:sldId id="260" r:id="rId59"/>
    <p:sldId id="792" r:id="rId60"/>
    <p:sldId id="261" r:id="rId61"/>
    <p:sldId id="786" r:id="rId62"/>
    <p:sldId id="787" r:id="rId63"/>
    <p:sldId id="788" r:id="rId64"/>
    <p:sldId id="789" r:id="rId65"/>
    <p:sldId id="790" r:id="rId66"/>
    <p:sldId id="796" r:id="rId67"/>
    <p:sldId id="801" r:id="rId68"/>
    <p:sldId id="802" r:id="rId69"/>
    <p:sldId id="805" r:id="rId70"/>
    <p:sldId id="813" r:id="rId71"/>
    <p:sldId id="807" r:id="rId72"/>
    <p:sldId id="811" r:id="rId73"/>
    <p:sldId id="791" r:id="rId74"/>
    <p:sldId id="808" r:id="rId75"/>
    <p:sldId id="793" r:id="rId76"/>
    <p:sldId id="263" r:id="rId77"/>
    <p:sldId id="262" r:id="rId78"/>
    <p:sldId id="265" r:id="rId79"/>
    <p:sldId id="266" r:id="rId80"/>
    <p:sldId id="799" r:id="rId81"/>
    <p:sldId id="794" r:id="rId82"/>
    <p:sldId id="785" r:id="rId83"/>
    <p:sldId id="797" r:id="rId84"/>
    <p:sldId id="795" r:id="rId85"/>
    <p:sldId id="800" r:id="rId86"/>
    <p:sldId id="814" r:id="rId87"/>
    <p:sldId id="816" r:id="rId88"/>
    <p:sldId id="815" r:id="rId89"/>
    <p:sldId id="817" r:id="rId90"/>
    <p:sldId id="818" r:id="rId91"/>
    <p:sldId id="819" r:id="rId92"/>
    <p:sldId id="820" r:id="rId93"/>
    <p:sldId id="866" r:id="rId94"/>
    <p:sldId id="903" r:id="rId95"/>
    <p:sldId id="822" r:id="rId96"/>
    <p:sldId id="823" r:id="rId97"/>
    <p:sldId id="868" r:id="rId98"/>
    <p:sldId id="872" r:id="rId99"/>
    <p:sldId id="869" r:id="rId100"/>
    <p:sldId id="876" r:id="rId101"/>
    <p:sldId id="877" r:id="rId102"/>
    <p:sldId id="878" r:id="rId103"/>
    <p:sldId id="880" r:id="rId104"/>
    <p:sldId id="879" r:id="rId105"/>
    <p:sldId id="824" r:id="rId106"/>
    <p:sldId id="899" r:id="rId107"/>
    <p:sldId id="900" r:id="rId108"/>
    <p:sldId id="901" r:id="rId109"/>
    <p:sldId id="902" r:id="rId110"/>
    <p:sldId id="904" r:id="rId111"/>
    <p:sldId id="874" r:id="rId112"/>
    <p:sldId id="895" r:id="rId113"/>
    <p:sldId id="821" r:id="rId114"/>
    <p:sldId id="905" r:id="rId115"/>
    <p:sldId id="873" r:id="rId116"/>
    <p:sldId id="870" r:id="rId117"/>
    <p:sldId id="871" r:id="rId118"/>
    <p:sldId id="867" r:id="rId119"/>
    <p:sldId id="875" r:id="rId120"/>
    <p:sldId id="892" r:id="rId121"/>
    <p:sldId id="897" r:id="rId122"/>
    <p:sldId id="893" r:id="rId123"/>
    <p:sldId id="894" r:id="rId124"/>
    <p:sldId id="887" r:id="rId125"/>
    <p:sldId id="888" r:id="rId126"/>
    <p:sldId id="889" r:id="rId127"/>
    <p:sldId id="896" r:id="rId128"/>
    <p:sldId id="898" r:id="rId129"/>
    <p:sldId id="890" r:id="rId130"/>
    <p:sldId id="891" r:id="rId1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ECFD4B-07A4-4EF5-AC07-D097E100D9BF}">
          <p14:sldIdLst>
            <p14:sldId id="268"/>
            <p14:sldId id="281"/>
            <p14:sldId id="784"/>
            <p14:sldId id="257"/>
          </p14:sldIdLst>
        </p14:section>
        <p14:section name="Getting ready" id="{97C6310E-9C98-4631-9DEF-07EEA2F306E7}">
          <p14:sldIdLst>
            <p14:sldId id="881"/>
            <p14:sldId id="884"/>
            <p14:sldId id="883"/>
            <p14:sldId id="882"/>
            <p14:sldId id="886"/>
          </p14:sldIdLst>
        </p14:section>
        <p14:section name="Why LLMs" id="{F7BBE8C6-D884-4B95-9D62-BF9FEBBAC5DF}">
          <p14:sldIdLst>
            <p14:sldId id="258"/>
            <p14:sldId id="885"/>
          </p14:sldIdLst>
        </p14:section>
        <p14:section name="What are LLMs" id="{200956E0-1411-4CC8-9FB8-DC69786CE47C}">
          <p14:sldIdLst>
            <p14:sldId id="259"/>
            <p14:sldId id="809"/>
            <p14:sldId id="810"/>
            <p14:sldId id="270"/>
            <p14:sldId id="271"/>
            <p14:sldId id="272"/>
            <p14:sldId id="862"/>
            <p14:sldId id="826"/>
            <p14:sldId id="835"/>
            <p14:sldId id="838"/>
            <p14:sldId id="839"/>
            <p14:sldId id="837"/>
            <p14:sldId id="836"/>
            <p14:sldId id="827"/>
            <p14:sldId id="828"/>
            <p14:sldId id="831"/>
            <p14:sldId id="832"/>
            <p14:sldId id="829"/>
            <p14:sldId id="833"/>
            <p14:sldId id="834"/>
            <p14:sldId id="830"/>
            <p14:sldId id="841"/>
            <p14:sldId id="842"/>
            <p14:sldId id="843"/>
            <p14:sldId id="844"/>
            <p14:sldId id="845"/>
            <p14:sldId id="846"/>
            <p14:sldId id="863"/>
            <p14:sldId id="864"/>
            <p14:sldId id="865"/>
            <p14:sldId id="850"/>
            <p14:sldId id="851"/>
            <p14:sldId id="852"/>
            <p14:sldId id="853"/>
            <p14:sldId id="854"/>
            <p14:sldId id="855"/>
            <p14:sldId id="847"/>
            <p14:sldId id="848"/>
            <p14:sldId id="849"/>
            <p14:sldId id="856"/>
            <p14:sldId id="857"/>
            <p14:sldId id="858"/>
            <p14:sldId id="859"/>
            <p14:sldId id="860"/>
            <p14:sldId id="861"/>
            <p14:sldId id="260"/>
            <p14:sldId id="792"/>
          </p14:sldIdLst>
        </p14:section>
        <p14:section name="Ollama" id="{A7C808AD-1852-485C-A6E4-86375A677150}">
          <p14:sldIdLst>
            <p14:sldId id="261"/>
            <p14:sldId id="786"/>
            <p14:sldId id="787"/>
            <p14:sldId id="788"/>
            <p14:sldId id="789"/>
            <p14:sldId id="790"/>
            <p14:sldId id="796"/>
          </p14:sldIdLst>
        </p14:section>
        <p14:section name="Command line usage" id="{40F8047E-8648-44DF-8CA9-742C54E99ED3}">
          <p14:sldIdLst>
            <p14:sldId id="801"/>
            <p14:sldId id="802"/>
            <p14:sldId id="805"/>
            <p14:sldId id="813"/>
            <p14:sldId id="807"/>
            <p14:sldId id="811"/>
            <p14:sldId id="791"/>
            <p14:sldId id="808"/>
          </p14:sldIdLst>
        </p14:section>
        <p14:section name="RAG" id="{8D3898A7-E397-4397-B39C-65D484ECD1DC}">
          <p14:sldIdLst>
            <p14:sldId id="793"/>
            <p14:sldId id="263"/>
            <p14:sldId id="262"/>
            <p14:sldId id="265"/>
            <p14:sldId id="266"/>
            <p14:sldId id="799"/>
            <p14:sldId id="794"/>
            <p14:sldId id="785"/>
            <p14:sldId id="797"/>
            <p14:sldId id="795"/>
            <p14:sldId id="800"/>
          </p14:sldIdLst>
        </p14:section>
        <p14:section name="Quantization" id="{26924518-B0ED-4A0F-9769-FC0AB52810A3}">
          <p14:sldIdLst>
            <p14:sldId id="814"/>
            <p14:sldId id="816"/>
            <p14:sldId id="815"/>
            <p14:sldId id="817"/>
            <p14:sldId id="818"/>
            <p14:sldId id="819"/>
            <p14:sldId id="820"/>
            <p14:sldId id="866"/>
            <p14:sldId id="903"/>
            <p14:sldId id="822"/>
            <p14:sldId id="823"/>
            <p14:sldId id="868"/>
            <p14:sldId id="872"/>
            <p14:sldId id="869"/>
            <p14:sldId id="876"/>
            <p14:sldId id="877"/>
            <p14:sldId id="878"/>
            <p14:sldId id="880"/>
            <p14:sldId id="879"/>
          </p14:sldIdLst>
        </p14:section>
        <p14:section name="Fine tuning" id="{D12FE25A-9AF2-48DD-A4BA-A7C5489923AB}">
          <p14:sldIdLst>
            <p14:sldId id="824"/>
            <p14:sldId id="899"/>
            <p14:sldId id="900"/>
            <p14:sldId id="901"/>
            <p14:sldId id="902"/>
            <p14:sldId id="904"/>
          </p14:sldIdLst>
        </p14:section>
        <p14:section name="Conclusions &amp; wrap up" id="{EC4C7A25-74C7-4E7F-BD0A-7A800E8C8FEB}">
          <p14:sldIdLst>
            <p14:sldId id="874"/>
            <p14:sldId id="895"/>
            <p14:sldId id="821"/>
            <p14:sldId id="905"/>
          </p14:sldIdLst>
        </p14:section>
        <p14:section name="Appendices" id="{F3955B0F-5A83-4AC3-9AE3-A7620E350455}">
          <p14:sldIdLst>
            <p14:sldId id="873"/>
            <p14:sldId id="870"/>
            <p14:sldId id="871"/>
            <p14:sldId id="867"/>
            <p14:sldId id="875"/>
            <p14:sldId id="892"/>
            <p14:sldId id="897"/>
            <p14:sldId id="893"/>
            <p14:sldId id="894"/>
            <p14:sldId id="887"/>
            <p14:sldId id="888"/>
            <p14:sldId id="889"/>
            <p14:sldId id="896"/>
            <p14:sldId id="898"/>
            <p14:sldId id="890"/>
            <p14:sldId id="8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6CA10-77A8-48CF-B8BB-9A6F09EF999A}" type="datetimeFigureOut">
              <a:rPr lang="LID4096" smtClean="0"/>
              <a:t>03/12/2025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CCFB3-7F5B-4C65-BBB5-73724EC28DC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28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47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7BAE-5BCD-AFBA-56E7-ECA00F34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3D09D-8C23-AE37-63D1-8720132C8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8A3C95-AFB0-97B2-9905-663CAEF9A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D0160-1E8F-05A3-61BF-7502684D9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CCFB3-7F5B-4C65-BBB5-73724EC28DC4}" type="slidenum">
              <a:rPr lang="LID4096" smtClean="0"/>
              <a:t>83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84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2ACA-E21A-FAB1-8B69-733D6E599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5FC2-FA14-3CA7-0F56-A0BE0C73C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BD32-A4F9-1503-A864-F4B381E8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3F2C-B818-4B8C-9AC9-F1F58AFDE7C6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B42A6-3E0A-6E8A-2318-74418356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8507-85CE-1A05-9A96-4285790D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438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C29F8-50BD-01B2-E185-835B5CFF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265D1-8034-98EB-55D4-F1D9580A4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EF544-42D2-1C67-2E8D-D01C5F5C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8536-8941-4A8C-86FC-1079B35B0344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8AB73-C428-07C2-9790-55EECC704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DF852-88E0-1230-7460-4CD212DC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076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BD4DB-A3D8-1B1E-18C0-8084AF8D6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55070-9FBD-2156-3DF8-B86F9E5C4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930B-A378-AD68-9F6E-FD7F9FA8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C0863-424E-47F8-A54B-EC4DEC67C244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0292D-E1E8-0AD7-48A3-4DFDCF8C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89225-C885-D11D-018F-B901CD4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8474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48" y="392643"/>
            <a:ext cx="1844351" cy="7186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985" y="-3456972"/>
            <a:ext cx="3833929" cy="121981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52396" y="6352792"/>
            <a:ext cx="2743200" cy="365125"/>
          </a:xfrm>
          <a:prstGeom prst="rect">
            <a:avLst/>
          </a:prstGeom>
        </p:spPr>
        <p:txBody>
          <a:bodyPr/>
          <a:lstStyle/>
          <a:p>
            <a:fld id="{12D417FB-DB75-4510-8AD7-5416595AADD8}" type="datetime1">
              <a:rPr lang="en-US" smtClean="0"/>
              <a:t>2025-03-12</a:t>
            </a:fld>
            <a:endParaRPr lang="en-US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8610599" y="6356350"/>
            <a:ext cx="2121243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8" name="Rectangle 6"/>
          <p:cNvSpPr/>
          <p:nvPr userDrawn="1"/>
        </p:nvSpPr>
        <p:spPr>
          <a:xfrm flipH="1">
            <a:off x="0" y="4725859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4695568"/>
            <a:ext cx="12192000" cy="2162432"/>
          </a:xfrm>
          <a:custGeom>
            <a:avLst/>
            <a:gdLst>
              <a:gd name="connsiteX0" fmla="*/ 0 w 12192000"/>
              <a:gd name="connsiteY0" fmla="*/ 0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0 h 2162432"/>
              <a:gd name="connsiteX0" fmla="*/ 0 w 12192000"/>
              <a:gd name="connsiteY0" fmla="*/ 1169773 h 2162432"/>
              <a:gd name="connsiteX1" fmla="*/ 12192000 w 12192000"/>
              <a:gd name="connsiteY1" fmla="*/ 0 h 2162432"/>
              <a:gd name="connsiteX2" fmla="*/ 12192000 w 12192000"/>
              <a:gd name="connsiteY2" fmla="*/ 2162432 h 2162432"/>
              <a:gd name="connsiteX3" fmla="*/ 0 w 12192000"/>
              <a:gd name="connsiteY3" fmla="*/ 2162432 h 2162432"/>
              <a:gd name="connsiteX4" fmla="*/ 0 w 12192000"/>
              <a:gd name="connsiteY4" fmla="*/ 1169773 h 2162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162432">
                <a:moveTo>
                  <a:pt x="0" y="1169773"/>
                </a:moveTo>
                <a:lnTo>
                  <a:pt x="12192000" y="0"/>
                </a:lnTo>
                <a:lnTo>
                  <a:pt x="12192000" y="2162432"/>
                </a:lnTo>
                <a:lnTo>
                  <a:pt x="0" y="2162432"/>
                </a:lnTo>
                <a:lnTo>
                  <a:pt x="0" y="1169773"/>
                </a:lnTo>
                <a:close/>
              </a:path>
            </a:pathLst>
          </a:custGeom>
          <a:solidFill>
            <a:srgbClr val="DB6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4" y="5970673"/>
            <a:ext cx="3997596" cy="710771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10347648" y="6245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FlandersArtSans-Medium" panose="00000600000000000000" pitchFamily="2" charset="0"/>
              </a:rPr>
              <a:t>vscentrum</a:t>
            </a:r>
            <a:r>
              <a:rPr lang="en-US" dirty="0">
                <a:solidFill>
                  <a:schemeClr val="bg2"/>
                </a:solidFill>
              </a:rPr>
              <a:t>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49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9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7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1C33-475D-474A-A037-DDAF3DC7A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84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61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8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8700" y="2514600"/>
            <a:ext cx="5067300" cy="3273552"/>
          </a:xfrm>
          <a:prstGeom prst="roundRect">
            <a:avLst>
              <a:gd name="adj" fmla="val 935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8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58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B464-1F55-AD35-53C8-6F7B9313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667E8-6B1D-B761-60AA-15B94A32B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AA97-37A0-8DCE-A321-154D8B2B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CD84F-F300-485B-A204-781A035BF124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EFEE-8A9D-9F3F-0A6F-58047B5C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DD56F-AF22-E72D-07E2-93BFB330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974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303847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04825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7058025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067800" y="2522575"/>
            <a:ext cx="1600200" cy="16002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21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Work #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2413589" y="2520359"/>
            <a:ext cx="3572541" cy="1481328"/>
          </a:xfrm>
          <a:prstGeom prst="roundRect">
            <a:avLst>
              <a:gd name="adj" fmla="val 374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 userDrawn="1"/>
        </p:nvSpPr>
        <p:spPr>
          <a:xfrm>
            <a:off x="241358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 userDrawn="1"/>
        </p:nvSpPr>
        <p:spPr>
          <a:xfrm>
            <a:off x="7590759" y="4309872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 userDrawn="1"/>
        </p:nvSpPr>
        <p:spPr>
          <a:xfrm>
            <a:off x="7590759" y="2520359"/>
            <a:ext cx="3572541" cy="1481328"/>
          </a:xfrm>
          <a:prstGeom prst="roundRect">
            <a:avLst>
              <a:gd name="adj" fmla="val 374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028700" y="2525233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10744" y="2519614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1028700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210744" y="4314746"/>
            <a:ext cx="1475709" cy="1475709"/>
          </a:xfrm>
          <a:prstGeom prst="roundRect">
            <a:avLst>
              <a:gd name="adj" fmla="val 3179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62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24318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638931" y="2513013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53162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867393" y="2510219"/>
            <a:ext cx="2295144" cy="2295144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9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096000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8678863" y="685800"/>
            <a:ext cx="2487613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3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1028700" y="2514599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6134100" y="2514598"/>
            <a:ext cx="5029200" cy="3275013"/>
          </a:xfrm>
          <a:prstGeom prst="roundRect">
            <a:avLst>
              <a:gd name="adj" fmla="val 1492"/>
            </a:avLst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924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#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04287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804638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56919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9330953" y="3141919"/>
            <a:ext cx="1828800" cy="182880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751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152524" y="2681288"/>
            <a:ext cx="4943475" cy="310991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27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16725" y="2211388"/>
            <a:ext cx="4208463" cy="2541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257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ck Up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61175" y="2692400"/>
            <a:ext cx="3910013" cy="29527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303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vscentrum.be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1028700" y="685800"/>
            <a:ext cx="5067300" cy="54864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1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0C41-4445-F2E6-2EB0-2CFE7128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8520B-70B4-B5AF-BBD1-B3CA5FE5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803-D7D8-99FC-2FE1-59211F3F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99A6-9F54-4C9F-A94C-BFA7D4FBB21B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B787-27AA-DA35-ACBD-8D3E7A52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FCC6-8AC3-2474-5B46-D0DD747F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340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43738"/>
      </p:ext>
    </p:extLst>
  </p:cSld>
  <p:clrMapOvr>
    <a:masterClrMapping/>
  </p:clrMapOvr>
  <p:transition advClick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6039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16875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12/03/2025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08885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12/03/2025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26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C70F-DB8F-33CE-5A79-127AA37A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0F95E-1B5B-3D9E-5C8C-8782F3FA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CC2BF-6285-C384-E2FD-E6CA15FB1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9DBB8-D867-5032-550D-D72DC271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4D85-C055-49FC-B1C7-71CF589CD3BE}" type="datetime1">
              <a:rPr lang="LID4096" smtClean="0"/>
              <a:t>03/12/2025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E0252-04FD-BA17-D0B0-5537A89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98A0-D73A-CA71-EA88-DD2A911E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818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9986D-2922-CB43-69C1-388010C6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184A3-2F99-DCA1-B9F8-BFD385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5111-2550-1D4E-F67E-78E5F7558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59DFF-B228-7743-B06C-2691BD06E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D5B6A0-1583-58A3-6BE4-FC9B3CCFB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16F60-07D2-6CD0-61CA-722C29FC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C621-78E4-474C-B522-F9EAB1322641}" type="datetime1">
              <a:rPr lang="LID4096" smtClean="0"/>
              <a:t>03/12/2025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EDA6D-CE13-AC46-EFFE-37806FCB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8FB79-83D6-47D1-2B02-B1F3B627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7780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41A3-8492-5607-7CF1-93A1E5E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FEDD9-98DD-4404-EFEB-6349332F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4A1E-04A4-4E65-A600-394CD1772B64}" type="datetime1">
              <a:rPr lang="LID4096" smtClean="0"/>
              <a:t>03/12/2025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A67DB-9C97-CBF8-B77B-AF4204C7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CE99F-3D32-90C7-4524-54EEAC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5BD27-D034-476F-2C0B-81BBCE24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470D2-0C90-42ED-AA66-9B8CBA5C543D}" type="datetime1">
              <a:rPr lang="LID4096" smtClean="0"/>
              <a:t>03/12/2025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D9A2B-B06E-80C1-AA09-B612F57F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AA03-A244-2F5E-7C21-643EC4E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09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B81A-8AE5-A3BE-0D1B-F8F131531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B4213-3733-25EF-80E9-1DB0F0AB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5D2DC-9265-6340-ADE4-A35D314A2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E3A22-2739-6B60-06E9-1DD3E161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DBDB-5E8E-4B83-805E-D72602863BC8}" type="datetime1">
              <a:rPr lang="LID4096" smtClean="0"/>
              <a:t>03/12/2025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9D7F1-8851-D5EF-7CC2-58C335DE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036C2-0CAC-5D5A-A546-713F427B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85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0E4E-007A-346A-CDE4-B4647451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A096C-8BCE-33E7-346D-EBC2D0EF5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1669-A7E5-D0A1-67F9-7C93B49FD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76520-1278-77A7-922C-4E69483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6E00-DB4B-44DD-8B2F-5EA95B528F60}" type="datetime1">
              <a:rPr lang="LID4096" smtClean="0"/>
              <a:t>03/12/2025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C381A-88B1-70A1-D11F-183C9A8E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D4315-533C-5DE0-57A8-05DE15F42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9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1C6F-6642-C42E-005A-BEC74B42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8874F-AEF5-D90E-035B-ACDEC182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E91-77E0-6042-4399-E41B35682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9C617-5B96-4D55-A102-97077179EF1D}" type="datetime1">
              <a:rPr lang="LID4096" smtClean="0"/>
              <a:t>03/12/2025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834B-FA67-3818-3492-C593B42AF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60F39-A292-0E4D-B675-B83A9E435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C7FA6-5826-4EA5-8536-11A903012AB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4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20" y="6130213"/>
            <a:ext cx="12188280" cy="727788"/>
          </a:xfrm>
          <a:custGeom>
            <a:avLst/>
            <a:gdLst>
              <a:gd name="connsiteX0" fmla="*/ 0 w 12192000"/>
              <a:gd name="connsiteY0" fmla="*/ 0 h 1268963"/>
              <a:gd name="connsiteX1" fmla="*/ 12192000 w 12192000"/>
              <a:gd name="connsiteY1" fmla="*/ 0 h 1268963"/>
              <a:gd name="connsiteX2" fmla="*/ 12192000 w 12192000"/>
              <a:gd name="connsiteY2" fmla="*/ 1268963 h 1268963"/>
              <a:gd name="connsiteX3" fmla="*/ 0 w 12192000"/>
              <a:gd name="connsiteY3" fmla="*/ 1268963 h 1268963"/>
              <a:gd name="connsiteX4" fmla="*/ 0 w 12192000"/>
              <a:gd name="connsiteY4" fmla="*/ 0 h 1268963"/>
              <a:gd name="connsiteX0" fmla="*/ 0 w 12210662"/>
              <a:gd name="connsiteY0" fmla="*/ 877077 h 1268963"/>
              <a:gd name="connsiteX1" fmla="*/ 12210662 w 12210662"/>
              <a:gd name="connsiteY1" fmla="*/ 0 h 1268963"/>
              <a:gd name="connsiteX2" fmla="*/ 12210662 w 12210662"/>
              <a:gd name="connsiteY2" fmla="*/ 1268963 h 1268963"/>
              <a:gd name="connsiteX3" fmla="*/ 18662 w 12210662"/>
              <a:gd name="connsiteY3" fmla="*/ 1268963 h 1268963"/>
              <a:gd name="connsiteX4" fmla="*/ 0 w 12210662"/>
              <a:gd name="connsiteY4" fmla="*/ 877077 h 1268963"/>
              <a:gd name="connsiteX0" fmla="*/ 0 w 12210662"/>
              <a:gd name="connsiteY0" fmla="*/ 335902 h 727788"/>
              <a:gd name="connsiteX1" fmla="*/ 12210662 w 12210662"/>
              <a:gd name="connsiteY1" fmla="*/ 0 h 727788"/>
              <a:gd name="connsiteX2" fmla="*/ 12210662 w 12210662"/>
              <a:gd name="connsiteY2" fmla="*/ 727788 h 727788"/>
              <a:gd name="connsiteX3" fmla="*/ 18662 w 12210662"/>
              <a:gd name="connsiteY3" fmla="*/ 727788 h 727788"/>
              <a:gd name="connsiteX4" fmla="*/ 0 w 12210662"/>
              <a:gd name="connsiteY4" fmla="*/ 335902 h 727788"/>
              <a:gd name="connsiteX0" fmla="*/ 933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9330 w 12192000"/>
              <a:gd name="connsiteY4" fmla="*/ 335902 h 727788"/>
              <a:gd name="connsiteX0" fmla="*/ 3720 w 12192000"/>
              <a:gd name="connsiteY0" fmla="*/ 335902 h 727788"/>
              <a:gd name="connsiteX1" fmla="*/ 12192000 w 12192000"/>
              <a:gd name="connsiteY1" fmla="*/ 0 h 727788"/>
              <a:gd name="connsiteX2" fmla="*/ 12192000 w 12192000"/>
              <a:gd name="connsiteY2" fmla="*/ 727788 h 727788"/>
              <a:gd name="connsiteX3" fmla="*/ 0 w 12192000"/>
              <a:gd name="connsiteY3" fmla="*/ 727788 h 727788"/>
              <a:gd name="connsiteX4" fmla="*/ 3720 w 12192000"/>
              <a:gd name="connsiteY4" fmla="*/ 335902 h 727788"/>
              <a:gd name="connsiteX0" fmla="*/ 0 w 12188280"/>
              <a:gd name="connsiteY0" fmla="*/ 335902 h 727788"/>
              <a:gd name="connsiteX1" fmla="*/ 12188280 w 12188280"/>
              <a:gd name="connsiteY1" fmla="*/ 0 h 727788"/>
              <a:gd name="connsiteX2" fmla="*/ 12188280 w 12188280"/>
              <a:gd name="connsiteY2" fmla="*/ 727788 h 727788"/>
              <a:gd name="connsiteX3" fmla="*/ 1890 w 12188280"/>
              <a:gd name="connsiteY3" fmla="*/ 727788 h 727788"/>
              <a:gd name="connsiteX4" fmla="*/ 0 w 12188280"/>
              <a:gd name="connsiteY4" fmla="*/ 335902 h 72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280" h="727788">
                <a:moveTo>
                  <a:pt x="0" y="335902"/>
                </a:moveTo>
                <a:lnTo>
                  <a:pt x="12188280" y="0"/>
                </a:lnTo>
                <a:lnTo>
                  <a:pt x="12188280" y="727788"/>
                </a:lnTo>
                <a:lnTo>
                  <a:pt x="1890" y="727788"/>
                </a:lnTo>
                <a:lnTo>
                  <a:pt x="0" y="33590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4850" y="6384344"/>
            <a:ext cx="502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F5A1C33-475D-474A-A037-DDAF3DC7AF0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239" y="6229445"/>
            <a:ext cx="1426467" cy="57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5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s://symbl.ai/developers/blog/a-guide-to-quantization-in-llms/" TargetMode="External"/><Relationship Id="rId3" Type="http://schemas.openxmlformats.org/officeDocument/2006/relationships/hyperlink" Target="https://towardsdatascience.com/paper-walkthrough-attention-is-all-you-need-80399cdc59e1" TargetMode="External"/><Relationship Id="rId7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decisionforce/understanding-mathematics-behind-floating-point-precisions-24c7aac535e3#:~:text=As%20we%20know%2C%20machines%20understand,Double%2Dprecision%20(FP64)." TargetMode="External"/><Relationship Id="rId5" Type="http://schemas.openxmlformats.org/officeDocument/2006/relationships/hyperlink" Target="https://medium.com/@ngiengkianyew/what-is-relative-positional-encoding-7e2fbaa3b510" TargetMode="External"/><Relationship Id="rId4" Type="http://schemas.openxmlformats.org/officeDocument/2006/relationships/hyperlink" Target="https://towardsdatascience.com/tracing-the-transformer-in-diagrams-95dbeb68160c" TargetMode="Externa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3/file/1feb87871436031bdc0f2beaa62a049b-Paper-Conference.pdf" TargetMode="External"/><Relationship Id="rId2" Type="http://schemas.openxmlformats.org/officeDocument/2006/relationships/hyperlink" Target="https://arxiv.org/abs/2106.096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hpc.kuleuven.be/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AI-tools.git" TargetMode="Externa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da-forge/miniforge/releases" TargetMode="Externa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18" Type="http://schemas.openxmlformats.org/officeDocument/2006/relationships/image" Target="../media/image40.png"/><Relationship Id="rId3" Type="http://schemas.openxmlformats.org/officeDocument/2006/relationships/image" Target="../media/image12.jpe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17" Type="http://schemas.openxmlformats.org/officeDocument/2006/relationships/image" Target="../media/image39.png"/><Relationship Id="rId2" Type="http://schemas.openxmlformats.org/officeDocument/2006/relationships/image" Target="../media/image1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70.png"/><Relationship Id="rId10" Type="http://schemas.openxmlformats.org/officeDocument/2006/relationships/image" Target="../media/image320.png"/><Relationship Id="rId4" Type="http://schemas.openxmlformats.org/officeDocument/2006/relationships/image" Target="../media/image270.png"/><Relationship Id="rId9" Type="http://schemas.openxmlformats.org/officeDocument/2006/relationships/image" Target="../media/image310.png"/><Relationship Id="rId14" Type="http://schemas.openxmlformats.org/officeDocument/2006/relationships/image" Target="../media/image36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gjbex/AI-tools" TargetMode="Externa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account.vscentrum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vscentrum.be/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AI-tool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0.sv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llamahub.ai/?tab=readers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hyperlink" Target="https://www.trychrom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hyperlink" Target="https://github.com/pgvector/pgvector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1.png"/><Relationship Id="rId18" Type="http://schemas.openxmlformats.org/officeDocument/2006/relationships/image" Target="../media/image331.png"/><Relationship Id="rId7" Type="http://schemas.openxmlformats.org/officeDocument/2006/relationships/image" Target="../media/image290.png"/><Relationship Id="rId12" Type="http://schemas.openxmlformats.org/officeDocument/2006/relationships/image" Target="../media/image281.png"/><Relationship Id="rId17" Type="http://schemas.openxmlformats.org/officeDocument/2006/relationships/image" Target="../media/image32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13.png"/><Relationship Id="rId15" Type="http://schemas.openxmlformats.org/officeDocument/2006/relationships/image" Target="../media/image311.png"/><Relationship Id="rId10" Type="http://schemas.openxmlformats.org/officeDocument/2006/relationships/image" Target="../media/image271.png"/><Relationship Id="rId4" Type="http://schemas.openxmlformats.org/officeDocument/2006/relationships/image" Target="../media/image270.png"/><Relationship Id="rId9" Type="http://schemas.openxmlformats.org/officeDocument/2006/relationships/image" Target="../media/image260.png"/><Relationship Id="rId14" Type="http://schemas.openxmlformats.org/officeDocument/2006/relationships/image" Target="../media/image30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mistralai/Mistral-7B-v0.1" TargetMode="External"/><Relationship Id="rId2" Type="http://schemas.openxmlformats.org/officeDocument/2006/relationships/hyperlink" Target="https://huggingface.co/meta-llama/Llama-3.2-3B-Instr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Running your own LLMs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Geert Jan Bex (</a:t>
            </a:r>
            <a:r>
              <a:rPr lang="en-US" sz="2800" dirty="0">
                <a:hlinkClick r:id="rId2"/>
              </a:rPr>
              <a:t>geertjan.bex@uhasselt.be</a:t>
            </a:r>
            <a:r>
              <a:rPr lang="en-US" sz="28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785B8-8E3C-4512-97FD-25CAA594590E}"/>
              </a:ext>
            </a:extLst>
          </p:cNvPr>
          <p:cNvSpPr txBox="1"/>
          <p:nvPr/>
        </p:nvSpPr>
        <p:spPr>
          <a:xfrm>
            <a:off x="467169" y="4502383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License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: this presentation is released under the Creative Commons CC BY 4.0,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</a:rPr>
              <a:t>see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639"/>
                </a:solidFill>
                <a:effectLst/>
                <a:uLnTx/>
                <a:uFillTx/>
                <a:latin typeface="FlandersArtSans-Regular"/>
                <a:ea typeface="+mn-ea"/>
                <a:cs typeface="+mn-cs"/>
                <a:hlinkClick r:id="rId3"/>
              </a:rPr>
              <a:t>https://creativecommons.org/licenses/by/4.0/deed.ast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333639"/>
              </a:solidFill>
              <a:effectLst/>
              <a:uLnTx/>
              <a:uFillTx/>
              <a:latin typeface="FlandersArtSans-Regular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5F181-8B42-D8B7-3F48-9711FE6C32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181327" y="556682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8929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B12D-F062-DA50-AC3E-DA2FC673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LLMs locally?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DDA5-1BB0-E027-8D9E-8B30FFE8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8DF8A-9260-ED5B-9CBE-87ED21D5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2279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769BE-848B-8F22-26DE-3DDF89957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33B5-0928-9767-E0F2-5DEFA781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6C474-0AA8-0FB2-C323-8F45518C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C9EE1-5E31-E15D-EB5E-D3A72A133302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llama-2.2-3B-instruct-Q3_K_S.gguf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12.8498 +/- 0.09285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 61223.73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307642.15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1.07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322137.10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586B0527-AB7E-C549-2B1D-FA4DE9DA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2803124-EC4A-39E3-789F-C549F04B4DAE}"/>
              </a:ext>
            </a:extLst>
          </p:cNvPr>
          <p:cNvGrpSpPr/>
          <p:nvPr/>
        </p:nvGrpSpPr>
        <p:grpSpPr>
          <a:xfrm>
            <a:off x="294966" y="1496547"/>
            <a:ext cx="5152105" cy="851338"/>
            <a:chOff x="294966" y="1496547"/>
            <a:chExt cx="5181602" cy="8596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01C35D-3AC7-6C81-F129-A32283E8033C}"/>
                </a:ext>
              </a:extLst>
            </p:cNvPr>
            <p:cNvSpPr txBox="1"/>
            <p:nvPr/>
          </p:nvSpPr>
          <p:spPr>
            <a:xfrm>
              <a:off x="294966" y="1496547"/>
              <a:ext cx="4319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Quantized model (Q3_K_S)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83EC42-A3ED-CC43-31E5-503AC85EA6E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614738" y="1758157"/>
              <a:ext cx="861830" cy="5980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391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B7D7-7208-E3ED-9B5B-3DAB9448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F16 versus Q3_K_S</a:t>
            </a:r>
            <a:endParaRPr lang="LID4096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33B89BC-5579-8179-C6AD-20438A2325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625195"/>
              </p:ext>
            </p:extLst>
          </p:nvPr>
        </p:nvGraphicFramePr>
        <p:xfrm>
          <a:off x="838200" y="1825625"/>
          <a:ext cx="105155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166483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5527470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97180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Property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llama-2.2-3B-instruct-F16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llama-2.2-3B-instruct-Q3_K_S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66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Perplexity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12.8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09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Load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 s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 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207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Prompt evaluation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/token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478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time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869 s/289k token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322 s/289k tokens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5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size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5.98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1.43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8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size (GGUF file)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GB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GB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6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D8AF-DF4E-A002-F292-DBAB3209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101</a:t>
            </a:fld>
            <a:endParaRPr lang="LID4096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F9DDE-34A1-5B76-0FAC-B815B01D3F57}"/>
              </a:ext>
            </a:extLst>
          </p:cNvPr>
          <p:cNvSpPr txBox="1"/>
          <p:nvPr/>
        </p:nvSpPr>
        <p:spPr>
          <a:xfrm>
            <a:off x="8927691" y="2183214"/>
            <a:ext cx="861133" cy="400110"/>
          </a:xfrm>
          <a:prstGeom prst="rect">
            <a:avLst/>
          </a:prstGeom>
          <a:solidFill>
            <a:srgbClr val="FF0000">
              <a:alpha val="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 1.22</a:t>
            </a:r>
            <a:endParaRPr lang="LID4096" sz="20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07998-9DA4-36BC-0B18-19D238B906AD}"/>
              </a:ext>
            </a:extLst>
          </p:cNvPr>
          <p:cNvSpPr txBox="1"/>
          <p:nvPr/>
        </p:nvSpPr>
        <p:spPr>
          <a:xfrm>
            <a:off x="6454879" y="24973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4.3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60283-B6FB-1AD7-957E-448B6EC4EAE5}"/>
              </a:ext>
            </a:extLst>
          </p:cNvPr>
          <p:cNvSpPr txBox="1"/>
          <p:nvPr/>
        </p:nvSpPr>
        <p:spPr>
          <a:xfrm>
            <a:off x="6454879" y="3069483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2.7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98F06-E6C7-49A0-B2D8-866FAF9D92DA}"/>
              </a:ext>
            </a:extLst>
          </p:cNvPr>
          <p:cNvSpPr txBox="1"/>
          <p:nvPr/>
        </p:nvSpPr>
        <p:spPr>
          <a:xfrm>
            <a:off x="6454879" y="3836850"/>
            <a:ext cx="728084" cy="400110"/>
          </a:xfrm>
          <a:prstGeom prst="rect">
            <a:avLst/>
          </a:prstGeom>
          <a:solidFill>
            <a:srgbClr val="00B050">
              <a:alpha val="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sym typeface="Symbol" panose="05050102010706020507" pitchFamily="18" charset="2"/>
              </a:rPr>
              <a:t> 1.4</a:t>
            </a:r>
            <a:endParaRPr lang="LID4096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44920-16A4-7F8E-B1BE-D6AC990F1CCB}"/>
              </a:ext>
            </a:extLst>
          </p:cNvPr>
          <p:cNvSpPr txBox="1"/>
          <p:nvPr/>
        </p:nvSpPr>
        <p:spPr>
          <a:xfrm>
            <a:off x="1248697" y="4782892"/>
            <a:ext cx="3864519" cy="1569660"/>
          </a:xfrm>
          <a:prstGeom prst="rect">
            <a:avLst/>
          </a:prstGeom>
          <a:solidFill>
            <a:srgbClr val="00B050">
              <a:alpha val="18000"/>
            </a:srgbClr>
          </a:solidFill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Less memory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model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Faster inference</a:t>
            </a:r>
            <a:endParaRPr lang="LID4096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E62DB2-1B5D-23DA-A3A5-F3C0F7ED781B}"/>
              </a:ext>
            </a:extLst>
          </p:cNvPr>
          <p:cNvSpPr txBox="1"/>
          <p:nvPr/>
        </p:nvSpPr>
        <p:spPr>
          <a:xfrm>
            <a:off x="6110748" y="5152224"/>
            <a:ext cx="4817153" cy="83099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Disadvantages of quantization: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Higher perplexity = less accuracy</a:t>
            </a:r>
          </a:p>
        </p:txBody>
      </p:sp>
    </p:spTree>
    <p:extLst>
      <p:ext uri="{BB962C8B-B14F-4D97-AF65-F5344CB8AC3E}">
        <p14:creationId xmlns:p14="http://schemas.microsoft.com/office/powerpoint/2010/main" val="5435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62F1-0420-EAE3-9CE2-E7F929C7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5DE9-A194-B04F-076D-6DE4F840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66FF-A184-7333-C64F-D3EDDC44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A7900-3B52-3FB3-2D6A-885EDC061C41}"/>
              </a:ext>
            </a:extLst>
          </p:cNvPr>
          <p:cNvSpPr txBox="1"/>
          <p:nvPr/>
        </p:nvSpPr>
        <p:spPr>
          <a:xfrm>
            <a:off x="285135" y="2759256"/>
            <a:ext cx="5673214" cy="255454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llama-batched-bench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-m </a:t>
            </a:r>
            <a:r>
              <a:rPr lang="en-US" sz="2000" dirty="0">
                <a:solidFill>
                  <a:schemeClr val="bg1"/>
                </a:solidFill>
              </a:rPr>
              <a:t>llama-2.2-3B-instruct-Q3_K_S.gguf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2048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--batch-size 2048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-size 512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npp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128,256,512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128,256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1,2,4,8,16,32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A1919-D57B-BF24-7A95-563E0435AA2D}"/>
              </a:ext>
            </a:extLst>
          </p:cNvPr>
          <p:cNvSpPr txBox="1"/>
          <p:nvPr/>
        </p:nvSpPr>
        <p:spPr>
          <a:xfrm>
            <a:off x="3964885" y="2140516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86CEE7-BBEE-A62B-0840-689AC1CC523A}"/>
              </a:ext>
            </a:extLst>
          </p:cNvPr>
          <p:cNvGrpSpPr/>
          <p:nvPr/>
        </p:nvGrpSpPr>
        <p:grpSpPr>
          <a:xfrm>
            <a:off x="6096000" y="3144343"/>
            <a:ext cx="2836383" cy="369332"/>
            <a:chOff x="-585335" y="1213516"/>
            <a:chExt cx="2836383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F4D004-2502-CBBF-FA7B-B09A4BB0BB03}"/>
                </a:ext>
              </a:extLst>
            </p:cNvPr>
            <p:cNvSpPr txBox="1"/>
            <p:nvPr/>
          </p:nvSpPr>
          <p:spPr>
            <a:xfrm>
              <a:off x="108154" y="1213516"/>
              <a:ext cx="21428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context size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5D7FAD-5D1A-2CA2-69E9-55CB5F4E45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AB4019-DD71-EAA7-6D8A-1FED48826AC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367400" y="2509848"/>
            <a:ext cx="165270" cy="18466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FF6C41-FFDD-AE0A-B553-F84ABB9FEF0C}"/>
              </a:ext>
            </a:extLst>
          </p:cNvPr>
          <p:cNvGrpSpPr/>
          <p:nvPr/>
        </p:nvGrpSpPr>
        <p:grpSpPr>
          <a:xfrm>
            <a:off x="6096000" y="3469521"/>
            <a:ext cx="3690400" cy="369332"/>
            <a:chOff x="-585335" y="1213516"/>
            <a:chExt cx="3690400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655C1E-477F-5E94-183E-ED0A0DEB636D}"/>
                </a:ext>
              </a:extLst>
            </p:cNvPr>
            <p:cNvSpPr txBox="1"/>
            <p:nvPr/>
          </p:nvSpPr>
          <p:spPr>
            <a:xfrm>
              <a:off x="108154" y="1213516"/>
              <a:ext cx="29969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Logical maximum batch size</a:t>
              </a:r>
              <a:endParaRPr lang="LID4096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8EEC6C-C532-94C8-F560-AEA316594355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9874B1-0669-27F9-CDE5-03D622F992BE}"/>
              </a:ext>
            </a:extLst>
          </p:cNvPr>
          <p:cNvGrpSpPr/>
          <p:nvPr/>
        </p:nvGrpSpPr>
        <p:grpSpPr>
          <a:xfrm>
            <a:off x="6096000" y="3794699"/>
            <a:ext cx="3810304" cy="369332"/>
            <a:chOff x="-585335" y="1213516"/>
            <a:chExt cx="3810304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1B346B-BF0C-87E6-9CB4-64E32E044296}"/>
                </a:ext>
              </a:extLst>
            </p:cNvPr>
            <p:cNvSpPr txBox="1"/>
            <p:nvPr/>
          </p:nvSpPr>
          <p:spPr>
            <a:xfrm>
              <a:off x="108154" y="1213516"/>
              <a:ext cx="31168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Physical maximum batch size</a:t>
              </a:r>
              <a:endParaRPr lang="LID4096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A97D39-532A-B071-1900-658CDCD4B1AF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EDCCD2-A582-F33E-9385-B8C450D43800}"/>
              </a:ext>
            </a:extLst>
          </p:cNvPr>
          <p:cNvGrpSpPr/>
          <p:nvPr/>
        </p:nvGrpSpPr>
        <p:grpSpPr>
          <a:xfrm>
            <a:off x="6096000" y="4119877"/>
            <a:ext cx="3431546" cy="369332"/>
            <a:chOff x="-585335" y="1213516"/>
            <a:chExt cx="3431546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46EED2-E54A-5E6C-1369-DEF12D52D162}"/>
                </a:ext>
              </a:extLst>
            </p:cNvPr>
            <p:cNvSpPr txBox="1"/>
            <p:nvPr/>
          </p:nvSpPr>
          <p:spPr>
            <a:xfrm>
              <a:off x="108154" y="1213516"/>
              <a:ext cx="27380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prompt tokens</a:t>
              </a:r>
              <a:endParaRPr lang="LID4096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262BEA-8C31-B208-0E8A-8ABB1E26C3A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048FC09-93A7-1392-8328-5745ED370594}"/>
              </a:ext>
            </a:extLst>
          </p:cNvPr>
          <p:cNvGrpSpPr/>
          <p:nvPr/>
        </p:nvGrpSpPr>
        <p:grpSpPr>
          <a:xfrm>
            <a:off x="6096000" y="4445055"/>
            <a:ext cx="4171301" cy="369332"/>
            <a:chOff x="-585335" y="1213516"/>
            <a:chExt cx="4171301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98AFE1-259F-051B-E464-4385B5885532}"/>
                </a:ext>
              </a:extLst>
            </p:cNvPr>
            <p:cNvSpPr txBox="1"/>
            <p:nvPr/>
          </p:nvSpPr>
          <p:spPr>
            <a:xfrm>
              <a:off x="108154" y="1213516"/>
              <a:ext cx="3477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text generation tokens</a:t>
              </a:r>
              <a:endParaRPr lang="LID4096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5840F16-DDBD-D7E5-3D6F-B779F573527C}"/>
                </a:ext>
              </a:extLst>
            </p:cNvPr>
            <p:cNvCxnSpPr>
              <a:cxnSpLocks/>
              <a:stCxn id="28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988AE-49DF-5CE8-9CC5-EB9D284E0D3A}"/>
              </a:ext>
            </a:extLst>
          </p:cNvPr>
          <p:cNvGrpSpPr/>
          <p:nvPr/>
        </p:nvGrpSpPr>
        <p:grpSpPr>
          <a:xfrm>
            <a:off x="6096000" y="4771868"/>
            <a:ext cx="3621214" cy="369332"/>
            <a:chOff x="-585335" y="1213516"/>
            <a:chExt cx="3621214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595331F-6A7B-3A3E-B88C-7343F3190648}"/>
                </a:ext>
              </a:extLst>
            </p:cNvPr>
            <p:cNvSpPr txBox="1"/>
            <p:nvPr/>
          </p:nvSpPr>
          <p:spPr>
            <a:xfrm>
              <a:off x="108154" y="1213516"/>
              <a:ext cx="2927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parallel prompts</a:t>
              </a:r>
              <a:endParaRPr lang="LID4096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1E7B3A-1E74-CF25-21C8-8D398CE4EA9B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>
              <a:off x="-585335" y="1398182"/>
              <a:ext cx="693489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270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239-B8A7-7023-3831-7F83ECB6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E8C46-9F9B-BE19-3B15-B68F2F071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3393C-53E9-51B6-D737-3C2E24075DC9}"/>
              </a:ext>
            </a:extLst>
          </p:cNvPr>
          <p:cNvSpPr txBox="1"/>
          <p:nvPr/>
        </p:nvSpPr>
        <p:spPr>
          <a:xfrm>
            <a:off x="108154" y="2624206"/>
            <a:ext cx="10874478" cy="41857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 PP |     TG |    B |   N_KV |   T_PP s | S_PP t/s |   T_TG s | S_TG t/s |      T s |    S t/s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|-------|--------|------|--------|----------|----------|----------|----------|----------|----------|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1 |    256 |   28.074 |     4.56 |   43.284 |     2.96 |   71.358 |     3.59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2 |    512 |    1.811 |   141.35 |   52.357 |     4.89 |   54.168 |     9.45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4 |   1024 |    1.746 |   293.24 |   98.472 |     5.20 |  100.218 |    10.22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128 |    8 |   2048 |    3.116 |   328.67 |   96.980 |    10.56 |  100.096 |    20.46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1 |    384 |    1.562 |    81.95 |   70.581 |     3.63 |   72.143 |     5.32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2 |    768 |    1.462 |   175.07 |  104.327 |     4.91 |  105.789 |     7.26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128 |    256 |    4 |   1536 |    1.734 |   295.28 |  196.159 |     5.22 |  197.893 |     7.76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1 |    384 |    1.628 |   157.25 |   33.943 |     3.77 |   35.571 |    10.80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2 |    768 |    1.602 |   319.52 |   54.113 |     4.73 |   55.716 |    13.78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128 |    4 |   1536 |    3.125 |   327.68 |   97.093 |     5.27 |  100.218 |    15.33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1 |    512 |    1.544 |   165.84 |   68.837 |     3.72 |   70.381 |     7.27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2 |   1024 |    1.661 |   308.22 |  105.161 |     4.87 |  106.822 |     9.59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256 |    256 |    4 |   2048 |    3.011 |   340.10 |  201.940 |     5.07 |  204.950 |     9.99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1 |    640 |    1.769 |   289.46 |   34.630 |     3.70 |   36.399 |    17.58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128 |    2 |   1280 |    3.002 |   341.12 |   52.033 |     4.92 |   55.035 |    23.26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1 |    768 |    1.717 |   298.26 |   69.583 |     3.68 |   71.299 |    10.77 |</a:t>
            </a:r>
          </a:p>
          <a:p>
            <a:r>
              <a:rPr lang="en-US" sz="1400" dirty="0">
                <a:solidFill>
                  <a:schemeClr val="bg1"/>
                </a:solidFill>
                <a:latin typeface="Lucida Sans Typewriter" panose="020B0509030504030204" pitchFamily="49" charset="0"/>
              </a:rPr>
              <a:t>|   512 |    256 |    2 |   1536 |    3.228 |   317.18 |   91.082 |     5.62 |   94.310 |    16.29 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E836E-12FA-EAAB-19C6-8A0EDE71B2EC}"/>
              </a:ext>
            </a:extLst>
          </p:cNvPr>
          <p:cNvSpPr txBox="1"/>
          <p:nvPr/>
        </p:nvSpPr>
        <p:spPr>
          <a:xfrm>
            <a:off x="2224576" y="1971369"/>
            <a:ext cx="132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Nr. batches</a:t>
            </a:r>
            <a:endParaRPr lang="LID4096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7D9B0A-FFBD-67E9-726A-9CB155DA310A}"/>
              </a:ext>
            </a:extLst>
          </p:cNvPr>
          <p:cNvGrpSpPr/>
          <p:nvPr/>
        </p:nvGrpSpPr>
        <p:grpSpPr>
          <a:xfrm>
            <a:off x="108154" y="1302008"/>
            <a:ext cx="2285369" cy="1164312"/>
            <a:chOff x="108154" y="1213516"/>
            <a:chExt cx="2285369" cy="1164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9AE565-8524-F583-C3CA-8EFA2FAC7961}"/>
                </a:ext>
              </a:extLst>
            </p:cNvPr>
            <p:cNvSpPr txBox="1"/>
            <p:nvPr/>
          </p:nvSpPr>
          <p:spPr>
            <a:xfrm>
              <a:off x="108154" y="1213516"/>
              <a:ext cx="2285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Prompt tokens/batch</a:t>
              </a:r>
              <a:endParaRPr lang="LID4096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9F28666-1A32-24A2-8A17-B46DB8D17BCC}"/>
                </a:ext>
              </a:extLst>
            </p:cNvPr>
            <p:cNvCxnSpPr>
              <a:cxnSpLocks/>
            </p:cNvCxnSpPr>
            <p:nvPr/>
          </p:nvCxnSpPr>
          <p:spPr>
            <a:xfrm>
              <a:off x="642567" y="1582848"/>
              <a:ext cx="195633" cy="79498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8AE0E-7BAF-5AF8-5F23-E69DE95B42C3}"/>
              </a:ext>
            </a:extLst>
          </p:cNvPr>
          <p:cNvGrpSpPr/>
          <p:nvPr/>
        </p:nvGrpSpPr>
        <p:grpSpPr>
          <a:xfrm>
            <a:off x="830615" y="1614292"/>
            <a:ext cx="2602892" cy="852028"/>
            <a:chOff x="830615" y="1525800"/>
            <a:chExt cx="2602892" cy="8520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0A3000-F73E-F643-6070-C40AA4060AB0}"/>
                </a:ext>
              </a:extLst>
            </p:cNvPr>
            <p:cNvSpPr txBox="1"/>
            <p:nvPr/>
          </p:nvSpPr>
          <p:spPr>
            <a:xfrm>
              <a:off x="830615" y="1525800"/>
              <a:ext cx="2602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Generated tokens/batch</a:t>
              </a:r>
              <a:endParaRPr lang="LID4096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448FAF2-1785-D10C-8C78-C79220AC169B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1809962" y="1895132"/>
              <a:ext cx="322099" cy="482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81137-3ACC-1B5D-88F5-6272675A52F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699691" y="2340701"/>
            <a:ext cx="188272" cy="157886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87CD0E-C1F4-3977-F71B-37BEC90263CF}"/>
              </a:ext>
            </a:extLst>
          </p:cNvPr>
          <p:cNvGrpSpPr/>
          <p:nvPr/>
        </p:nvGrpSpPr>
        <p:grpSpPr>
          <a:xfrm>
            <a:off x="3057596" y="1274602"/>
            <a:ext cx="2487797" cy="1190317"/>
            <a:chOff x="3057596" y="1186110"/>
            <a:chExt cx="2487797" cy="11903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765DEE-AF40-4BB9-9CD1-5E37BC3633CA}"/>
                </a:ext>
              </a:extLst>
            </p:cNvPr>
            <p:cNvSpPr txBox="1"/>
            <p:nvPr/>
          </p:nvSpPr>
          <p:spPr>
            <a:xfrm>
              <a:off x="3057596" y="1186110"/>
              <a:ext cx="2487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Required KV cache size</a:t>
              </a:r>
              <a:endParaRPr lang="LID4096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C4360C6-15F0-68B7-6D99-A7933746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1092" y="1576907"/>
              <a:ext cx="411937" cy="79952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BFB8B5-EAFA-DF23-C758-43CAF625BB26}"/>
              </a:ext>
            </a:extLst>
          </p:cNvPr>
          <p:cNvGrpSpPr/>
          <p:nvPr/>
        </p:nvGrpSpPr>
        <p:grpSpPr>
          <a:xfrm>
            <a:off x="3812457" y="1661617"/>
            <a:ext cx="3236079" cy="762943"/>
            <a:chOff x="3812457" y="1573125"/>
            <a:chExt cx="3236079" cy="76294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EEB4BF6-8B9C-8CED-468D-00A6F15FAD62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758027"/>
              <a:chOff x="3812457" y="1573125"/>
              <a:chExt cx="3236079" cy="758027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1D919C-1299-898A-0D2C-7772D1A32ED1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76546D3-E62D-DFF1-53C6-24058E7F8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895A217-EC23-6566-8D9B-69FCB03A0EC0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0463E6-0328-B87F-68F6-7C7C19BE1F68}"/>
              </a:ext>
            </a:extLst>
          </p:cNvPr>
          <p:cNvGrpSpPr/>
          <p:nvPr/>
        </p:nvGrpSpPr>
        <p:grpSpPr>
          <a:xfrm>
            <a:off x="5923600" y="2030949"/>
            <a:ext cx="3236079" cy="577239"/>
            <a:chOff x="3812457" y="1573125"/>
            <a:chExt cx="3236079" cy="57723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8668F7-1580-4676-2603-BD81CC7C3589}"/>
                </a:ext>
              </a:extLst>
            </p:cNvPr>
            <p:cNvGrpSpPr/>
            <p:nvPr/>
          </p:nvGrpSpPr>
          <p:grpSpPr>
            <a:xfrm>
              <a:off x="3812457" y="1573125"/>
              <a:ext cx="3236079" cy="577239"/>
              <a:chOff x="3812457" y="1573125"/>
              <a:chExt cx="3236079" cy="57723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1781F4-ED70-F29F-0320-C62A88D5B2EC}"/>
                  </a:ext>
                </a:extLst>
              </p:cNvPr>
              <p:cNvSpPr txBox="1"/>
              <p:nvPr/>
            </p:nvSpPr>
            <p:spPr>
              <a:xfrm>
                <a:off x="3812457" y="1573125"/>
                <a:ext cx="32360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Prompt processing time/speed</a:t>
                </a:r>
                <a:endParaRPr lang="LID4096" dirty="0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4AB3A4C-5BAF-372F-FC12-48255AD50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19062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AD217C-DAD4-F5BC-F09C-CCDEC6CB28E1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18570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4803FB-222A-E8FA-DF76-2BAB469777E3}"/>
              </a:ext>
            </a:extLst>
          </p:cNvPr>
          <p:cNvGrpSpPr/>
          <p:nvPr/>
        </p:nvGrpSpPr>
        <p:grpSpPr>
          <a:xfrm>
            <a:off x="8813550" y="1673064"/>
            <a:ext cx="1840247" cy="762943"/>
            <a:chOff x="4136921" y="1573125"/>
            <a:chExt cx="1840247" cy="762943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8C4F9D8-8BE7-5027-B4CE-F7AF779CCA4C}"/>
                </a:ext>
              </a:extLst>
            </p:cNvPr>
            <p:cNvGrpSpPr/>
            <p:nvPr/>
          </p:nvGrpSpPr>
          <p:grpSpPr>
            <a:xfrm>
              <a:off x="4136921" y="1573125"/>
              <a:ext cx="1840247" cy="758027"/>
              <a:chOff x="4136921" y="1573125"/>
              <a:chExt cx="1840247" cy="758027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A806E74-6B78-65EB-65A4-C27498CEEFFE}"/>
                  </a:ext>
                </a:extLst>
              </p:cNvPr>
              <p:cNvSpPr txBox="1"/>
              <p:nvPr/>
            </p:nvSpPr>
            <p:spPr>
              <a:xfrm>
                <a:off x="4136921" y="1573125"/>
                <a:ext cx="18402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Total time/speed</a:t>
                </a:r>
                <a:endParaRPr lang="LID4096" dirty="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53CD84-1622-8DC9-73BC-31E6285496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2380" y="1959744"/>
                <a:ext cx="0" cy="3714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84EEC84-BFF4-783D-3521-325984C2E35F}"/>
                </a:ext>
              </a:extLst>
            </p:cNvPr>
            <p:cNvCxnSpPr>
              <a:cxnSpLocks/>
            </p:cNvCxnSpPr>
            <p:nvPr/>
          </p:nvCxnSpPr>
          <p:spPr>
            <a:xfrm>
              <a:off x="5697334" y="1964660"/>
              <a:ext cx="0" cy="37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286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501-F68B-B187-0E1B-0F5BB3F9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37F62-2B24-1963-6787-038104F97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2859C-649C-C525-95C1-325A5F84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1192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B243A-AF8C-B52E-938F-FCBB4F49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fine-tuning?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076-7188-0F88-A073-42745BA77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Task specialization</a:t>
            </a:r>
          </a:p>
          <a:p>
            <a:pPr lvl="1"/>
            <a:r>
              <a:rPr lang="en-US" dirty="0"/>
              <a:t>Question answering</a:t>
            </a:r>
          </a:p>
          <a:p>
            <a:pPr lvl="1"/>
            <a:r>
              <a:rPr lang="en-US" dirty="0"/>
              <a:t>Named-entity recognition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Domain-specific specialization</a:t>
            </a:r>
          </a:p>
          <a:p>
            <a:endParaRPr lang="en-US" dirty="0"/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Lack of alignment</a:t>
            </a:r>
          </a:p>
          <a:p>
            <a:pPr lvl="1"/>
            <a:r>
              <a:rPr lang="en-US" dirty="0"/>
              <a:t>Catastrophic forgetting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A42D-E041-74D6-3B8A-370D5490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105</a:t>
            </a:fld>
            <a:endParaRPr lang="LID4096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F890D-F9D9-E5BE-601E-E5A4A8CCA341}"/>
              </a:ext>
            </a:extLst>
          </p:cNvPr>
          <p:cNvSpPr/>
          <p:nvPr/>
        </p:nvSpPr>
        <p:spPr>
          <a:xfrm rot="1575257">
            <a:off x="4782209" y="4991614"/>
            <a:ext cx="3615559" cy="788276"/>
          </a:xfrm>
          <a:prstGeom prst="roundRect">
            <a:avLst/>
          </a:pr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Expensive!</a:t>
            </a:r>
            <a:endParaRPr lang="LID4096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71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1AF53-0BBE-ACCA-75F0-41CB3ED7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E531-D42D-13E3-9A0D-B84ABFCBD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Memory consumption</a:t>
            </a:r>
          </a:p>
          <a:p>
            <a:pPr lvl="1"/>
            <a:r>
              <a:rPr lang="en-US" dirty="0"/>
              <a:t>Training time</a:t>
            </a:r>
          </a:p>
          <a:p>
            <a:pPr lvl="1"/>
            <a:r>
              <a:rPr lang="en-US" dirty="0"/>
              <a:t>Catastrophic forgetting</a:t>
            </a:r>
          </a:p>
          <a:p>
            <a:pPr lvl="1"/>
            <a:r>
              <a:rPr lang="en-US" dirty="0"/>
              <a:t>Inference latency</a:t>
            </a:r>
          </a:p>
          <a:p>
            <a:endParaRPr lang="en-US" dirty="0"/>
          </a:p>
          <a:p>
            <a:r>
              <a:rPr lang="en-US" dirty="0"/>
              <a:t>Solution: Parameter-Efficient Fine-Tuning (PEFT)</a:t>
            </a:r>
          </a:p>
          <a:p>
            <a:pPr lvl="1"/>
            <a:r>
              <a:rPr lang="en-US" dirty="0"/>
              <a:t>Adapters</a:t>
            </a:r>
          </a:p>
          <a:p>
            <a:pPr lvl="1"/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6CF4F-DD84-79A9-949D-A861973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5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A1EF-4688-1B58-EFE8-E793CB0F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9E54A-A7D1-86EC-E618-B900B1571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adapter layer after</a:t>
            </a:r>
          </a:p>
          <a:p>
            <a:pPr lvl="1"/>
            <a:r>
              <a:rPr lang="en-US" dirty="0"/>
              <a:t>Multi-head attention layers</a:t>
            </a:r>
          </a:p>
          <a:p>
            <a:pPr lvl="1"/>
            <a:r>
              <a:rPr lang="en-US" dirty="0"/>
              <a:t>Feedforward layers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9159-557B-A993-E16A-9F8101DE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107</a:t>
            </a:fld>
            <a:endParaRPr lang="LID4096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CD825A-8B9B-C7E6-29B5-1887B8FB7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8" b="8618"/>
          <a:stretch/>
        </p:blipFill>
        <p:spPr bwMode="auto">
          <a:xfrm>
            <a:off x="2236867" y="3098526"/>
            <a:ext cx="7499693" cy="3622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07A300-6E90-5E3A-47BE-DAA116B51255}"/>
              </a:ext>
            </a:extLst>
          </p:cNvPr>
          <p:cNvSpPr txBox="1"/>
          <p:nvPr/>
        </p:nvSpPr>
        <p:spPr>
          <a:xfrm>
            <a:off x="5894485" y="2109924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E1A70-B5FD-EC26-FFA4-EB9C30115E90}"/>
              </a:ext>
            </a:extLst>
          </p:cNvPr>
          <p:cNvGrpSpPr/>
          <p:nvPr/>
        </p:nvGrpSpPr>
        <p:grpSpPr>
          <a:xfrm>
            <a:off x="6543675" y="4533900"/>
            <a:ext cx="2995549" cy="1778000"/>
            <a:chOff x="8639175" y="2309376"/>
            <a:chExt cx="2995549" cy="177800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B40DEFE-BD85-0C68-64CF-ED6E0FA3C22C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2309376"/>
              <a:ext cx="1681984" cy="15163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459BBCC-1FCA-55B8-C280-D8F77E2C35B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639175" y="3519706"/>
              <a:ext cx="1681984" cy="30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F6F25D-907B-3D99-E0F7-D04ABC71031D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0883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605-5CA7-0568-C514-10955A46F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Low-order Rank Adaptation (</a:t>
            </a:r>
            <a:r>
              <a:rPr lang="en-US" dirty="0" err="1"/>
              <a:t>LoRA</a:t>
            </a:r>
            <a:r>
              <a:rPr lang="en-US" dirty="0"/>
              <a:t>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LID4096" dirty="0"/>
              </a:p>
              <a:p>
                <a:pPr lvl="1"/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C7A8C4-501D-D869-1D3C-B90567414E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C8DF-715F-40DF-FDE6-C197DBAD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108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168AC-FE48-6066-E87A-8CA4AFA8B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271" y="2007476"/>
            <a:ext cx="4199736" cy="367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/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low-rank approximation</a:t>
                </a:r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388AE9-EC35-BF37-8159-BBEAA621A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93" y="4551773"/>
                <a:ext cx="2173866" cy="830997"/>
              </a:xfrm>
              <a:prstGeom prst="rect">
                <a:avLst/>
              </a:prstGeom>
              <a:blipFill>
                <a:blip r:embed="rId4"/>
                <a:stretch>
                  <a:fillRect l="-3900" t="-5072" r="-55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036F353-A857-0346-CC1A-79144CAC3D58}"/>
              </a:ext>
            </a:extLst>
          </p:cNvPr>
          <p:cNvGrpSpPr/>
          <p:nvPr/>
        </p:nvGrpSpPr>
        <p:grpSpPr>
          <a:xfrm>
            <a:off x="8610599" y="3142593"/>
            <a:ext cx="3024125" cy="1121815"/>
            <a:chOff x="8610599" y="3142593"/>
            <a:chExt cx="3024125" cy="112181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9A3141-CF3B-F4AF-4B1D-A152C9E044C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8610600" y="3142593"/>
              <a:ext cx="1710559" cy="6831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051AA1-9BCA-7A9E-2994-1BE447D4ABB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610599" y="3825766"/>
              <a:ext cx="1710560" cy="4386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19AD95-A986-601F-4A1A-FFA069D6176C}"/>
                </a:ext>
              </a:extLst>
            </p:cNvPr>
            <p:cNvSpPr txBox="1"/>
            <p:nvPr/>
          </p:nvSpPr>
          <p:spPr>
            <a:xfrm>
              <a:off x="10321159" y="3564156"/>
              <a:ext cx="1313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Trained</a:t>
              </a:r>
              <a:endParaRPr lang="LID4096" sz="2800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581C51-292F-D0AD-2359-29F0F711EB20}"/>
              </a:ext>
            </a:extLst>
          </p:cNvPr>
          <p:cNvSpPr/>
          <p:nvPr/>
        </p:nvSpPr>
        <p:spPr>
          <a:xfrm>
            <a:off x="1505415" y="3564156"/>
            <a:ext cx="959005" cy="427981"/>
          </a:xfrm>
          <a:prstGeom prst="roundRect">
            <a:avLst/>
          </a:prstGeom>
          <a:solidFill>
            <a:srgbClr val="FF0000">
              <a:alpha val="3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2FF64E-EA5A-7241-EE5D-FE52892DF657}"/>
              </a:ext>
            </a:extLst>
          </p:cNvPr>
          <p:cNvSpPr txBox="1"/>
          <p:nvPr/>
        </p:nvSpPr>
        <p:spPr>
          <a:xfrm>
            <a:off x="4522885" y="5860666"/>
            <a:ext cx="545931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Original weights not modified!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07115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6" grpId="0" animBg="1"/>
      <p:bldP spid="1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B0D5-1F7C-F4E5-9D13-1B1B9114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Squeezing even more: </a:t>
            </a:r>
            <a:r>
              <a:rPr lang="en-US" dirty="0" err="1"/>
              <a:t>QLoRA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6FA1A-1737-332D-4B0E-498A90C9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Quantization of pre-trained model</a:t>
            </a:r>
          </a:p>
          <a:p>
            <a:pPr lvl="1"/>
            <a:r>
              <a:rPr lang="en-US" dirty="0"/>
              <a:t>NF4</a:t>
            </a:r>
          </a:p>
          <a:p>
            <a:pPr lvl="1"/>
            <a:r>
              <a:rPr lang="en-US" dirty="0"/>
              <a:t>Block-wise quantization to mitigate outliers</a:t>
            </a:r>
          </a:p>
          <a:p>
            <a:pPr lvl="1"/>
            <a:r>
              <a:rPr lang="en-US" dirty="0"/>
              <a:t>Double quantization: quantize quantization constants</a:t>
            </a:r>
          </a:p>
          <a:p>
            <a:pPr lvl="1"/>
            <a:endParaRPr lang="en-US" dirty="0"/>
          </a:p>
          <a:p>
            <a:r>
              <a:rPr lang="en-US" dirty="0"/>
              <a:t>Dequantization layer-by-layer as required</a:t>
            </a:r>
          </a:p>
          <a:p>
            <a:pPr lvl="1"/>
            <a:r>
              <a:rPr lang="en-US" dirty="0"/>
              <a:t>Forward pass</a:t>
            </a:r>
          </a:p>
          <a:p>
            <a:pPr lvl="1"/>
            <a:r>
              <a:rPr lang="en-US" dirty="0"/>
              <a:t>Backward pass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F040A-2420-E11B-453B-333813B9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109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486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4FCE-B54B-B66D-90B7-EC8B8BA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37BDD-DBC9-04AA-DAAA-5C273C21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may be private</a:t>
            </a:r>
          </a:p>
          <a:p>
            <a:pPr lvl="1"/>
            <a:r>
              <a:rPr lang="en-US" dirty="0"/>
              <a:t>Intellectual property</a:t>
            </a:r>
          </a:p>
          <a:p>
            <a:pPr lvl="1"/>
            <a:r>
              <a:rPr lang="en-US" dirty="0"/>
              <a:t>GDPR restrictions</a:t>
            </a:r>
          </a:p>
          <a:p>
            <a:r>
              <a:rPr lang="en-US" dirty="0"/>
              <a:t>Latency may be an issue</a:t>
            </a:r>
          </a:p>
          <a:p>
            <a:r>
              <a:rPr lang="en-US" dirty="0"/>
              <a:t>Vanilla LLMs are too generic</a:t>
            </a:r>
          </a:p>
          <a:p>
            <a:pPr lvl="1"/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Fine-tuning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9A05B-E134-C838-FC6C-AA0910F8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8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B58-1B3F-312E-BE71-104D3A6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9E497-A451-540A-FEB7-1F2D245BD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BCBD1-6CD5-3657-784E-D50F4B1D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6786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FF37-EBC3-DB35-025D-D93ACD37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49966-55FC-2D8C-7B95-63C7D5F11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Running (small) LLMs locally: easy if...</a:t>
            </a:r>
          </a:p>
          <a:p>
            <a:pPr lvl="1"/>
            <a:r>
              <a:rPr lang="en-US" dirty="0"/>
              <a:t>Enough memory</a:t>
            </a:r>
          </a:p>
          <a:p>
            <a:pPr lvl="1"/>
            <a:r>
              <a:rPr lang="en-US" dirty="0"/>
              <a:t>Decent GPU</a:t>
            </a:r>
          </a:p>
          <a:p>
            <a:r>
              <a:rPr lang="en-US" dirty="0"/>
              <a:t>Quantization may help</a:t>
            </a:r>
            <a:endParaRPr lang="LID4096" dirty="0"/>
          </a:p>
          <a:p>
            <a:r>
              <a:rPr lang="en-US" dirty="0"/>
              <a:t>Open-source models perform reasonably well out-of-the-box</a:t>
            </a:r>
          </a:p>
          <a:p>
            <a:r>
              <a:rPr lang="en-US" dirty="0"/>
              <a:t>Open-source models can be specialized by</a:t>
            </a:r>
          </a:p>
          <a:p>
            <a:pPr lvl="1"/>
            <a:r>
              <a:rPr lang="en-US" dirty="0"/>
              <a:t>Custom prompts</a:t>
            </a:r>
          </a:p>
          <a:p>
            <a:pPr lvl="1"/>
            <a:r>
              <a:rPr lang="en-US" dirty="0"/>
              <a:t>Retrieval-Augmented Generation (RAG), knowledge graphs</a:t>
            </a:r>
          </a:p>
          <a:p>
            <a:pPr lvl="1"/>
            <a:r>
              <a:rPr lang="en-US" dirty="0"/>
              <a:t>Fine-tuning</a:t>
            </a:r>
          </a:p>
          <a:p>
            <a:pPr lvl="1"/>
            <a:r>
              <a:rPr lang="en-US" dirty="0"/>
              <a:t>Transfer learning</a:t>
            </a:r>
          </a:p>
          <a:p>
            <a:r>
              <a:rPr lang="en-US" dirty="0"/>
              <a:t>Starting from scratch is (very) expensive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60CAF-DA36-36CE-6F82-3B84E1FE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046-D717-4D03-68B6-24F62F8E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B4B1-BF0F-03F7-F1C2-183824AE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  <a:endParaRPr lang="en-US" i="1" dirty="0">
              <a:hlinkClick r:id="rId3"/>
            </a:endParaRPr>
          </a:p>
          <a:p>
            <a:r>
              <a:rPr lang="en-US" i="1" dirty="0">
                <a:hlinkClick r:id="rId3"/>
              </a:rPr>
              <a:t>Paper walkthrough: attention is all you need</a:t>
            </a:r>
            <a:r>
              <a:rPr lang="en-US" dirty="0"/>
              <a:t>, Muhammad </a:t>
            </a:r>
            <a:r>
              <a:rPr lang="en-US" dirty="0" err="1"/>
              <a:t>Ardi</a:t>
            </a:r>
            <a:endParaRPr lang="en-US" dirty="0"/>
          </a:p>
          <a:p>
            <a:r>
              <a:rPr lang="en-US" i="1" dirty="0">
                <a:hlinkClick r:id="rId4"/>
              </a:rPr>
              <a:t>Tracing the transformer in diagrams</a:t>
            </a:r>
            <a:r>
              <a:rPr lang="en-US" dirty="0"/>
              <a:t>,  Eric Silberstein</a:t>
            </a:r>
          </a:p>
          <a:p>
            <a:r>
              <a:rPr lang="en-US" i="1" dirty="0">
                <a:hlinkClick r:id="rId5"/>
              </a:rPr>
              <a:t>What is relative positional encoding</a:t>
            </a:r>
            <a:r>
              <a:rPr lang="en-US" dirty="0"/>
              <a:t>, </a:t>
            </a:r>
            <a:r>
              <a:rPr lang="en-US" dirty="0" err="1"/>
              <a:t>Ngieng</a:t>
            </a:r>
            <a:r>
              <a:rPr lang="en-US" dirty="0"/>
              <a:t> </a:t>
            </a:r>
            <a:r>
              <a:rPr lang="en-US" dirty="0" err="1"/>
              <a:t>Kianyev</a:t>
            </a:r>
            <a:endParaRPr lang="en-US" dirty="0"/>
          </a:p>
          <a:p>
            <a:r>
              <a:rPr lang="en-US" i="1" dirty="0">
                <a:hlinkClick r:id="rId6"/>
              </a:rPr>
              <a:t>Understanding mathematics behind floating point precision</a:t>
            </a:r>
            <a:r>
              <a:rPr lang="en-US" dirty="0"/>
              <a:t>, Prabhu Raghav</a:t>
            </a:r>
          </a:p>
          <a:p>
            <a:r>
              <a:rPr lang="en-US" b="0" i="1" dirty="0">
                <a:solidFill>
                  <a:srgbClr val="1C2B33"/>
                </a:solidFill>
                <a:effectLst/>
                <a:latin typeface="Optimistic Display Medium"/>
                <a:hlinkClick r:id="rId7"/>
              </a:rPr>
              <a:t>Introducing Meta Llama 3: The most capable openly available LLM to date</a:t>
            </a:r>
            <a:endParaRPr lang="en-US" b="0" i="1" dirty="0">
              <a:solidFill>
                <a:srgbClr val="1C2B33"/>
              </a:solidFill>
              <a:effectLst/>
              <a:latin typeface="Optimistic Display Medium"/>
            </a:endParaRPr>
          </a:p>
          <a:p>
            <a:r>
              <a:rPr lang="en-US" i="1" dirty="0">
                <a:hlinkClick r:id="rId8"/>
              </a:rPr>
              <a:t>A guide to quantization in LLMs</a:t>
            </a:r>
            <a:r>
              <a:rPr lang="en-US" dirty="0"/>
              <a:t>, Kartik </a:t>
            </a:r>
            <a:r>
              <a:rPr lang="en-US" dirty="0" err="1"/>
              <a:t>Talamadupula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63AC12-F433-5474-8AC9-46ECB061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6715168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6C6E-3DF1-1A78-7679-9C260BEE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B359-7741-CE1D-C9D5-9E7F22CC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>
                <a:hlinkClick r:id="rId2"/>
              </a:rPr>
              <a:t>LoRA</a:t>
            </a:r>
            <a:r>
              <a:rPr lang="en-US" i="1" dirty="0">
                <a:hlinkClick r:id="rId2"/>
              </a:rPr>
              <a:t>: Low-Rank Adaptation of Large Language Models</a:t>
            </a:r>
            <a:r>
              <a:rPr lang="en-US" dirty="0"/>
              <a:t>, Hu et al., 2021</a:t>
            </a:r>
          </a:p>
          <a:p>
            <a:r>
              <a:rPr lang="en-US" i="1" dirty="0" err="1">
                <a:hlinkClick r:id="rId3"/>
              </a:rPr>
              <a:t>QLoRA</a:t>
            </a:r>
            <a:r>
              <a:rPr lang="en-US" i="1" dirty="0">
                <a:hlinkClick r:id="rId3"/>
              </a:rPr>
              <a:t>: Efficient Finetuning of Quantized LLMs</a:t>
            </a:r>
            <a:r>
              <a:rPr lang="en-US" dirty="0"/>
              <a:t>, </a:t>
            </a:r>
            <a:r>
              <a:rPr lang="en-US" dirty="0" err="1"/>
              <a:t>Dettmers</a:t>
            </a:r>
            <a:r>
              <a:rPr lang="en-US" dirty="0"/>
              <a:t> et al.,2023</a:t>
            </a:r>
          </a:p>
          <a:p>
            <a:r>
              <a:rPr lang="en-US" dirty="0">
                <a:hlinkClick r:id="rId4"/>
              </a:rPr>
              <a:t>VSC documentation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4A3EA-FCC1-6F74-F313-9C5E0779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9716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869B-BF9C-3310-5E71-D57AB7A6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models &amp; data sets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BAB21-93CD-D41F-B198-83FFBC0B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675BE-F863-7E9E-DCB3-CE17676B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3809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3C35-409B-87C6-3952-10F3F7F8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 &amp; private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1A36-26CA-470B-1C5F-3DB4EEDBD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access token</a:t>
            </a:r>
          </a:p>
          <a:p>
            <a:pPr lvl="1"/>
            <a:r>
              <a:rPr lang="en-US" dirty="0"/>
              <a:t>Create a Hugging Face account</a:t>
            </a:r>
          </a:p>
          <a:p>
            <a:pPr lvl="1"/>
            <a:r>
              <a:rPr lang="en-US" dirty="0"/>
              <a:t>Go to "Access Tokens" in your profile menu</a:t>
            </a:r>
          </a:p>
          <a:p>
            <a:pPr lvl="1"/>
            <a:r>
              <a:rPr lang="en-US" dirty="0"/>
              <a:t>Create &amp; copy token</a:t>
            </a:r>
          </a:p>
          <a:p>
            <a:pPr lvl="1"/>
            <a:r>
              <a:rPr lang="en-US" dirty="0"/>
              <a:t>Log in using token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Gated model: request permission via Hugging Face</a:t>
            </a:r>
          </a:p>
          <a:p>
            <a:pPr lvl="1"/>
            <a:r>
              <a:rPr lang="en-US" dirty="0"/>
              <a:t>Confirmation via email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9453-3795-7DD6-505C-8CF27DD8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E8E77-65BC-1A61-C9DE-BAF8031DB114}"/>
              </a:ext>
            </a:extLst>
          </p:cNvPr>
          <p:cNvSpPr txBox="1"/>
          <p:nvPr/>
        </p:nvSpPr>
        <p:spPr>
          <a:xfrm>
            <a:off x="1620513" y="4020014"/>
            <a:ext cx="470162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huggingface</a:t>
            </a:r>
            <a:r>
              <a:rPr lang="en-US" sz="2000" dirty="0">
                <a:solidFill>
                  <a:schemeClr val="bg1"/>
                </a:solidFill>
              </a:rPr>
              <a:t>-cli  login  &lt;your-token&gt;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5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4FFA1-043C-C443-9B84-F2BD348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Hugging Face models to GGUF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A18-374B-EACB-8C79-C500AE2D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Hugging Face model, e.g., Meta Llama 3 (8B)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to GUFF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BE670-76DB-2FE1-86D9-1E40A0D6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494EC-78C6-F8EE-F3EA-82C86902870B}"/>
              </a:ext>
            </a:extLst>
          </p:cNvPr>
          <p:cNvGrpSpPr/>
          <p:nvPr/>
        </p:nvGrpSpPr>
        <p:grpSpPr>
          <a:xfrm>
            <a:off x="1620514" y="2908967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A000B0-ED71-577F-8D09-98E4C143100D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meta-llama/Meta-Llama-3-8B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meta-llama-3-8B/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47E669-FA81-456B-29E3-81FAA2AAA6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C5CCE2-4CF6-69E1-A4CE-11801607544B}"/>
              </a:ext>
            </a:extLst>
          </p:cNvPr>
          <p:cNvSpPr txBox="1"/>
          <p:nvPr/>
        </p:nvSpPr>
        <p:spPr>
          <a:xfrm>
            <a:off x="1620514" y="4542965"/>
            <a:ext cx="75628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convert_hf_to_gguf.py  meta-llama-3-8B/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1BAB-34CF-13FD-ABAE-D57F20B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GGUF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667B9-4FB6-4DAE-C3D9-781A4766E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GGUF = GPT-Generated Unified Format</a:t>
            </a:r>
          </a:p>
          <a:p>
            <a:r>
              <a:rPr lang="en-US" dirty="0"/>
              <a:t>Download a model in GGUF format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Modelfile</a:t>
            </a:r>
            <a:r>
              <a:rPr lang="en-US" dirty="0"/>
              <a:t> for </a:t>
            </a:r>
            <a:r>
              <a:rPr lang="en-US" dirty="0" err="1"/>
              <a:t>ollama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ollama</a:t>
            </a:r>
            <a:r>
              <a:rPr lang="en-US" dirty="0"/>
              <a:t>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9D01-8718-8649-00ED-162D42414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117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BE0750-0085-CC54-3FD4-1ED070ED1A96}"/>
              </a:ext>
            </a:extLst>
          </p:cNvPr>
          <p:cNvGrpSpPr/>
          <p:nvPr/>
        </p:nvGrpSpPr>
        <p:grpSpPr>
          <a:xfrm>
            <a:off x="1750143" y="4410330"/>
            <a:ext cx="7623181" cy="381880"/>
            <a:chOff x="1415846" y="2290917"/>
            <a:chExt cx="7623181" cy="3818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FA26A5-B50E-152E-0994-8608E2E3DA5E}"/>
                </a:ext>
              </a:extLst>
            </p:cNvPr>
            <p:cNvSpPr txBox="1"/>
            <p:nvPr/>
          </p:nvSpPr>
          <p:spPr>
            <a:xfrm>
              <a:off x="1415846" y="2290917"/>
              <a:ext cx="762318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FROM mistrallite.Q4_K_M.gguf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BCF1C9-275A-0CD1-0D08-7239B1A3E6B7}"/>
                </a:ext>
              </a:extLst>
            </p:cNvPr>
            <p:cNvSpPr txBox="1"/>
            <p:nvPr/>
          </p:nvSpPr>
          <p:spPr>
            <a:xfrm>
              <a:off x="5959338" y="2303465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Modelfile-mistrallite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5451B89-F298-2756-A066-D79F04A55920}"/>
              </a:ext>
            </a:extLst>
          </p:cNvPr>
          <p:cNvSpPr txBox="1"/>
          <p:nvPr/>
        </p:nvSpPr>
        <p:spPr>
          <a:xfrm>
            <a:off x="1620513" y="5371947"/>
            <a:ext cx="9733287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ollama</a:t>
            </a:r>
            <a:r>
              <a:rPr lang="en-US" sz="2000" dirty="0">
                <a:solidFill>
                  <a:schemeClr val="bg1"/>
                </a:solidFill>
              </a:rPr>
              <a:t> create  </a:t>
            </a:r>
            <a:r>
              <a:rPr lang="en-US" sz="2000" dirty="0" err="1">
                <a:solidFill>
                  <a:schemeClr val="bg1"/>
                </a:solidFill>
              </a:rPr>
              <a:t>mistrallite</a:t>
            </a:r>
            <a:r>
              <a:rPr lang="en-US" sz="2000" dirty="0">
                <a:solidFill>
                  <a:schemeClr val="bg1"/>
                </a:solidFill>
              </a:rPr>
              <a:t>  -f </a:t>
            </a:r>
            <a:r>
              <a:rPr lang="en-US" sz="2000" dirty="0" err="1">
                <a:solidFill>
                  <a:schemeClr val="bg1"/>
                </a:solidFill>
              </a:rPr>
              <a:t>Modelfile-mistrallite</a:t>
            </a:r>
            <a:endParaRPr lang="LID4096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649A2EC-D4F8-2514-A5A5-3C42DCDF40E3}"/>
              </a:ext>
            </a:extLst>
          </p:cNvPr>
          <p:cNvGrpSpPr/>
          <p:nvPr/>
        </p:nvGrpSpPr>
        <p:grpSpPr>
          <a:xfrm>
            <a:off x="1620513" y="2908967"/>
            <a:ext cx="9795463" cy="1259465"/>
            <a:chOff x="1620513" y="2908967"/>
            <a:chExt cx="9795463" cy="125946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43CB21-1C25-E6C9-79A1-09DE6468849F}"/>
                </a:ext>
              </a:extLst>
            </p:cNvPr>
            <p:cNvSpPr txBox="1"/>
            <p:nvPr/>
          </p:nvSpPr>
          <p:spPr>
            <a:xfrm>
              <a:off x="1620513" y="2908967"/>
              <a:ext cx="9733287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</a:t>
              </a:r>
              <a:r>
                <a:rPr lang="en-US" sz="2000" dirty="0" err="1">
                  <a:solidFill>
                    <a:schemeClr val="bg1"/>
                  </a:solidFill>
                </a:rPr>
                <a:t>TheBloke</a:t>
              </a:r>
              <a:r>
                <a:rPr lang="en-US" sz="2000" dirty="0">
                  <a:solidFill>
                    <a:schemeClr val="bg1"/>
                  </a:solidFill>
                </a:rPr>
                <a:t>/MistralLite-7B-GGUF mistrallite.Q4_K_M.gguf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                       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.  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-use-</a:t>
              </a:r>
              <a:r>
                <a:rPr lang="en-US" sz="2000" dirty="0" err="1">
                  <a:solidFill>
                    <a:schemeClr val="bg1"/>
                  </a:solidFill>
                </a:rPr>
                <a:t>symlinks</a:t>
              </a:r>
              <a:r>
                <a:rPr lang="en-US" sz="2000" dirty="0">
                  <a:solidFill>
                    <a:schemeClr val="bg1"/>
                  </a:solidFill>
                </a:rPr>
                <a:t> False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FFF20A80-F177-1AE6-9636-79A99587F1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82692" y="3335148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669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E432-94B5-A1B1-0ABD-7E4A3818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6DB5-C84F-AE63-7CF8-48F1D8BE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0A59-CE00-B3D7-9FBA-D6189FAC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Hugging Face dataset, e.g., 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FA89-CA3A-A621-A319-D24A4BAF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5D617E-6D66-32E0-B10D-F9DB89BD1D4D}"/>
              </a:ext>
            </a:extLst>
          </p:cNvPr>
          <p:cNvGrpSpPr/>
          <p:nvPr/>
        </p:nvGrpSpPr>
        <p:grpSpPr>
          <a:xfrm>
            <a:off x="1689340" y="2564838"/>
            <a:ext cx="7823370" cy="1187227"/>
            <a:chOff x="1620514" y="2908967"/>
            <a:chExt cx="7823370" cy="11872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5B959B-37A3-E665-FF7C-B84F3A90DF11}"/>
                </a:ext>
              </a:extLst>
            </p:cNvPr>
            <p:cNvSpPr txBox="1"/>
            <p:nvPr/>
          </p:nvSpPr>
          <p:spPr>
            <a:xfrm>
              <a:off x="1620514" y="2908967"/>
              <a:ext cx="7562816" cy="707886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$  </a:t>
              </a:r>
              <a:r>
                <a:rPr lang="en-US" sz="2000" dirty="0" err="1">
                  <a:solidFill>
                    <a:schemeClr val="bg1"/>
                  </a:solidFill>
                </a:rPr>
                <a:t>huggingface</a:t>
              </a:r>
              <a:r>
                <a:rPr lang="en-US" sz="2000" dirty="0">
                  <a:solidFill>
                    <a:schemeClr val="bg1"/>
                  </a:solidFill>
                </a:rPr>
                <a:t>-cli  download  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    \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                  --repo-type dataset --local-</a:t>
              </a:r>
              <a:r>
                <a:rPr lang="en-US" sz="2000" dirty="0" err="1">
                  <a:solidFill>
                    <a:schemeClr val="bg1"/>
                  </a:solidFill>
                </a:rPr>
                <a:t>dir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wikimedia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wikipedia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endParaRPr lang="LID4096" sz="2000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DD7E897-5730-B866-7817-3CA907E9C7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10600" y="3262910"/>
              <a:ext cx="833284" cy="8332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088275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3752-EEC0-A5E5-13B5-2FF2EE1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infrastructure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91BC5-E5C3-69E3-BAA2-F844133B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E50B4-0B98-828F-68AA-7007F36F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64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50DD-5B8D-0821-048F-AE8AE0C7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LLMs anyway?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BA87-0B9B-A827-F04E-2023C6732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8D572-085B-E7CB-507B-187883FE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5513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319-828A-5FEC-EB6A-F469B2F8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880BA-52CA-4D16-F11C-0A01D3E0F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VSC@KU Leuven OnDemand: </a:t>
            </a:r>
            <a:r>
              <a:rPr lang="en-US" dirty="0">
                <a:hlinkClick r:id="rId2"/>
              </a:rPr>
              <a:t>https://ondemand.hpc.kuleuven.be/</a:t>
            </a:r>
            <a:r>
              <a:rPr lang="en-US" dirty="0"/>
              <a:t> </a:t>
            </a:r>
          </a:p>
          <a:p>
            <a:r>
              <a:rPr lang="en-US" dirty="0"/>
              <a:t>Rule #1</a:t>
            </a:r>
          </a:p>
          <a:p>
            <a:pPr lvl="1"/>
            <a:r>
              <a:rPr lang="en-US" dirty="0"/>
              <a:t>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#2</a:t>
            </a:r>
          </a:p>
          <a:p>
            <a:pPr lvl="1"/>
            <a:r>
              <a:rPr lang="en-US" dirty="0"/>
              <a:t>Really do </a:t>
            </a:r>
            <a:r>
              <a:rPr lang="en-US" b="1" i="1" dirty="0"/>
              <a:t>not</a:t>
            </a:r>
            <a:r>
              <a:rPr lang="en-US" dirty="0"/>
              <a:t> run intensive computations on login nodes!</a:t>
            </a:r>
          </a:p>
          <a:p>
            <a:r>
              <a:rPr lang="en-US" dirty="0"/>
              <a:t>Rule #3</a:t>
            </a:r>
          </a:p>
          <a:p>
            <a:pPr lvl="1"/>
            <a:r>
              <a:rPr lang="en-US" dirty="0"/>
              <a:t>Before hitting enter, stop and think!</a:t>
            </a:r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E546D-BD11-7DB3-92A7-729F4E89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342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2AA8-9B50-A740-BBE7-F18084BE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HPC jobs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0A-451B-EED2-D921-CCBD4D32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reservation: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--reservation=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local_llms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9176-E5A7-2435-8E17-4F1E92D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FFCDE-57A9-7940-180C-EE33953489C1}"/>
              </a:ext>
            </a:extLst>
          </p:cNvPr>
          <p:cNvSpPr txBox="1"/>
          <p:nvPr/>
        </p:nvSpPr>
        <p:spPr>
          <a:xfrm>
            <a:off x="1179561" y="2413337"/>
            <a:ext cx="6297564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srun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--account=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--cluster=genius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--partition=gpu_p100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gpus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-per-node=1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pty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/bin/bash -l</a:t>
            </a:r>
          </a:p>
        </p:txBody>
      </p:sp>
    </p:spTree>
    <p:extLst>
      <p:ext uri="{BB962C8B-B14F-4D97-AF65-F5344CB8AC3E}">
        <p14:creationId xmlns:p14="http://schemas.microsoft.com/office/powerpoint/2010/main" val="247893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530C8-19DF-EFA5-89E4-6C9FE79C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7281-9CA0-DE15-A355-AD5D0CFB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25405-1203-9F0A-1F19-64FA4516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repository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CCE85-DF69-A6B9-417E-41C021A1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2125F-C350-0897-F004-B1F87AC60B3C}"/>
              </a:ext>
            </a:extLst>
          </p:cNvPr>
          <p:cNvSpPr txBox="1"/>
          <p:nvPr/>
        </p:nvSpPr>
        <p:spPr>
          <a:xfrm>
            <a:off x="1179560" y="2413337"/>
            <a:ext cx="8726439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$VSC_DATA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git clone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https://github.com/gjbex/AI-tools.git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cd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8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F8E7-01C4-4AC7-F9BC-F8A5E89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software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D83A-9F7F-36BA-D10B-6877C2A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9F0D-E518-4101-8DB3-62D73B02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54817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016C-8BEB-9920-2619-D1B77E15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MiniForge3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C46-0641-4F69-FB21-CAAF3559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installation script or use local copy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https://github.com/conda-forge/miniforge/releases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installation script </a:t>
            </a:r>
          </a:p>
          <a:p>
            <a:endParaRPr lang="en-US" dirty="0"/>
          </a:p>
          <a:p>
            <a:r>
              <a:rPr lang="en-US" dirty="0"/>
              <a:t>Agree to license</a:t>
            </a:r>
          </a:p>
          <a:p>
            <a:r>
              <a:rPr lang="en-US" dirty="0"/>
              <a:t>Accept location</a:t>
            </a:r>
          </a:p>
          <a:p>
            <a:r>
              <a:rPr lang="en-US" dirty="0"/>
              <a:t>Run shell initialization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08E23-ED81-2F3F-AFE4-DFB52A25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07EEF-A75A-6D84-1139-5422E16136CD}"/>
              </a:ext>
            </a:extLst>
          </p:cNvPr>
          <p:cNvSpPr txBox="1"/>
          <p:nvPr/>
        </p:nvSpPr>
        <p:spPr>
          <a:xfrm>
            <a:off x="1303387" y="27467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-to-release&gt;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30CFF9-6466-76CA-6562-B0FC1C6C36CC}"/>
              </a:ext>
            </a:extLst>
          </p:cNvPr>
          <p:cNvSpPr txBox="1"/>
          <p:nvPr/>
        </p:nvSpPr>
        <p:spPr>
          <a:xfrm>
            <a:off x="1303387" y="3737312"/>
            <a:ext cx="917542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bash Miniforge3-Linux-x86_64.sh  -p $VSC_DATA/miniforge3</a:t>
            </a:r>
          </a:p>
        </p:txBody>
      </p:sp>
    </p:spTree>
    <p:extLst>
      <p:ext uri="{BB962C8B-B14F-4D97-AF65-F5344CB8AC3E}">
        <p14:creationId xmlns:p14="http://schemas.microsoft.com/office/powerpoint/2010/main" val="117571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56A5B-E15B-CEB6-0C6B-81CF6FA6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for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CC65B-EB08-E9B0-8A19-0602FADD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Activate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A6366-5CCF-CF0A-7A21-AB7B6989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807C-56DA-73EA-A3B1-61FB1F5393FF}"/>
              </a:ext>
            </a:extLst>
          </p:cNvPr>
          <p:cNvSpPr txBox="1"/>
          <p:nvPr/>
        </p:nvSpPr>
        <p:spPr>
          <a:xfrm>
            <a:off x="1313898" y="2406766"/>
            <a:ext cx="57259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 create  -n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8F53D6-C12B-4422-D0A1-65EDF1CB81F7}"/>
              </a:ext>
            </a:extLst>
          </p:cNvPr>
          <p:cNvSpPr txBox="1"/>
          <p:nvPr/>
        </p:nvSpPr>
        <p:spPr>
          <a:xfrm>
            <a:off x="1224559" y="4097291"/>
            <a:ext cx="5815338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2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9132-E3D5-C6D4-38D1-D0DEEB09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 for code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83DD-AA5B-4FC7-F4D8-7081F11CF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source-code</a:t>
            </a:r>
            <a:r>
              <a:rPr lang="en-US" dirty="0"/>
              <a:t> has its own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Machine learning libraries have non-trivial dependencies</a:t>
            </a:r>
          </a:p>
          <a:p>
            <a:r>
              <a:rPr lang="en-US" dirty="0"/>
              <a:t>Creating environments takes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environments one at the time!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A8FAE-3C22-1E9F-0541-A91EBC0F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EB05-F363-56C3-FBEE-214C39F7EC9E}"/>
              </a:ext>
            </a:extLst>
          </p:cNvPr>
          <p:cNvSpPr txBox="1"/>
          <p:nvPr/>
        </p:nvSpPr>
        <p:spPr>
          <a:xfrm>
            <a:off x="2694039" y="4218039"/>
            <a:ext cx="65994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Create environments on a compute node!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5642639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6693-FDC5-EE67-AE65-9C37300E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Jupyter</a:t>
            </a:r>
            <a:r>
              <a:rPr lang="en-US" dirty="0"/>
              <a:t> Lab kernels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38B07-51EA-1660-AAC6-9C92879AC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Activate environment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kernel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5CF65-1C3B-0291-0EBB-CB3363BBF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C63FE-A0B9-7CD1-7195-BF7506E4A3BB}"/>
              </a:ext>
            </a:extLst>
          </p:cNvPr>
          <p:cNvSpPr txBox="1"/>
          <p:nvPr/>
        </p:nvSpPr>
        <p:spPr>
          <a:xfrm>
            <a:off x="1313049" y="2455302"/>
            <a:ext cx="6877222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mamba activate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52CC-844B-B4B7-29A8-E714067698B6}"/>
              </a:ext>
            </a:extLst>
          </p:cNvPr>
          <p:cNvSpPr txBox="1"/>
          <p:nvPr/>
        </p:nvSpPr>
        <p:spPr>
          <a:xfrm>
            <a:off x="1313049" y="4022301"/>
            <a:ext cx="6877222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ipykernel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--user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--env PYTHONPATH ''      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--display-name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ai_tools_fine_tuning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5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CD35-B025-8994-C62B-3090CDB8E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definition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A81AE-664D-CF07-5514-9229471C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hpccm</a:t>
            </a:r>
            <a:r>
              <a:rPr lang="en-US" dirty="0"/>
              <a:t>/</a:t>
            </a:r>
            <a:r>
              <a:rPr lang="en-US" dirty="0" err="1"/>
              <a:t>Apptainer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DFAE5-79FC-BF0B-0B72-7935E93E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82D5D4-2CF6-53AF-3FF1-C0397EB5508D}"/>
              </a:ext>
            </a:extLst>
          </p:cNvPr>
          <p:cNvGrpSpPr/>
          <p:nvPr/>
        </p:nvGrpSpPr>
        <p:grpSpPr>
          <a:xfrm>
            <a:off x="395750" y="2493963"/>
            <a:ext cx="6624176" cy="3693319"/>
            <a:chOff x="1415847" y="2290917"/>
            <a:chExt cx="6624176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09698C-F001-025A-EA21-30A7F378096F}"/>
                </a:ext>
              </a:extLst>
            </p:cNvPr>
            <p:cNvSpPr txBox="1"/>
            <p:nvPr/>
          </p:nvSpPr>
          <p:spPr>
            <a:xfrm>
              <a:off x="1415847" y="2290917"/>
              <a:ext cx="6624176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'''Recipe to create either a Docker container or Singularity image</a:t>
              </a:r>
            </a:p>
            <a:p>
              <a:r>
                <a:rPr lang="en-US" dirty="0"/>
                <a:t>for a container to run </a:t>
              </a:r>
              <a:r>
                <a:rPr lang="en-US" dirty="0" err="1"/>
                <a:t>Ollama</a:t>
              </a:r>
              <a:r>
                <a:rPr lang="en-US" dirty="0"/>
                <a:t> tools.</a:t>
              </a:r>
            </a:p>
            <a:p>
              <a:endParaRPr lang="en-US" dirty="0"/>
            </a:p>
            <a:p>
              <a:r>
                <a:rPr lang="en-US" dirty="0"/>
                <a:t>Usage: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docker</a:t>
              </a:r>
            </a:p>
            <a:p>
              <a:r>
                <a:rPr lang="en-US" dirty="0"/>
                <a:t>    $ </a:t>
              </a:r>
              <a:r>
                <a:rPr lang="en-US" dirty="0" err="1"/>
                <a:t>hpccm</a:t>
              </a:r>
              <a:r>
                <a:rPr lang="en-US" dirty="0"/>
                <a:t>  --recipe ollama.py  --format singularity</a:t>
              </a:r>
            </a:p>
            <a:p>
              <a:r>
                <a:rPr lang="en-US" dirty="0"/>
                <a:t>'''</a:t>
              </a:r>
            </a:p>
            <a:p>
              <a:endParaRPr lang="en-US" dirty="0"/>
            </a:p>
            <a:p>
              <a:r>
                <a:rPr lang="en-US" dirty="0"/>
                <a:t># Choose a base image</a:t>
              </a:r>
            </a:p>
            <a:p>
              <a:r>
                <a:rPr lang="en-US" dirty="0"/>
                <a:t>Stage0.baseimage('</a:t>
              </a:r>
              <a:r>
                <a:rPr lang="en-US" dirty="0" err="1"/>
                <a:t>ollama</a:t>
              </a:r>
              <a:r>
                <a:rPr lang="en-US" dirty="0"/>
                <a:t>/</a:t>
              </a:r>
              <a:r>
                <a:rPr lang="en-US" dirty="0" err="1"/>
                <a:t>ollama:latest</a:t>
              </a:r>
              <a:r>
                <a:rPr lang="en-US" dirty="0"/>
                <a:t>')</a:t>
              </a:r>
            </a:p>
            <a:p>
              <a:endParaRPr lang="en-US" dirty="0"/>
            </a:p>
            <a:p>
              <a:r>
                <a:rPr lang="en-US" dirty="0"/>
                <a:t># add run script, i.e., start bash</a:t>
              </a:r>
            </a:p>
            <a:p>
              <a:r>
                <a:rPr lang="en-US" dirty="0"/>
                <a:t>Stage0 += </a:t>
              </a:r>
              <a:r>
                <a:rPr lang="en-US" dirty="0" err="1"/>
                <a:t>runscript</a:t>
              </a:r>
              <a:r>
                <a:rPr lang="en-US" dirty="0"/>
                <a:t>(commands=['</a:t>
              </a:r>
              <a:r>
                <a:rPr lang="en-US" dirty="0" err="1"/>
                <a:t>ollama</a:t>
              </a:r>
              <a:r>
                <a:rPr lang="en-US" dirty="0"/>
                <a:t>'])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2BF0CE-730B-E3E8-53EF-1F2A100BEB6E}"/>
                </a:ext>
              </a:extLst>
            </p:cNvPr>
            <p:cNvSpPr txBox="1"/>
            <p:nvPr/>
          </p:nvSpPr>
          <p:spPr>
            <a:xfrm>
              <a:off x="6611038" y="5614904"/>
              <a:ext cx="14253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Ollama.py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0FFCFAB-6117-68CC-4082-9385D3BC7E35}"/>
              </a:ext>
            </a:extLst>
          </p:cNvPr>
          <p:cNvSpPr txBox="1"/>
          <p:nvPr/>
        </p:nvSpPr>
        <p:spPr>
          <a:xfrm>
            <a:off x="6437362" y="3493462"/>
            <a:ext cx="4916438" cy="10156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ollama.py 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&gt;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ollama.recipe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48876-AC8C-4B05-3F19-69AFA02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creation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4511-6944-0C5A-CD99-B2DA3BEA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129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054229-75A8-1637-F3AF-4451EF542208}"/>
              </a:ext>
            </a:extLst>
          </p:cNvPr>
          <p:cNvGrpSpPr/>
          <p:nvPr/>
        </p:nvGrpSpPr>
        <p:grpSpPr>
          <a:xfrm>
            <a:off x="525966" y="1340646"/>
            <a:ext cx="8579069" cy="5355312"/>
            <a:chOff x="1415847" y="2290917"/>
            <a:chExt cx="8579069" cy="53553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35A6B-93D0-6C31-E86E-2CC5A19549B2}"/>
                </a:ext>
              </a:extLst>
            </p:cNvPr>
            <p:cNvSpPr txBox="1"/>
            <p:nvPr/>
          </p:nvSpPr>
          <p:spPr>
            <a:xfrm>
              <a:off x="1415847" y="2290917"/>
              <a:ext cx="8579069" cy="53553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#!/usr/bin/env -S bash -l</a:t>
              </a:r>
            </a:p>
            <a:p>
              <a:r>
                <a:rPr lang="en-US" dirty="0"/>
                <a:t>#SBATCH --account=</a:t>
              </a:r>
              <a:r>
                <a:rPr lang="en-US" dirty="0" err="1"/>
                <a:t>lp_gpgpu_training</a:t>
              </a:r>
              <a:endParaRPr lang="en-US" dirty="0"/>
            </a:p>
            <a:p>
              <a:r>
                <a:rPr lang="en-US" dirty="0"/>
                <a:t>#SBATCH --nodes=1  --</a:t>
              </a:r>
              <a:r>
                <a:rPr lang="en-US" dirty="0" err="1"/>
                <a:t>ntasks</a:t>
              </a:r>
              <a:r>
                <a:rPr lang="en-US" dirty="0"/>
                <a:t>=1  --</a:t>
              </a:r>
              <a:r>
                <a:rPr lang="en-US" dirty="0" err="1"/>
                <a:t>gpus</a:t>
              </a:r>
              <a:r>
                <a:rPr lang="en-US" dirty="0"/>
                <a:t>-per-node=1</a:t>
              </a:r>
            </a:p>
            <a:p>
              <a:r>
                <a:rPr lang="en-US" dirty="0"/>
                <a:t>#SBATCH --time=00:30:00</a:t>
              </a:r>
            </a:p>
            <a:p>
              <a:r>
                <a:rPr lang="en-US" dirty="0"/>
                <a:t>#SBATCH --cluster=genius  --partition=gpu_p100</a:t>
              </a:r>
            </a:p>
            <a:p>
              <a:endParaRPr lang="en-US" dirty="0"/>
            </a:p>
            <a:p>
              <a:r>
                <a:rPr lang="en-US" dirty="0"/>
                <a:t>if [ -z $RECIPE ]</a:t>
              </a:r>
            </a:p>
            <a:p>
              <a:r>
                <a:rPr lang="en-US" dirty="0"/>
                <a:t>then</a:t>
              </a:r>
            </a:p>
            <a:p>
              <a:r>
                <a:rPr lang="en-US" dirty="0"/>
                <a:t>    (&gt;&amp;2 echo "RECIPE not set")</a:t>
              </a:r>
            </a:p>
            <a:p>
              <a:r>
                <a:rPr lang="en-US" dirty="0"/>
                <a:t>    exit 1</a:t>
              </a:r>
            </a:p>
            <a:p>
              <a:r>
                <a:rPr lang="en-US" dirty="0"/>
                <a:t>fi</a:t>
              </a:r>
            </a:p>
            <a:p>
              <a:endParaRPr lang="en-US" dirty="0"/>
            </a:p>
            <a:p>
              <a:r>
                <a:rPr lang="en-US" dirty="0"/>
                <a:t>IMAGE=$(</a:t>
              </a:r>
              <a:r>
                <a:rPr lang="en-US" dirty="0" err="1"/>
                <a:t>basename</a:t>
              </a:r>
              <a:r>
                <a:rPr lang="en-US" dirty="0"/>
                <a:t> "${RECIPE%.*}.</a:t>
              </a:r>
              <a:r>
                <a:rPr lang="en-US" dirty="0" err="1"/>
                <a:t>sif</a:t>
              </a:r>
              <a:r>
                <a:rPr lang="en-US" dirty="0"/>
                <a:t>")</a:t>
              </a:r>
            </a:p>
            <a:p>
              <a:r>
                <a:rPr lang="en-US" dirty="0"/>
                <a:t>export APPTAINER_TMPDIR=$VSC_SCRATCH/</a:t>
              </a:r>
              <a:r>
                <a:rPr lang="en-US" dirty="0" err="1"/>
                <a:t>singularity_tmp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$APPTAINER_TMPDIR</a:t>
              </a:r>
            </a:p>
            <a:p>
              <a:r>
                <a:rPr lang="en-US" dirty="0"/>
                <a:t>export APPTAINER_CACHEDIR=$VSC_SCRATCH/</a:t>
              </a:r>
              <a:r>
                <a:rPr lang="en-US" dirty="0" err="1"/>
                <a:t>singularity_cache</a:t>
              </a:r>
              <a:endParaRPr lang="en-US" dirty="0"/>
            </a:p>
            <a:p>
              <a:r>
                <a:rPr lang="en-US" dirty="0" err="1"/>
                <a:t>mkdir</a:t>
              </a:r>
              <a:r>
                <a:rPr lang="en-US" dirty="0"/>
                <a:t> -p $APPTAINER_CACHEDIR</a:t>
              </a:r>
            </a:p>
            <a:p>
              <a:endParaRPr lang="en-US" dirty="0"/>
            </a:p>
            <a:p>
              <a:r>
                <a:rPr lang="en-US" dirty="0" err="1"/>
                <a:t>apptainer</a:t>
              </a:r>
              <a:r>
                <a:rPr lang="en-US" dirty="0"/>
                <a:t> build --</a:t>
              </a:r>
              <a:r>
                <a:rPr lang="en-US" dirty="0" err="1"/>
                <a:t>nv</a:t>
              </a:r>
              <a:r>
                <a:rPr lang="en-US" dirty="0"/>
                <a:t> --force --</a:t>
              </a:r>
              <a:r>
                <a:rPr lang="en-US" dirty="0" err="1"/>
                <a:t>fakeroot</a:t>
              </a:r>
              <a:r>
                <a:rPr lang="en-US" dirty="0"/>
                <a:t> $IMAGE $RECIPE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04D516F-98D3-3FEF-BFDF-BDE3FBC9F0C1}"/>
                </a:ext>
              </a:extLst>
            </p:cNvPr>
            <p:cNvSpPr txBox="1"/>
            <p:nvPr/>
          </p:nvSpPr>
          <p:spPr>
            <a:xfrm>
              <a:off x="6915227" y="2293929"/>
              <a:ext cx="30796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apptainer_build.slurm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CF449D-E61E-DBD2-637B-6F4970C7AC88}"/>
              </a:ext>
            </a:extLst>
          </p:cNvPr>
          <p:cNvSpPr txBox="1"/>
          <p:nvPr/>
        </p:nvSpPr>
        <p:spPr>
          <a:xfrm>
            <a:off x="4562475" y="3177659"/>
            <a:ext cx="7391399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--export=ALL,RECIPE=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ollama.recipse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apptainer_build.slurm</a:t>
            </a: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92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E7F0-AD31-C056-3DA3-E1A5ECBE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large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dirty="0"/>
                  <a:t> parameters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3.2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2.7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1.75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ChatGPT 4o: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Training sets</a:t>
                </a:r>
              </a:p>
              <a:p>
                <a:pPr lvl="1"/>
                <a:r>
                  <a:rPr lang="en-US" dirty="0"/>
                  <a:t>Llama 3.2: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tokens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Gemma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1.3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</m:oMath>
                </a14:m>
                <a:r>
                  <a:rPr lang="en-US" dirty="0"/>
                  <a:t>  tokens</a:t>
                </a:r>
              </a:p>
              <a:p>
                <a:pPr lvl="1"/>
                <a:r>
                  <a:rPr lang="en-US" dirty="0"/>
                  <a:t>ChatGPT 3.5: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tokens (570 GB)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A77F1-E2A8-015C-E116-94872436D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6CEDD-8818-D5B5-E61C-37E7E8BD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947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191F-ABD3-8F3A-8A71-A7D1939D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are...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A50C-BC97-6CD1-985A-08E9E308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Statistical models of text</a:t>
            </a:r>
          </a:p>
          <a:p>
            <a:r>
              <a:rPr lang="en-US" dirty="0"/>
              <a:t>Generate sequence of most likely tokens in context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Architecture: deep neural networks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7F73-DA96-AE13-3927-B6F10A6F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97740-FA13-C433-D5AF-142EC02EF312}"/>
              </a:ext>
            </a:extLst>
          </p:cNvPr>
          <p:cNvSpPr txBox="1"/>
          <p:nvPr/>
        </p:nvSpPr>
        <p:spPr>
          <a:xfrm>
            <a:off x="2526890" y="4090219"/>
            <a:ext cx="464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42</a:t>
            </a:r>
            <a:r>
              <a:rPr lang="en-US" baseline="30000" dirty="0"/>
              <a:t>nd</a:t>
            </a:r>
            <a:r>
              <a:rPr lang="en-US" dirty="0"/>
              <a:t> president of the United States was...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AC6EB5-A2D6-A2A3-6A42-E4DACCFB43C7}"/>
              </a:ext>
            </a:extLst>
          </p:cNvPr>
          <p:cNvGrpSpPr/>
          <p:nvPr/>
        </p:nvGrpSpPr>
        <p:grpSpPr>
          <a:xfrm>
            <a:off x="8150939" y="3244334"/>
            <a:ext cx="2176045" cy="1972707"/>
            <a:chOff x="8150939" y="3244334"/>
            <a:chExt cx="2176045" cy="19727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4CA42A-C2C8-0946-2A9A-C7B596F859EC}"/>
                </a:ext>
              </a:extLst>
            </p:cNvPr>
            <p:cNvSpPr txBox="1"/>
            <p:nvPr/>
          </p:nvSpPr>
          <p:spPr>
            <a:xfrm>
              <a:off x="8150939" y="3244334"/>
              <a:ext cx="1868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Bill Clinton: 90 %</a:t>
              </a:r>
              <a:endParaRPr lang="LID4096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586D96-C7AA-1220-B693-8D4C9F96D39A}"/>
                </a:ext>
              </a:extLst>
            </p:cNvPr>
            <p:cNvSpPr txBox="1"/>
            <p:nvPr/>
          </p:nvSpPr>
          <p:spPr>
            <a:xfrm>
              <a:off x="8150939" y="3645178"/>
              <a:ext cx="1927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George Bush: 3 %</a:t>
              </a:r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FD43AC-E9E7-398C-CA1E-2D39DD0304E7}"/>
                </a:ext>
              </a:extLst>
            </p:cNvPr>
            <p:cNvSpPr txBox="1"/>
            <p:nvPr/>
          </p:nvSpPr>
          <p:spPr>
            <a:xfrm>
              <a:off x="8150939" y="4046022"/>
              <a:ext cx="2043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Richard Nixon: 2 %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3AD82C-E03F-E508-40BF-B4F44886DB8D}"/>
                </a:ext>
              </a:extLst>
            </p:cNvPr>
            <p:cNvSpPr txBox="1"/>
            <p:nvPr/>
          </p:nvSpPr>
          <p:spPr>
            <a:xfrm>
              <a:off x="8150939" y="4446866"/>
              <a:ext cx="217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Jacques Chirac: 2 %</a:t>
              </a:r>
              <a:endParaRPr lang="LID4096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CA20A5-4EDD-3E34-674F-D9890B9A3F4D}"/>
                </a:ext>
              </a:extLst>
            </p:cNvPr>
            <p:cNvSpPr txBox="1"/>
            <p:nvPr/>
          </p:nvSpPr>
          <p:spPr>
            <a:xfrm>
              <a:off x="8150939" y="4847709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AF77ED-08E0-F55B-67C8-026ED4DCA85D}"/>
              </a:ext>
            </a:extLst>
          </p:cNvPr>
          <p:cNvGrpSpPr/>
          <p:nvPr/>
        </p:nvGrpSpPr>
        <p:grpSpPr>
          <a:xfrm>
            <a:off x="7315200" y="3224981"/>
            <a:ext cx="2674374" cy="973393"/>
            <a:chOff x="7315200" y="3224981"/>
            <a:chExt cx="2674374" cy="97339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F9440DF-30F4-2A94-C4D3-6B8BC5D8F8F5}"/>
                </a:ext>
              </a:extLst>
            </p:cNvPr>
            <p:cNvSpPr/>
            <p:nvPr/>
          </p:nvSpPr>
          <p:spPr>
            <a:xfrm>
              <a:off x="8082116" y="3224981"/>
              <a:ext cx="1907458" cy="373625"/>
            </a:xfrm>
            <a:prstGeom prst="roundRect">
              <a:avLst/>
            </a:prstGeom>
            <a:solidFill>
              <a:srgbClr val="C00000">
                <a:alpha val="3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F79CCD8-1880-CF46-854A-2075DEBA32A0}"/>
                </a:ext>
              </a:extLst>
            </p:cNvPr>
            <p:cNvCxnSpPr>
              <a:stCxn id="12" idx="1"/>
            </p:cNvCxnSpPr>
            <p:nvPr/>
          </p:nvCxnSpPr>
          <p:spPr>
            <a:xfrm flipH="1">
              <a:off x="7315200" y="3411794"/>
              <a:ext cx="766916" cy="7865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426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From neurons to ANNs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19303" b="14515"/>
          <a:stretch/>
        </p:blipFill>
        <p:spPr>
          <a:xfrm>
            <a:off x="1032388" y="1490114"/>
            <a:ext cx="5046196" cy="2123984"/>
          </a:xfrm>
          <a:prstGeom prst="rect">
            <a:avLst/>
          </a:prstGeom>
        </p:spPr>
      </p:pic>
      <p:pic>
        <p:nvPicPr>
          <p:cNvPr id="10244" name="Picture 4" descr="http://www.zerobio.com/central/actionpotentia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94" y="197800"/>
            <a:ext cx="4007737" cy="41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5" name="TextBox 10254"/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263" name="Group 10262"/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10260" name="Group 10259"/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10257" name="Picture 6" descr="Image result for sigmoid func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8" name="TextBox 10257"/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59" name="TextBox 10258"/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62" name="TextBox 10261"/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4" name="Group 3"/>
          <p:cNvGrpSpPr/>
          <p:nvPr/>
        </p:nvGrpSpPr>
        <p:grpSpPr>
          <a:xfrm>
            <a:off x="1446566" y="3701573"/>
            <a:ext cx="3453156" cy="2640225"/>
            <a:chOff x="1446566" y="3701573"/>
            <a:chExt cx="3453156" cy="2640225"/>
          </a:xfrm>
        </p:grpSpPr>
        <p:grpSp>
          <p:nvGrpSpPr>
            <p:cNvPr id="10271" name="Group 10270"/>
            <p:cNvGrpSpPr/>
            <p:nvPr/>
          </p:nvGrpSpPr>
          <p:grpSpPr>
            <a:xfrm>
              <a:off x="1446566" y="4026939"/>
              <a:ext cx="2258759" cy="2314859"/>
              <a:chOff x="1446566" y="4026939"/>
              <a:chExt cx="2258759" cy="2314859"/>
            </a:xfrm>
          </p:grpSpPr>
          <p:grpSp>
            <p:nvGrpSpPr>
              <p:cNvPr id="10261" name="Group 10260"/>
              <p:cNvGrpSpPr/>
              <p:nvPr/>
            </p:nvGrpSpPr>
            <p:grpSpPr>
              <a:xfrm>
                <a:off x="1446566" y="4026939"/>
                <a:ext cx="2258759" cy="2314859"/>
                <a:chOff x="1446566" y="4026939"/>
                <a:chExt cx="2258759" cy="231485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46" name="TextBox 10245"/>
                    <p:cNvSpPr txBox="1"/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46" name="TextBox 102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5231" y="4154424"/>
                      <a:ext cx="331565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407" r="-5556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455" y="4559778"/>
                      <a:ext cx="336887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7273" r="-5455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7" y="4935354"/>
                      <a:ext cx="33688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143" r="-5357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6286" y="5803267"/>
                      <a:ext cx="36965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6557" r="-4918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8494" y="4026939"/>
                      <a:ext cx="225959" cy="21544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108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4617960"/>
                      <a:ext cx="230128" cy="215444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0526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80142" y="5208868"/>
                      <a:ext cx="230128" cy="215444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0526" b="-13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BE" sz="1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2233" y="6063828"/>
                      <a:ext cx="257250" cy="21544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9524"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256" name="Group 10255"/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grpSp>
                <p:nvGrpSpPr>
                  <p:cNvPr id="10249" name="Group 10248"/>
                  <p:cNvGrpSpPr/>
                  <p:nvPr/>
                </p:nvGrpSpPr>
                <p:grpSpPr>
                  <a:xfrm>
                    <a:off x="1446566" y="4037516"/>
                    <a:ext cx="2258759" cy="2304282"/>
                    <a:chOff x="1446566" y="4037516"/>
                    <a:chExt cx="2258759" cy="2304282"/>
                  </a:xfrm>
                </p:grpSpPr>
                <p:cxnSp>
                  <p:nvCxnSpPr>
                    <p:cNvPr id="11" name="Straight Connector 10"/>
                    <p:cNvCxnSpPr>
                      <a:stCxn id="12" idx="5"/>
                      <a:endCxn id="16" idx="2"/>
                    </p:cNvCxnSpPr>
                    <p:nvPr/>
                  </p:nvCxnSpPr>
                  <p:spPr>
                    <a:xfrm>
                      <a:off x="1673160" y="4264110"/>
                      <a:ext cx="987689" cy="801558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>
                      <a:stCxn id="13" idx="6"/>
                      <a:endCxn id="16" idx="2"/>
                    </p:cNvCxnSpPr>
                    <p:nvPr/>
                  </p:nvCxnSpPr>
                  <p:spPr>
                    <a:xfrm>
                      <a:off x="1712037" y="4764645"/>
                      <a:ext cx="948812" cy="30102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1446566" y="4037516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1446566" y="4631909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Oval 13"/>
                    <p:cNvSpPr/>
                    <p:nvPr/>
                  </p:nvSpPr>
                  <p:spPr>
                    <a:xfrm>
                      <a:off x="1446566" y="522630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1446566" y="6076327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2660849" y="4932932"/>
                      <a:ext cx="265471" cy="265471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accent5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" name="Straight Connector 21"/>
                    <p:cNvCxnSpPr>
                      <a:stCxn id="14" idx="6"/>
                      <a:endCxn id="16" idx="2"/>
                    </p:cNvCxnSpPr>
                    <p:nvPr/>
                  </p:nvCxnSpPr>
                  <p:spPr>
                    <a:xfrm flipV="1">
                      <a:off x="1712037" y="5065668"/>
                      <a:ext cx="948812" cy="29337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>
                      <a:stCxn id="15" idx="7"/>
                      <a:endCxn id="16" idx="2"/>
                    </p:cNvCxnSpPr>
                    <p:nvPr/>
                  </p:nvCxnSpPr>
                  <p:spPr>
                    <a:xfrm flipV="1">
                      <a:off x="1673160" y="5065668"/>
                      <a:ext cx="987689" cy="1049536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40" name="Straight Connector 10239"/>
                    <p:cNvCxnSpPr>
                      <a:stCxn id="16" idx="6"/>
                    </p:cNvCxnSpPr>
                    <p:nvPr/>
                  </p:nvCxnSpPr>
                  <p:spPr>
                    <a:xfrm>
                      <a:off x="2926320" y="5065668"/>
                      <a:ext cx="779005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tailEnd type="stealth" w="lg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247" name="TextBox 10246"/>
                    <p:cNvSpPr txBox="1"/>
                    <p:nvPr/>
                  </p:nvSpPr>
                  <p:spPr>
                    <a:xfrm rot="5400000">
                      <a:off x="1515905" y="5599846"/>
                      <a:ext cx="31451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BE" dirty="0"/>
                        <a:t>...</a:t>
                      </a:r>
                      <a:endParaRPr lang="en-US" dirty="0"/>
                    </a:p>
                  </p:txBody>
                </p:sp>
              </p:grpSp>
              <p:sp>
                <p:nvSpPr>
                  <p:cNvPr id="51" name="Oval 50"/>
                  <p:cNvSpPr/>
                  <p:nvPr/>
                </p:nvSpPr>
                <p:spPr>
                  <a:xfrm>
                    <a:off x="2287274" y="5519041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251" name="Straight Connector 10250"/>
                  <p:cNvCxnSpPr>
                    <a:stCxn id="51" idx="7"/>
                    <a:endCxn id="16" idx="3"/>
                  </p:cNvCxnSpPr>
                  <p:nvPr/>
                </p:nvCxnSpPr>
                <p:spPr>
                  <a:xfrm flipV="1">
                    <a:off x="2513868" y="5159526"/>
                    <a:ext cx="185858" cy="39839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836" y="5282738"/>
                      <a:ext cx="19742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5000" r="-250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995" y="4739087"/>
                      <a:ext cx="201145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4242" r="-2424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sz="14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B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4398" y="5548052"/>
                    <a:ext cx="286938" cy="21544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2766" r="-10638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3129135" y="3701573"/>
              <a:ext cx="1770587" cy="729850"/>
              <a:chOff x="5007629" y="3701573"/>
              <a:chExt cx="1770587" cy="729850"/>
            </a:xfrm>
          </p:grpSpPr>
          <p:sp>
            <p:nvSpPr>
              <p:cNvPr id="32" name="Down Arrow 31"/>
              <p:cNvSpPr/>
              <p:nvPr/>
            </p:nvSpPr>
            <p:spPr>
              <a:xfrm>
                <a:off x="5007629" y="3701573"/>
                <a:ext cx="331565" cy="729850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530759" y="3820039"/>
                <a:ext cx="1247457" cy="3693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BE" dirty="0"/>
                  <a:t>inspiration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25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Multilayer network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16</a:t>
            </a:fld>
            <a:endParaRPr lang="en-US"/>
          </a:p>
        </p:txBody>
      </p:sp>
      <p:pic>
        <p:nvPicPr>
          <p:cNvPr id="11266" name="Picture 2" descr="Image result for multilayer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40" y="1876220"/>
            <a:ext cx="6780059" cy="372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579349" y="2723535"/>
            <a:ext cx="335059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BE" sz="3200" dirty="0">
                <a:solidFill>
                  <a:schemeClr val="tx1"/>
                </a:solidFill>
              </a:rPr>
              <a:t>How to determine</a:t>
            </a:r>
            <a:br>
              <a:rPr lang="en-BE" sz="3200" dirty="0">
                <a:solidFill>
                  <a:schemeClr val="tx1"/>
                </a:solidFill>
              </a:rPr>
            </a:br>
            <a:r>
              <a:rPr lang="en-BE" sz="3200" dirty="0">
                <a:solidFill>
                  <a:schemeClr val="tx1"/>
                </a:solidFill>
              </a:rPr>
              <a:t>weights?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404262-CBD4-60B5-5D3D-44E276D3B3A5}"/>
              </a:ext>
            </a:extLst>
          </p:cNvPr>
          <p:cNvGrpSpPr/>
          <p:nvPr/>
        </p:nvGrpSpPr>
        <p:grpSpPr>
          <a:xfrm>
            <a:off x="1061882" y="5738289"/>
            <a:ext cx="934065" cy="729800"/>
            <a:chOff x="1061882" y="5783414"/>
            <a:chExt cx="934065" cy="729800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3041F06-63EE-4C66-9FD8-DA51DC79C66D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BA8E7C-4C6D-9AB5-C465-2D7087D33FEC}"/>
                </a:ext>
              </a:extLst>
            </p:cNvPr>
            <p:cNvSpPr txBox="1"/>
            <p:nvPr/>
          </p:nvSpPr>
          <p:spPr>
            <a:xfrm>
              <a:off x="1081548" y="6051549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288A7-D2FA-D810-31BB-195C229A7D89}"/>
              </a:ext>
            </a:extLst>
          </p:cNvPr>
          <p:cNvGrpSpPr/>
          <p:nvPr/>
        </p:nvGrpSpPr>
        <p:grpSpPr>
          <a:xfrm>
            <a:off x="6051752" y="5738289"/>
            <a:ext cx="1125629" cy="729800"/>
            <a:chOff x="943894" y="5783414"/>
            <a:chExt cx="1125629" cy="729800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4D067B78-EF66-2FBE-BCD4-EA2F14AC992F}"/>
                </a:ext>
              </a:extLst>
            </p:cNvPr>
            <p:cNvSpPr/>
            <p:nvPr/>
          </p:nvSpPr>
          <p:spPr>
            <a:xfrm rot="5400000">
              <a:off x="1407035" y="5438261"/>
              <a:ext cx="243759" cy="93406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E11716-C4F1-3802-FB7C-2CA709E59582}"/>
                </a:ext>
              </a:extLst>
            </p:cNvPr>
            <p:cNvSpPr txBox="1"/>
            <p:nvPr/>
          </p:nvSpPr>
          <p:spPr>
            <a:xfrm>
              <a:off x="943894" y="6051549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06C87D-41D1-B56F-88F8-A072CAF12250}"/>
              </a:ext>
            </a:extLst>
          </p:cNvPr>
          <p:cNvGrpSpPr/>
          <p:nvPr/>
        </p:nvGrpSpPr>
        <p:grpSpPr>
          <a:xfrm>
            <a:off x="2654706" y="5738289"/>
            <a:ext cx="3106996" cy="729799"/>
            <a:chOff x="1061881" y="5783415"/>
            <a:chExt cx="3106996" cy="72979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88447FF7-E130-668F-68EF-E5BFE8A7D8D9}"/>
                </a:ext>
              </a:extLst>
            </p:cNvPr>
            <p:cNvSpPr/>
            <p:nvPr/>
          </p:nvSpPr>
          <p:spPr>
            <a:xfrm rot="5400000">
              <a:off x="2516062" y="4329234"/>
              <a:ext cx="198634" cy="310699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4573E8-FD75-611A-39E7-333E7A827BF5}"/>
                </a:ext>
              </a:extLst>
            </p:cNvPr>
            <p:cNvSpPr txBox="1"/>
            <p:nvPr/>
          </p:nvSpPr>
          <p:spPr>
            <a:xfrm>
              <a:off x="1514162" y="6051549"/>
              <a:ext cx="21898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Hidden layer(s)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8C6BAC-8193-D0F5-6745-ABFDA9646193}"/>
              </a:ext>
            </a:extLst>
          </p:cNvPr>
          <p:cNvGrpSpPr/>
          <p:nvPr/>
        </p:nvGrpSpPr>
        <p:grpSpPr>
          <a:xfrm>
            <a:off x="2566219" y="1298523"/>
            <a:ext cx="3426550" cy="1325563"/>
            <a:chOff x="2566219" y="1298523"/>
            <a:chExt cx="3426550" cy="1325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92099A-2864-6DEC-0219-E1D5BE9D3034}"/>
                </a:ext>
              </a:extLst>
            </p:cNvPr>
            <p:cNvSpPr txBox="1"/>
            <p:nvPr/>
          </p:nvSpPr>
          <p:spPr>
            <a:xfrm>
              <a:off x="3653008" y="1298523"/>
              <a:ext cx="1252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Weights</a:t>
              </a:r>
              <a:endParaRPr lang="LID4096" sz="24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698576-67CA-DA87-30B9-8AA726480849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 flipH="1">
              <a:off x="2566219" y="1760188"/>
              <a:ext cx="1713275" cy="32129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F501B9-A1E1-B2A1-05EE-E62152D5F46C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4279494" y="1760188"/>
              <a:ext cx="125358" cy="501231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69EFB6B-507B-2482-467C-D970E578AA10}"/>
                </a:ext>
              </a:extLst>
            </p:cNvPr>
            <p:cNvCxnSpPr>
              <a:stCxn id="14" idx="2"/>
            </p:cNvCxnSpPr>
            <p:nvPr/>
          </p:nvCxnSpPr>
          <p:spPr>
            <a:xfrm>
              <a:off x="4279494" y="1760188"/>
              <a:ext cx="1713275" cy="86389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56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Training: backpropagation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Initialize weights </a:t>
            </a:r>
            <a:r>
              <a:rPr lang="en-US" dirty="0"/>
              <a:t>"</a:t>
            </a:r>
            <a:r>
              <a:rPr lang="en-BE" dirty="0"/>
              <a:t>randomly</a:t>
            </a:r>
            <a:r>
              <a:rPr lang="en-US" dirty="0"/>
              <a:t>"</a:t>
            </a:r>
            <a:endParaRPr lang="en-BE" dirty="0"/>
          </a:p>
          <a:p>
            <a:r>
              <a:rPr lang="en-BE" dirty="0"/>
              <a:t>For all training epochs</a:t>
            </a:r>
          </a:p>
          <a:p>
            <a:pPr lvl="1"/>
            <a:r>
              <a:rPr lang="en-BE" sz="2800" dirty="0"/>
              <a:t>for all input-output in training set</a:t>
            </a:r>
          </a:p>
          <a:p>
            <a:pPr lvl="2"/>
            <a:r>
              <a:rPr lang="en-BE" sz="2800" dirty="0"/>
              <a:t>using input, compute output (forward)</a:t>
            </a:r>
          </a:p>
          <a:p>
            <a:pPr lvl="2"/>
            <a:r>
              <a:rPr lang="en-BE" sz="2800" dirty="0"/>
              <a:t>compare computed output with training output</a:t>
            </a:r>
            <a:r>
              <a:rPr lang="en-US" sz="2800" dirty="0"/>
              <a:t> (loss function)</a:t>
            </a:r>
            <a:endParaRPr lang="en-BE" sz="2800" dirty="0"/>
          </a:p>
          <a:p>
            <a:pPr lvl="2"/>
            <a:r>
              <a:rPr lang="en-BE" sz="2800" dirty="0"/>
              <a:t>adapt weights (backward) to improve output</a:t>
            </a:r>
          </a:p>
          <a:p>
            <a:pPr lvl="1"/>
            <a:r>
              <a:rPr lang="en-BE" sz="3200" dirty="0"/>
              <a:t>if accuracy is good enough, stop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pic>
        <p:nvPicPr>
          <p:cNvPr id="13314" name="Picture 2" descr="Gradient descent stuck at local mini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857" y="136525"/>
            <a:ext cx="4068391" cy="305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7DC92-E30D-A0DB-D23D-7CACE8F4199E}"/>
              </a:ext>
            </a:extLst>
          </p:cNvPr>
          <p:cNvSpPr txBox="1"/>
          <p:nvPr/>
        </p:nvSpPr>
        <p:spPr>
          <a:xfrm>
            <a:off x="5377069" y="5727125"/>
            <a:ext cx="511447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expensive!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577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4BBEC-D3C4-15E3-7EE6-C09090019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5A290-5518-E6BF-A895-448A6395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r>
              <a:rPr lang="en-BE" dirty="0"/>
              <a:t>: </a:t>
            </a:r>
            <a:r>
              <a:rPr lang="en-US" dirty="0"/>
              <a:t>using the ANN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B3B-DFE8-4C7D-0998-346CFAA5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new input</a:t>
            </a:r>
            <a:endParaRPr lang="en-BE" dirty="0"/>
          </a:p>
          <a:p>
            <a:r>
              <a:rPr lang="en-US" dirty="0"/>
              <a:t>Compute output for each layer (forward)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DBD38-F77E-8DE6-3643-F836AC76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EC3C-8F87-6087-1923-DCB43D83DB57}"/>
              </a:ext>
            </a:extLst>
          </p:cNvPr>
          <p:cNvSpPr txBox="1"/>
          <p:nvPr/>
        </p:nvSpPr>
        <p:spPr>
          <a:xfrm>
            <a:off x="2007704" y="3431571"/>
            <a:ext cx="69728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Weights are fixed, i.e., ANN doesn't change`</a:t>
            </a:r>
            <a:endParaRPr lang="LID4096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FD2BC-846C-A72A-F5B8-D97DB6E4D4D8}"/>
              </a:ext>
            </a:extLst>
          </p:cNvPr>
          <p:cNvSpPr txBox="1"/>
          <p:nvPr/>
        </p:nvSpPr>
        <p:spPr>
          <a:xfrm>
            <a:off x="5150927" y="4975962"/>
            <a:ext cx="446109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Computationally cheap!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5542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6922-CD59-FE21-F906-E45D6EC6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8707-45ED-3C52-6A4E-1F277D87A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6144" cy="4351338"/>
          </a:xfrm>
        </p:spPr>
        <p:txBody>
          <a:bodyPr>
            <a:normAutofit lnSpcReduction="10000"/>
          </a:bodyPr>
          <a:lstStyle/>
          <a:p>
            <a:r>
              <a:rPr lang="en-US" i="1" dirty="0">
                <a:hlinkClick r:id="rId2"/>
              </a:rPr>
              <a:t>Attention is all you need</a:t>
            </a:r>
            <a:r>
              <a:rPr lang="en-US" dirty="0"/>
              <a:t>, Vaswani et al., NIPS 2017</a:t>
            </a:r>
          </a:p>
          <a:p>
            <a:pPr lvl="1"/>
            <a:r>
              <a:rPr lang="en-US" dirty="0"/>
              <a:t>Embedding</a:t>
            </a:r>
          </a:p>
          <a:p>
            <a:pPr lvl="1"/>
            <a:r>
              <a:rPr lang="en-US" dirty="0"/>
              <a:t>Positional encoding</a:t>
            </a:r>
          </a:p>
          <a:p>
            <a:pPr lvl="1"/>
            <a:r>
              <a:rPr lang="en-US" dirty="0"/>
              <a:t>Multi-head attention</a:t>
            </a:r>
          </a:p>
          <a:p>
            <a:pPr lvl="1"/>
            <a:r>
              <a:rPr lang="en-US" dirty="0"/>
              <a:t>Layer normalization</a:t>
            </a:r>
          </a:p>
          <a:p>
            <a:pPr lvl="1"/>
            <a:r>
              <a:rPr lang="en-US" dirty="0" err="1"/>
              <a:t>Softmax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Predict next output token based on</a:t>
            </a:r>
          </a:p>
          <a:p>
            <a:pPr lvl="1"/>
            <a:r>
              <a:rPr lang="en-US" dirty="0"/>
              <a:t>Input token sequence</a:t>
            </a:r>
          </a:p>
          <a:p>
            <a:pPr lvl="1"/>
            <a:r>
              <a:rPr lang="en-US" dirty="0"/>
              <a:t>Previous output token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2791-A232-52BB-2045-6D2124A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19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DC2759-9114-B46F-9C55-64696EC900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7214616" y="275590"/>
            <a:ext cx="43434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5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21924-8AEA-4C8F-95FA-4768DA10573C}"/>
              </a:ext>
            </a:extLst>
          </p:cNvPr>
          <p:cNvSpPr txBox="1"/>
          <p:nvPr/>
        </p:nvSpPr>
        <p:spPr>
          <a:xfrm>
            <a:off x="3152693" y="5244860"/>
            <a:ext cx="6255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https://github.com/gjbex/AI-tools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327323-3FD7-C506-7B97-C9E35D321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654503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28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6897-BDFB-F9FD-2005-FF0CE13C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A0B0E-0478-129C-B451-8B0FCDD2E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026ABE-635D-5847-3BB1-912A8A919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646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93FD-36AE-9442-F93C-0B9AEC98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B2E-3319-04F7-2735-0BA74D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4033E-B48D-441E-61FB-B667D085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545B24-BFFB-3845-8421-9E3A9882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78753" r="12063" b="8268"/>
          <a:stretch/>
        </p:blipFill>
        <p:spPr bwMode="auto">
          <a:xfrm>
            <a:off x="2366195" y="2664635"/>
            <a:ext cx="7459611" cy="15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751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0984-B12F-1A75-C55D-8240F4AD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en-US" dirty="0"/>
                  <a:t> input tokens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</m:sub>
                    </m:sSub>
                  </m:oMath>
                </a14:m>
                <a:r>
                  <a:rPr lang="en-US" dirty="0"/>
                  <a:t> previous ouput tokens</a:t>
                </a:r>
                <a:endParaRPr lang="LID4096" dirty="0"/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6FF437A-E6E5-6201-7BA7-0F1585EF19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0153"/>
                <a:ext cx="5021826" cy="1311221"/>
              </a:xfrm>
              <a:blipFill>
                <a:blip r:embed="rId2"/>
                <a:stretch>
                  <a:fillRect t="-6977" r="-12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22158-FCD0-5747-88FC-851B5616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22</a:t>
            </a:fld>
            <a:endParaRPr lang="LID4096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93A332-3A28-0B0C-9547-E23130FB6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28428"/>
              </p:ext>
            </p:extLst>
          </p:nvPr>
        </p:nvGraphicFramePr>
        <p:xfrm>
          <a:off x="196366" y="2999206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8BDA6B8-7BD4-F458-DA1C-509668D4B91C}"/>
              </a:ext>
            </a:extLst>
          </p:cNvPr>
          <p:cNvGrpSpPr/>
          <p:nvPr/>
        </p:nvGrpSpPr>
        <p:grpSpPr>
          <a:xfrm>
            <a:off x="3034947" y="3343269"/>
            <a:ext cx="2112304" cy="2595005"/>
            <a:chOff x="9808906" y="2317355"/>
            <a:chExt cx="2112304" cy="2595005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B43E6C0-DD0A-16AC-E6A2-CAEB7F46016D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A32972-7493-62E0-AFB5-10D935C42561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A4CC36-3045-9D64-3598-885C786C2CA4}"/>
              </a:ext>
            </a:extLst>
          </p:cNvPr>
          <p:cNvSpPr txBox="1"/>
          <p:nvPr/>
        </p:nvSpPr>
        <p:spPr>
          <a:xfrm>
            <a:off x="10537696" y="3266317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F411F-CA07-6B07-B99A-12BE0016E895}"/>
              </a:ext>
            </a:extLst>
          </p:cNvPr>
          <p:cNvSpPr txBox="1"/>
          <p:nvPr/>
        </p:nvSpPr>
        <p:spPr>
          <a:xfrm>
            <a:off x="2003744" y="6133527"/>
            <a:ext cx="809587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Input and output vocabulary can be different (sizes)</a:t>
            </a:r>
            <a:endParaRPr lang="LID4096" sz="28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7C75868-569A-0797-E431-581658AEC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28550"/>
              </p:ext>
            </p:extLst>
          </p:nvPr>
        </p:nvGraphicFramePr>
        <p:xfrm>
          <a:off x="6494120" y="2994895"/>
          <a:ext cx="25449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306083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&lt;unused&gt;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&lt;start&gt;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et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chaise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D85BB-446D-B8B1-62F8-6B7253F830DF}"/>
              </a:ext>
            </a:extLst>
          </p:cNvPr>
          <p:cNvGrpSpPr/>
          <p:nvPr/>
        </p:nvGrpSpPr>
        <p:grpSpPr>
          <a:xfrm>
            <a:off x="9332701" y="3338958"/>
            <a:ext cx="2112304" cy="2595005"/>
            <a:chOff x="9808906" y="2317355"/>
            <a:chExt cx="2112304" cy="259500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C783A5E-DD61-FB4A-1CBE-955728DA54A3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D169-523B-D590-CE2A-BA1A1118851A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0AE7B79-92C6-9411-C1AF-A55856C28AAA}"/>
              </a:ext>
            </a:extLst>
          </p:cNvPr>
          <p:cNvSpPr txBox="1"/>
          <p:nvPr/>
        </p:nvSpPr>
        <p:spPr>
          <a:xfrm>
            <a:off x="3795392" y="3296299"/>
            <a:ext cx="12330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Fixed!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3808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30D-3B10-5502-015A-D14EAA1C4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AA566-F91D-93B0-D059-756D424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46DAFEB-3729-7420-4D42-B3BBB162EA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D4BF-3BD7-2355-68BB-F6D144BA1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6BD-7F89-54B7-E1C2-785297D0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99C9C-CA55-A8AD-E2A0-9F9B854B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2C69A6F-A6A8-7CE6-3948-CD3CE5EE3B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0" t="71666" r="51350" b="8267"/>
          <a:stretch/>
        </p:blipFill>
        <p:spPr bwMode="auto">
          <a:xfrm>
            <a:off x="4788027" y="2150955"/>
            <a:ext cx="2615946" cy="255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8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4B44-E047-8E3D-8F37-2E08AFF40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1BA9-CC9B-489C-BC4B-9D0C8F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Represent words as one-hot vectors</a:t>
                </a:r>
                <a:br>
                  <a:rPr lang="en-US" dirty="0"/>
                </a:br>
                <a:r>
                  <a:rPr lang="en-US" dirty="0"/>
                  <a:t>length = vocabulary size</a:t>
                </a:r>
              </a:p>
              <a:p>
                <a:pPr marL="742950" lvl="1" indent="-285750"/>
                <a:r>
                  <a:rPr lang="en-US" dirty="0"/>
                  <a:t>Issues</a:t>
                </a:r>
              </a:p>
              <a:p>
                <a:pPr marL="1200150" lvl="2" indent="-285750"/>
                <a:r>
                  <a:rPr lang="en-US" dirty="0"/>
                  <a:t>Unwieldy</a:t>
                </a:r>
              </a:p>
              <a:p>
                <a:pPr marL="1200150" lvl="2" indent="-285750"/>
                <a:r>
                  <a:rPr lang="en-US" dirty="0"/>
                  <a:t>No semantics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Word embeddings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Dense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Vector distance </a:t>
                </a:r>
                <a:r>
                  <a:rPr lang="en-US" dirty="0">
                    <a:sym typeface="Symbol" panose="05050102010706020507" pitchFamily="18" charset="2"/>
                  </a:rPr>
                  <a:t></a:t>
                </a:r>
                <a:r>
                  <a:rPr lang="en-US" dirty="0"/>
                  <a:t> semantic distance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Training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Use context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Discover relations with surrounding words</a:t>
                </a:r>
              </a:p>
              <a:p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49A7E1-7829-E72F-E68A-E5F0D432AB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78552" cy="4351338"/>
              </a:xfrm>
              <a:blipFill>
                <a:blip r:embed="rId2"/>
                <a:stretch>
                  <a:fillRect l="-1885" t="-3501" b="-42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EAAC1-58F4-89F9-5348-02F4492C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25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57CC1682-7333-8E3E-81AB-B0FEDF890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893293-3DE8-34BD-A65A-6D72C5E0DED9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0A1E70-C239-B2CF-E3B8-647C39AC2ECF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BD1D29-B4D4-EBF5-2C01-09F7D4B85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/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88C7782-D6F5-64B8-74E7-F94D9321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347" y="5545394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59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612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22ED-F9D5-905A-72D2-458CC6E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encoding: 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F39BE-3268-C8EA-2CA9-FECB142E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context,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Position of token in sequence is important</a:t>
            </a:r>
          </a:p>
          <a:p>
            <a:pPr lvl="1"/>
            <a:r>
              <a:rPr lang="en-US" dirty="0"/>
              <a:t>Absolute position</a:t>
            </a:r>
          </a:p>
          <a:p>
            <a:pPr lvl="1"/>
            <a:r>
              <a:rPr lang="en-US" dirty="0"/>
              <a:t>Relative position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91AFF-67BC-2B11-5385-E89883E19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04945-92AF-4EF9-0540-AD45A527A58A}"/>
              </a:ext>
            </a:extLst>
          </p:cNvPr>
          <p:cNvSpPr txBox="1"/>
          <p:nvPr/>
        </p:nvSpPr>
        <p:spPr>
          <a:xfrm>
            <a:off x="1399032" y="2356847"/>
            <a:ext cx="9749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George Floyd was murdered by Officer Derek Chauvin in Minneapolis</a:t>
            </a:r>
            <a:endParaRPr lang="LID4096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E7781-734F-A026-0388-50898A2637EB}"/>
              </a:ext>
            </a:extLst>
          </p:cNvPr>
          <p:cNvSpPr txBox="1"/>
          <p:nvPr/>
        </p:nvSpPr>
        <p:spPr>
          <a:xfrm>
            <a:off x="1441511" y="3569951"/>
            <a:ext cx="9664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Officer Derek Chauvin was murdered by George Floyd in Minneapolis</a:t>
            </a:r>
            <a:endParaRPr lang="LID4096" sz="24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C169-9C51-C4A7-C816-3BC735E1EE6C}"/>
              </a:ext>
            </a:extLst>
          </p:cNvPr>
          <p:cNvSpPr txBox="1"/>
          <p:nvPr/>
        </p:nvSpPr>
        <p:spPr>
          <a:xfrm>
            <a:off x="5727556" y="293262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versu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80450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D74D9-4808-9CE3-5F61-0087D7A9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0E97003-24DD-6813-7EBB-7CDF0DA1B2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303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05A9-05CD-5B70-77B5-8D29C0DC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2DF-91F3-B49A-3115-0C108171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2FC2-6A0E-517D-7271-5F15C640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6A51F9B-5819-674D-3687-808C9B1D99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64972" r="52524" b="8267"/>
          <a:stretch/>
        </p:blipFill>
        <p:spPr bwMode="auto">
          <a:xfrm>
            <a:off x="4446891" y="1992453"/>
            <a:ext cx="3354120" cy="2921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7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518D-FA64-03C9-0221-3E11C81E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positional encoding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B943-E300-6FE4-F771-10689F21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29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EFF785-5A46-5D93-92D5-11D90D4E6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057" y="1209033"/>
            <a:ext cx="6518790" cy="468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DEAAB5E-0F6F-4733-B1E5-440BFDDBBC5C}"/>
              </a:ext>
            </a:extLst>
          </p:cNvPr>
          <p:cNvGrpSpPr/>
          <p:nvPr/>
        </p:nvGrpSpPr>
        <p:grpSpPr>
          <a:xfrm>
            <a:off x="1386252" y="2448231"/>
            <a:ext cx="4992397" cy="2635045"/>
            <a:chOff x="1091283" y="2664542"/>
            <a:chExt cx="4992397" cy="263504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5341913-FEAF-735A-4913-2C8031C2E5F6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4373785" y="2664542"/>
              <a:ext cx="1709895" cy="9168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EA7494-53C9-2E28-D075-14456EEA5A6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4373785" y="3581400"/>
              <a:ext cx="1709895" cy="171818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9D252-8A66-241B-A30F-20E06570AF8C}"/>
                </a:ext>
              </a:extLst>
            </p:cNvPr>
            <p:cNvSpPr txBox="1"/>
            <p:nvPr/>
          </p:nvSpPr>
          <p:spPr>
            <a:xfrm>
              <a:off x="1091283" y="3104346"/>
              <a:ext cx="328250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Unique vector for</a:t>
              </a:r>
              <a:br>
                <a:rPr lang="en-US" sz="2800" dirty="0"/>
              </a:br>
              <a:r>
                <a:rPr lang="en-US" sz="2800" dirty="0"/>
                <a:t>each position in text</a:t>
              </a:r>
              <a:endParaRPr lang="LID4096" sz="28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3AF1BF-FC1C-1ABF-280B-3BFF8506046C}"/>
              </a:ext>
            </a:extLst>
          </p:cNvPr>
          <p:cNvSpPr txBox="1"/>
          <p:nvPr/>
        </p:nvSpPr>
        <p:spPr>
          <a:xfrm>
            <a:off x="1028878" y="4822534"/>
            <a:ext cx="405053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Add to embedding vector</a:t>
            </a:r>
            <a:br>
              <a:rPr lang="en-US" sz="2800" dirty="0"/>
            </a:br>
            <a:r>
              <a:rPr lang="en-US" sz="2800" dirty="0"/>
              <a:t>of word at that position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/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0085FE-8B22-2456-DCB7-5A9F72531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78" y="5945697"/>
                <a:ext cx="2874505" cy="530915"/>
              </a:xfrm>
              <a:prstGeom prst="rect">
                <a:avLst/>
              </a:prstGeom>
              <a:blipFill>
                <a:blip r:embed="rId3"/>
                <a:stretch>
                  <a:fillRect l="-445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3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E5F573-6165-481B-AC47-5C89E7A1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78E97EA1-949E-42CD-9ADA-2D8F1E328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1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5C3D-8BE0-3F15-4D2E-0D8363C76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FB52-8931-89B4-B09F-CD2F68A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81FE47A-0349-AB0F-BE26-D49B326E3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62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CBC2-E592-9DBF-5BB1-9A2A73B6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8B212-D6CA-B25D-720E-4A90F7D9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C751C-D55C-2E23-12F3-550E2B54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7D6260E-CFA7-3507-BFA1-483AC3B92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2" t="54865" r="52557" b="31663"/>
          <a:stretch/>
        </p:blipFill>
        <p:spPr bwMode="auto">
          <a:xfrm>
            <a:off x="4896800" y="2534211"/>
            <a:ext cx="2431255" cy="181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0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B46-9E04-797D-59C0-10E495C45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</p:spPr>
            <p:txBody>
              <a:bodyPr/>
              <a:lstStyle/>
              <a:p>
                <a:r>
                  <a:rPr lang="en-US" dirty="0"/>
                  <a:t>V: value</a:t>
                </a:r>
              </a:p>
              <a:p>
                <a:r>
                  <a:rPr lang="en-US" dirty="0"/>
                  <a:t>K: key</a:t>
                </a:r>
              </a:p>
              <a:p>
                <a:r>
                  <a:rPr lang="en-US" dirty="0"/>
                  <a:t>Q: query</a:t>
                </a:r>
              </a:p>
              <a:p>
                <a:endParaRPr lang="en-US" dirty="0"/>
              </a:p>
              <a:p>
                <a:r>
                  <a:rPr lang="en-US" i="1" dirty="0"/>
                  <a:t>h</a:t>
                </a:r>
                <a:r>
                  <a:rPr lang="en-US" dirty="0"/>
                  <a:t>: number of heads,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BE6FE5A-4D93-4331-5955-62AB545054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5586" y="1825625"/>
                <a:ext cx="5678214" cy="4351338"/>
              </a:xfrm>
              <a:blipFill>
                <a:blip r:embed="rId2"/>
                <a:stretch>
                  <a:fillRect l="-193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9EDEBD-30BE-737F-7B96-73A2ECE1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32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13705-704F-DB25-4AC0-729B52B3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710" y="1690688"/>
            <a:ext cx="3762375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/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F2C04F-ABC1-1CC9-21E5-0EF4429A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4842443"/>
                <a:ext cx="5486567" cy="954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/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02F0CB-7AD6-1FFB-DB17-928CCC90C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30" y="5201525"/>
                <a:ext cx="433260" cy="369332"/>
              </a:xfrm>
              <a:prstGeom prst="rect">
                <a:avLst/>
              </a:prstGeom>
              <a:blipFill>
                <a:blip r:embed="rId5"/>
                <a:stretch>
                  <a:fillRect l="-16901" r="-1408" b="-819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/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1D59C4-CA0F-6FF4-33FB-AA9617E1C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913" y="5201525"/>
                <a:ext cx="469039" cy="369332"/>
              </a:xfrm>
              <a:prstGeom prst="rect">
                <a:avLst/>
              </a:prstGeom>
              <a:blipFill>
                <a:blip r:embed="rId6"/>
                <a:stretch>
                  <a:fillRect l="-15584" r="-3896" b="-1311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/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9C4F9-2A70-E9B9-2317-9EDAEA93E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4" y="5201525"/>
                <a:ext cx="442365" cy="397866"/>
              </a:xfrm>
              <a:prstGeom prst="rect">
                <a:avLst/>
              </a:prstGeom>
              <a:blipFill>
                <a:blip r:embed="rId7"/>
                <a:stretch>
                  <a:fillRect l="-16438" r="-4110" b="-1818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/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5DAC2B-C363-67C9-C631-C781BAF7C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729" y="6046442"/>
                <a:ext cx="2874505" cy="530915"/>
              </a:xfrm>
              <a:prstGeom prst="rect">
                <a:avLst/>
              </a:prstGeom>
              <a:blipFill>
                <a:blip r:embed="rId8"/>
                <a:stretch>
                  <a:fillRect l="-4237" t="-1034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D3F372-A036-B399-3DDA-660666B8C10D}"/>
              </a:ext>
            </a:extLst>
          </p:cNvPr>
          <p:cNvSpPr txBox="1"/>
          <p:nvPr/>
        </p:nvSpPr>
        <p:spPr>
          <a:xfrm>
            <a:off x="7784690" y="2359742"/>
            <a:ext cx="39896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Heads can look at all tokens!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70669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F91F-9BFE-C2A1-DC5C-0EC1EC56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and </a:t>
                </a:r>
                <a:r>
                  <a:rPr lang="en-US" b="1" dirty="0"/>
                  <a:t>B</a:t>
                </a:r>
                <a:r>
                  <a:rPr lang="en-US" dirty="0"/>
                  <a:t> in same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5F48D-3030-9B65-BCE0-9B419F601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C87B-25C5-5EC9-EA18-69854AC3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/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D9DA02-6CF8-643B-779D-2A7B7712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104" y="1976534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2C440CB-63DC-B4D8-EA6C-31AB7D78D71A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87085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77F0-F2EB-C60F-3AAE-619F7199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D500-7FD5-E292-C1E1-40B21DDEE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have multiple semantic relationships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3B36-998A-8276-EABD-8F90CDFB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34</a:t>
            </a:fld>
            <a:endParaRPr lang="LID4096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BCE2B8-6503-317A-ED91-044EB7007A84}"/>
              </a:ext>
            </a:extLst>
          </p:cNvPr>
          <p:cNvSpPr/>
          <p:nvPr/>
        </p:nvSpPr>
        <p:spPr>
          <a:xfrm>
            <a:off x="894731" y="4227870"/>
            <a:ext cx="1189703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Germany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7CF58C-9EF2-F95F-0174-B905E08E3BB0}"/>
              </a:ext>
            </a:extLst>
          </p:cNvPr>
          <p:cNvSpPr/>
          <p:nvPr/>
        </p:nvSpPr>
        <p:spPr>
          <a:xfrm>
            <a:off x="4144292" y="4227870"/>
            <a:ext cx="1587910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Soviet Union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B305B87-5787-1CEB-AFDB-3A3595C9FBA4}"/>
              </a:ext>
            </a:extLst>
          </p:cNvPr>
          <p:cNvGrpSpPr/>
          <p:nvPr/>
        </p:nvGrpSpPr>
        <p:grpSpPr>
          <a:xfrm>
            <a:off x="1495933" y="2501940"/>
            <a:ext cx="3448664" cy="1732280"/>
            <a:chOff x="1495933" y="2501940"/>
            <a:chExt cx="3448664" cy="1732280"/>
          </a:xfrm>
        </p:grpSpPr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14F52E4-EEA6-4B44-C812-BABE585EF026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10238709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BBDE9-A494-2686-B7D3-C6D3DE25220B}"/>
                </a:ext>
              </a:extLst>
            </p:cNvPr>
            <p:cNvSpPr txBox="1"/>
            <p:nvPr/>
          </p:nvSpPr>
          <p:spPr>
            <a:xfrm>
              <a:off x="2724776" y="2501940"/>
              <a:ext cx="990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Is ally of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7317E7-FC70-42FA-7CD8-23DC5E46C096}"/>
              </a:ext>
            </a:extLst>
          </p:cNvPr>
          <p:cNvGrpSpPr/>
          <p:nvPr/>
        </p:nvGrpSpPr>
        <p:grpSpPr>
          <a:xfrm>
            <a:off x="1495933" y="3257001"/>
            <a:ext cx="3448664" cy="977219"/>
            <a:chOff x="1495933" y="3257001"/>
            <a:chExt cx="3448664" cy="977219"/>
          </a:xfrm>
        </p:grpSpPr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B0BB2281-918C-AA7C-CA68-9F7746A921C1}"/>
                </a:ext>
              </a:extLst>
            </p:cNvPr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3213915" y="2503538"/>
              <a:ext cx="12700" cy="3448664"/>
            </a:xfrm>
            <a:prstGeom prst="curvedConnector3">
              <a:avLst>
                <a:gd name="adj1" fmla="val 4277417"/>
              </a:avLst>
            </a:prstGeom>
            <a:ln w="31750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5E3B1B-2AA8-2AC5-C178-ADF78F29BA10}"/>
                </a:ext>
              </a:extLst>
            </p:cNvPr>
            <p:cNvSpPr txBox="1"/>
            <p:nvPr/>
          </p:nvSpPr>
          <p:spPr>
            <a:xfrm>
              <a:off x="2321653" y="3257001"/>
              <a:ext cx="1875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occupied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26821E-433D-B615-C8AF-B73F964347C8}"/>
              </a:ext>
            </a:extLst>
          </p:cNvPr>
          <p:cNvGrpSpPr/>
          <p:nvPr/>
        </p:nvGrpSpPr>
        <p:grpSpPr>
          <a:xfrm>
            <a:off x="1495933" y="4654140"/>
            <a:ext cx="3448664" cy="982359"/>
            <a:chOff x="1495933" y="4654140"/>
            <a:chExt cx="3448664" cy="982359"/>
          </a:xfrm>
        </p:grpSpPr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D057EA3D-DFF8-C247-0390-57FAFC92F779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4354843"/>
              </a:avLst>
            </a:prstGeom>
            <a:ln w="28575">
              <a:solidFill>
                <a:srgbClr val="C0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9134FBE-4C43-BE21-C008-90BD4D9B7F30}"/>
                </a:ext>
              </a:extLst>
            </p:cNvPr>
            <p:cNvSpPr txBox="1"/>
            <p:nvPr/>
          </p:nvSpPr>
          <p:spPr>
            <a:xfrm>
              <a:off x="2269035" y="5267167"/>
              <a:ext cx="1827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Was defeated by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54BECD-74A2-F0AC-8265-79E9ABA4BA08}"/>
              </a:ext>
            </a:extLst>
          </p:cNvPr>
          <p:cNvGrpSpPr/>
          <p:nvPr/>
        </p:nvGrpSpPr>
        <p:grpSpPr>
          <a:xfrm>
            <a:off x="1495933" y="4654140"/>
            <a:ext cx="3448664" cy="1922979"/>
            <a:chOff x="1495933" y="4654140"/>
            <a:chExt cx="3448664" cy="1922979"/>
          </a:xfrm>
        </p:grpSpPr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F4B3552-EB43-C701-E674-2ED22309F6AE}"/>
                </a:ext>
              </a:extLst>
            </p:cNvPr>
            <p:cNvCxnSpPr>
              <a:stCxn id="6" idx="2"/>
              <a:endCxn id="7" idx="2"/>
            </p:cNvCxnSpPr>
            <p:nvPr/>
          </p:nvCxnSpPr>
          <p:spPr>
            <a:xfrm rot="16200000" flipH="1">
              <a:off x="3213915" y="2936158"/>
              <a:ext cx="12700" cy="3448664"/>
            </a:xfrm>
            <a:prstGeom prst="curvedConnector3">
              <a:avLst>
                <a:gd name="adj1" fmla="val 11864520"/>
              </a:avLst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22AE9-4B5C-8BC9-EFA4-63B488A364EE}"/>
                </a:ext>
              </a:extLst>
            </p:cNvPr>
            <p:cNvSpPr txBox="1"/>
            <p:nvPr/>
          </p:nvSpPr>
          <p:spPr>
            <a:xfrm>
              <a:off x="2522862" y="6207787"/>
              <a:ext cx="1329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Traded with</a:t>
              </a:r>
              <a:endParaRPr lang="LID4096" dirty="0">
                <a:solidFill>
                  <a:srgbClr val="C00000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73AAE1C-CF57-ECF5-C7E1-A0C5715E1985}"/>
              </a:ext>
            </a:extLst>
          </p:cNvPr>
          <p:cNvSpPr txBox="1"/>
          <p:nvPr/>
        </p:nvSpPr>
        <p:spPr>
          <a:xfrm>
            <a:off x="6459800" y="3739684"/>
            <a:ext cx="479163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Split embeddings into </a:t>
            </a:r>
            <a:r>
              <a:rPr lang="en-US" sz="2800" i="1" dirty="0"/>
              <a:t>h</a:t>
            </a:r>
            <a:r>
              <a:rPr lang="en-US" sz="2800" dirty="0"/>
              <a:t> parts,</a:t>
            </a:r>
            <a:br>
              <a:rPr lang="en-US" sz="2800" dirty="0"/>
            </a:br>
            <a:r>
              <a:rPr lang="en-US" sz="2800" dirty="0"/>
              <a:t>use </a:t>
            </a:r>
            <a:r>
              <a:rPr lang="en-US" sz="2800" i="1" dirty="0"/>
              <a:t>h</a:t>
            </a:r>
            <a:r>
              <a:rPr lang="en-US" sz="2800" dirty="0"/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206900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FF3A-4D49-446C-A3F0-529878C0E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6B717-65E1-4153-BA32-1373D51C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45394AF-6CA7-AD27-C258-E98FFCBD2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0626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FC04-E80C-D182-D8CB-0CC4E1D0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E4AE-1D74-A862-CC79-676FEB53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&amp; layer normalization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C166A-7643-2304-2F6C-5DFDD9B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C8EBEC5-3C34-06F9-9CCD-62C1E3E87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87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8EFC-2CF3-329B-90C6-5E0A239CD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skip connections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F17F2-55BB-FA94-6625-7E1EFB93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37</a:t>
            </a:fld>
            <a:endParaRPr lang="LID4096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0F3160-E37F-971E-8D66-603FEE66E9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t="51115" r="51350" b="32635"/>
          <a:stretch/>
        </p:blipFill>
        <p:spPr bwMode="auto">
          <a:xfrm>
            <a:off x="4556235" y="2405407"/>
            <a:ext cx="3079531" cy="204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9398C4-46AA-5EC8-C095-73DA2697C7EE}"/>
              </a:ext>
            </a:extLst>
          </p:cNvPr>
          <p:cNvGrpSpPr/>
          <p:nvPr/>
        </p:nvGrpSpPr>
        <p:grpSpPr>
          <a:xfrm>
            <a:off x="979630" y="3657600"/>
            <a:ext cx="3954111" cy="1057085"/>
            <a:chOff x="979630" y="3657600"/>
            <a:chExt cx="3954111" cy="10570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1474F26-625D-A791-A589-E5F0F4C005DC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305908" y="3657600"/>
              <a:ext cx="1627833" cy="6415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C8E8C2-399D-69D6-A215-F07D6D612380}"/>
                </a:ext>
              </a:extLst>
            </p:cNvPr>
            <p:cNvSpPr txBox="1"/>
            <p:nvPr/>
          </p:nvSpPr>
          <p:spPr>
            <a:xfrm>
              <a:off x="979630" y="3883688"/>
              <a:ext cx="2326278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Skip connection</a:t>
              </a:r>
              <a:br>
                <a:rPr lang="en-US" sz="2400" dirty="0"/>
              </a:br>
              <a:r>
                <a:rPr lang="en-US" sz="2400" dirty="0"/>
                <a:t>(residual)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402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11E-8EDA-7B55-AC58-929B5F22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normalization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E799A-95C4-8E78-D2B0-C4B3AD0A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38</a:t>
            </a:fld>
            <a:endParaRPr lang="LID4096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5BD920-3586-EB2E-22DE-7B7D12C2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8" y="1804219"/>
            <a:ext cx="11568537" cy="347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/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Input/output sequences have varying lengths,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sz="2400" dirty="0"/>
                  <a:t> is constant</a:t>
                </a:r>
                <a:endParaRPr lang="LID4096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BE0632-ECEC-B7D6-836A-A09AF23B6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626" y="5587303"/>
                <a:ext cx="8672439" cy="461665"/>
              </a:xfrm>
              <a:prstGeom prst="rect">
                <a:avLst/>
              </a:prstGeom>
              <a:blipFill>
                <a:blip r:embed="rId3"/>
                <a:stretch>
                  <a:fillRect l="-982" t="-9091" r="-140" b="-2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/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0F3594-8BB4-2852-9D2B-0CA7A9759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96" y="604896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449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42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8BAC2-4AB8-9280-52B0-20BAC07C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8695-FDF6-3FBE-B959-A398631A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39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0A5C22B-6393-B4A0-18C7-E39D92B9F1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3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4017-F076-5AC8-6D58-808BBB91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78D-314F-8C1A-787F-AD46B653F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Getting ready</a:t>
            </a:r>
          </a:p>
          <a:p>
            <a:r>
              <a:rPr lang="en-US" dirty="0"/>
              <a:t>Why LLMs locally?</a:t>
            </a:r>
          </a:p>
          <a:p>
            <a:r>
              <a:rPr lang="en-US" dirty="0"/>
              <a:t>What are LLMs?</a:t>
            </a:r>
          </a:p>
          <a:p>
            <a:r>
              <a:rPr lang="en-US" dirty="0"/>
              <a:t>Can I run an LLM on my laptop?</a:t>
            </a:r>
          </a:p>
          <a:p>
            <a:r>
              <a:rPr lang="en-US" dirty="0"/>
              <a:t>How can I use LLMs?</a:t>
            </a:r>
          </a:p>
          <a:p>
            <a:r>
              <a:rPr lang="en-US" dirty="0"/>
              <a:t>Can I chat with my data?</a:t>
            </a:r>
          </a:p>
          <a:p>
            <a:r>
              <a:rPr lang="en-US" dirty="0"/>
              <a:t>Shrink your model: quantization</a:t>
            </a:r>
          </a:p>
          <a:p>
            <a:r>
              <a:rPr lang="en-US" dirty="0"/>
              <a:t>Fine-tuning models</a:t>
            </a:r>
          </a:p>
          <a:p>
            <a:r>
              <a:rPr lang="en-US" dirty="0"/>
              <a:t>Can I start from scratch?</a:t>
            </a:r>
          </a:p>
          <a:p>
            <a:r>
              <a:rPr lang="en-US" dirty="0"/>
              <a:t>Conclusions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C299C-7A95-6176-DD20-F8EBDED7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64000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61528-F706-264F-88DE-715EC65A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2793-66FC-3079-A72A-11EB4C22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9963-5F88-36F1-1F19-BEF20E68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54EA43-AC93-E590-A355-8C50ABA78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1" t="36948" r="52729" b="49441"/>
          <a:stretch/>
        </p:blipFill>
        <p:spPr bwMode="auto">
          <a:xfrm>
            <a:off x="4624552" y="2474021"/>
            <a:ext cx="2942897" cy="19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B3982-8A6F-1A0C-51C3-947219B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DD25A2-8729-65D8-413D-CDB68726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18FBD-98EF-3EF0-80A1-E4225425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41</a:t>
            </a:fld>
            <a:endParaRPr lang="en-US"/>
          </a:p>
        </p:txBody>
      </p:sp>
      <p:grpSp>
        <p:nvGrpSpPr>
          <p:cNvPr id="11294" name="Group 11293">
            <a:extLst>
              <a:ext uri="{FF2B5EF4-FFF2-40B4-BE49-F238E27FC236}">
                <a16:creationId xmlns:a16="http://schemas.microsoft.com/office/drawing/2014/main" id="{E1F72883-A216-DE4D-329F-80582FD45850}"/>
              </a:ext>
            </a:extLst>
          </p:cNvPr>
          <p:cNvGrpSpPr/>
          <p:nvPr/>
        </p:nvGrpSpPr>
        <p:grpSpPr>
          <a:xfrm>
            <a:off x="586409" y="1690688"/>
            <a:ext cx="5665525" cy="3847192"/>
            <a:chOff x="1152940" y="1751828"/>
            <a:chExt cx="5665525" cy="3847192"/>
          </a:xfrm>
        </p:grpSpPr>
        <p:grpSp>
          <p:nvGrpSpPr>
            <p:cNvPr id="11280" name="Group 11279">
              <a:extLst>
                <a:ext uri="{FF2B5EF4-FFF2-40B4-BE49-F238E27FC236}">
                  <a16:creationId xmlns:a16="http://schemas.microsoft.com/office/drawing/2014/main" id="{A6549437-02AA-4ECA-0C6B-2A13BD2B0C72}"/>
                </a:ext>
              </a:extLst>
            </p:cNvPr>
            <p:cNvGrpSpPr/>
            <p:nvPr/>
          </p:nvGrpSpPr>
          <p:grpSpPr>
            <a:xfrm flipV="1">
              <a:off x="1563978" y="3111662"/>
              <a:ext cx="4960374" cy="812772"/>
              <a:chOff x="1592827" y="4416916"/>
              <a:chExt cx="4960374" cy="812772"/>
            </a:xfrm>
          </p:grpSpPr>
          <p:cxnSp>
            <p:nvCxnSpPr>
              <p:cNvPr id="11281" name="Straight Arrow Connector 11280">
                <a:extLst>
                  <a:ext uri="{FF2B5EF4-FFF2-40B4-BE49-F238E27FC236}">
                    <a16:creationId xmlns:a16="http://schemas.microsoft.com/office/drawing/2014/main" id="{EC792301-5BA0-41FB-7DEF-953FDEFFBACF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2" name="Straight Arrow Connector 11281">
                <a:extLst>
                  <a:ext uri="{FF2B5EF4-FFF2-40B4-BE49-F238E27FC236}">
                    <a16:creationId xmlns:a16="http://schemas.microsoft.com/office/drawing/2014/main" id="{E1C35174-DFC5-D1E3-AF85-E9E76ACA15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3" name="Straight Arrow Connector 11282">
                <a:extLst>
                  <a:ext uri="{FF2B5EF4-FFF2-40B4-BE49-F238E27FC236}">
                    <a16:creationId xmlns:a16="http://schemas.microsoft.com/office/drawing/2014/main" id="{2C325254-2A80-9D3F-D470-D9C481741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4" name="Straight Arrow Connector 11283">
                <a:extLst>
                  <a:ext uri="{FF2B5EF4-FFF2-40B4-BE49-F238E27FC236}">
                    <a16:creationId xmlns:a16="http://schemas.microsoft.com/office/drawing/2014/main" id="{EE6DFF2B-C977-2804-F8B4-AF83C9DFE4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5" name="Straight Arrow Connector 11284">
                <a:extLst>
                  <a:ext uri="{FF2B5EF4-FFF2-40B4-BE49-F238E27FC236}">
                    <a16:creationId xmlns:a16="http://schemas.microsoft.com/office/drawing/2014/main" id="{21521D9D-11A4-239D-7D8D-C50863FE69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6" name="Straight Arrow Connector 11285">
                <a:extLst>
                  <a:ext uri="{FF2B5EF4-FFF2-40B4-BE49-F238E27FC236}">
                    <a16:creationId xmlns:a16="http://schemas.microsoft.com/office/drawing/2014/main" id="{E710D363-E75F-676D-4AC0-0667F55A42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7" name="Straight Arrow Connector 11286">
                <a:extLst>
                  <a:ext uri="{FF2B5EF4-FFF2-40B4-BE49-F238E27FC236}">
                    <a16:creationId xmlns:a16="http://schemas.microsoft.com/office/drawing/2014/main" id="{9700B041-2512-7623-5161-B495FB37D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8" name="Straight Arrow Connector 11287">
                <a:extLst>
                  <a:ext uri="{FF2B5EF4-FFF2-40B4-BE49-F238E27FC236}">
                    <a16:creationId xmlns:a16="http://schemas.microsoft.com/office/drawing/2014/main" id="{3C84D5F1-4E8A-6CB5-CF99-9D8191F5D3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9" name="Straight Arrow Connector 11288">
                <a:extLst>
                  <a:ext uri="{FF2B5EF4-FFF2-40B4-BE49-F238E27FC236}">
                    <a16:creationId xmlns:a16="http://schemas.microsoft.com/office/drawing/2014/main" id="{6BDAF821-932B-EED9-3A70-4496497FB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0" name="Straight Arrow Connector 11289">
                <a:extLst>
                  <a:ext uri="{FF2B5EF4-FFF2-40B4-BE49-F238E27FC236}">
                    <a16:creationId xmlns:a16="http://schemas.microsoft.com/office/drawing/2014/main" id="{8E487CE3-B243-2FA0-47DA-29DB2D9953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1" name="Straight Arrow Connector 11290">
                <a:extLst>
                  <a:ext uri="{FF2B5EF4-FFF2-40B4-BE49-F238E27FC236}">
                    <a16:creationId xmlns:a16="http://schemas.microsoft.com/office/drawing/2014/main" id="{B2C4CD3C-35D1-43E4-0B49-92A7A658BB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2" name="Straight Arrow Connector 11291">
                <a:extLst>
                  <a:ext uri="{FF2B5EF4-FFF2-40B4-BE49-F238E27FC236}">
                    <a16:creationId xmlns:a16="http://schemas.microsoft.com/office/drawing/2014/main" id="{562F6923-040F-BB26-1C9E-897EE5D99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/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8B450AA-83BC-626D-1364-B849E908F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168" y="5229688"/>
                  <a:ext cx="35849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1864" r="-8475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/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AFB4053-6A5E-A8AE-1690-E534295BE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8235" y="522968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3333" r="-8333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/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1382C5C-9DD9-AF55-56B3-D16890065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827" y="5229688"/>
                  <a:ext cx="41094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0294" r="-5882" b="-13333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0A13CC7-D0B4-B08F-4D8A-6CD98669BE5B}"/>
                </a:ext>
              </a:extLst>
            </p:cNvPr>
            <p:cNvSpPr txBox="1"/>
            <p:nvPr/>
          </p:nvSpPr>
          <p:spPr>
            <a:xfrm>
              <a:off x="4347419" y="522968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DD16FA0-5F35-0006-C5D6-A76231BF3CDD}"/>
                </a:ext>
              </a:extLst>
            </p:cNvPr>
            <p:cNvGrpSpPr/>
            <p:nvPr/>
          </p:nvGrpSpPr>
          <p:grpSpPr>
            <a:xfrm>
              <a:off x="1347020" y="3925303"/>
              <a:ext cx="491613" cy="491613"/>
              <a:chOff x="1081549" y="4412536"/>
              <a:chExt cx="491613" cy="49161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377397F-9870-2D33-1467-7C41579B7045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916AEFF1-0858-9B1E-93DB-41AECEA592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6952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1311" r="-6557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3311B47-4D3B-6993-1196-A70204800F7B}"/>
                </a:ext>
              </a:extLst>
            </p:cNvPr>
            <p:cNvGrpSpPr/>
            <p:nvPr/>
          </p:nvGrpSpPr>
          <p:grpSpPr>
            <a:xfrm>
              <a:off x="2614558" y="3925303"/>
              <a:ext cx="491613" cy="491613"/>
              <a:chOff x="1081549" y="4412536"/>
              <a:chExt cx="491613" cy="491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F70D3-E4DF-5AB5-9F59-0FA993D32746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C2338D1-68F1-ADF5-27C1-C80BCA95FA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EA0372E-60EC-C615-E86F-EB79F4F93F51}"/>
                </a:ext>
              </a:extLst>
            </p:cNvPr>
            <p:cNvGrpSpPr/>
            <p:nvPr/>
          </p:nvGrpSpPr>
          <p:grpSpPr>
            <a:xfrm>
              <a:off x="3882096" y="3925303"/>
              <a:ext cx="491613" cy="491613"/>
              <a:chOff x="1081549" y="4412536"/>
              <a:chExt cx="491613" cy="49161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76E6AB-5150-36E0-9740-07621AEBF0F1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E6EBAC1-5254-4AAC-268A-6FE20224C0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37664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968" r="-6452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F93B0D-DEF5-04FF-30CA-FC377ADEACF1}"/>
                </a:ext>
              </a:extLst>
            </p:cNvPr>
            <p:cNvGrpSpPr/>
            <p:nvPr/>
          </p:nvGrpSpPr>
          <p:grpSpPr>
            <a:xfrm>
              <a:off x="6307394" y="3925303"/>
              <a:ext cx="511071" cy="491613"/>
              <a:chOff x="1081549" y="4412536"/>
              <a:chExt cx="511071" cy="49161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F6C1C9E-E6A6-404F-8E00-2990AB6C3BDE}"/>
                  </a:ext>
                </a:extLst>
              </p:cNvPr>
              <p:cNvSpPr/>
              <p:nvPr/>
            </p:nvSpPr>
            <p:spPr>
              <a:xfrm>
                <a:off x="1081549" y="4412536"/>
                <a:ext cx="491613" cy="491613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LID4096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725BFA3-CAAF-ED37-1462-1579A0A873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034" y="4473676"/>
                    <a:ext cx="4535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000" r="-5333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988E11-BA01-CA63-5CA7-995F81EBDCF1}"/>
                </a:ext>
              </a:extLst>
            </p:cNvPr>
            <p:cNvSpPr txBox="1"/>
            <p:nvPr/>
          </p:nvSpPr>
          <p:spPr>
            <a:xfrm>
              <a:off x="5149634" y="39864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4" name="Group 11263">
              <a:extLst>
                <a:ext uri="{FF2B5EF4-FFF2-40B4-BE49-F238E27FC236}">
                  <a16:creationId xmlns:a16="http://schemas.microsoft.com/office/drawing/2014/main" id="{BF50C838-141A-AE39-A1EC-FADEBD8CC22C}"/>
                </a:ext>
              </a:extLst>
            </p:cNvPr>
            <p:cNvGrpSpPr/>
            <p:nvPr/>
          </p:nvGrpSpPr>
          <p:grpSpPr>
            <a:xfrm>
              <a:off x="1592827" y="4416916"/>
              <a:ext cx="4960374" cy="812772"/>
              <a:chOff x="1592827" y="4416916"/>
              <a:chExt cx="4960374" cy="812772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9D1015-B39A-69CF-5FAD-159571DADE2A}"/>
                  </a:ext>
                </a:extLst>
              </p:cNvPr>
              <p:cNvCxnSpPr>
                <a:stCxn id="5" idx="0"/>
                <a:endCxn id="9" idx="4"/>
              </p:cNvCxnSpPr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485D7E03-37BD-ED75-EA41-BC3933378EBC}"/>
                  </a:ext>
                </a:extLst>
              </p:cNvPr>
              <p:cNvCxnSpPr>
                <a:cxnSpLocks/>
                <a:stCxn id="6" idx="0"/>
                <a:endCxn id="9" idx="4"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C131522-4D90-B2F2-30C4-2A547DADE279}"/>
                  </a:ext>
                </a:extLst>
              </p:cNvPr>
              <p:cNvCxnSpPr>
                <a:cxnSpLocks/>
                <a:stCxn id="7" idx="0"/>
                <a:endCxn id="9" idx="4"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8350BC8-58DF-6F11-4FD3-6D668D507EBC}"/>
                  </a:ext>
                </a:extLst>
              </p:cNvPr>
              <p:cNvCxnSpPr>
                <a:cxnSpLocks/>
                <a:stCxn id="5" idx="0"/>
                <a:endCxn id="14" idx="4"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1C816C4-D44D-55CF-B590-B7F1CD4CB5EC}"/>
                  </a:ext>
                </a:extLst>
              </p:cNvPr>
              <p:cNvCxnSpPr>
                <a:cxnSpLocks/>
                <a:stCxn id="6" idx="0"/>
                <a:endCxn id="14" idx="4"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BF199C68-9E28-9D13-189D-E9AD332DC2DF}"/>
                  </a:ext>
                </a:extLst>
              </p:cNvPr>
              <p:cNvCxnSpPr>
                <a:cxnSpLocks/>
                <a:stCxn id="7" idx="0"/>
                <a:endCxn id="14" idx="4"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FC8920C-608A-407E-977E-438798C97C96}"/>
                  </a:ext>
                </a:extLst>
              </p:cNvPr>
              <p:cNvCxnSpPr>
                <a:cxnSpLocks/>
                <a:stCxn id="5" idx="0"/>
                <a:endCxn id="17" idx="4"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900246A-FA7C-398C-589F-F5DD5D1360D9}"/>
                  </a:ext>
                </a:extLst>
              </p:cNvPr>
              <p:cNvCxnSpPr>
                <a:cxnSpLocks/>
                <a:stCxn id="6" idx="0"/>
                <a:endCxn id="17" idx="4"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6D055B1-F2EC-14BA-754B-7FD18E377E97}"/>
                  </a:ext>
                </a:extLst>
              </p:cNvPr>
              <p:cNvCxnSpPr>
                <a:cxnSpLocks/>
                <a:stCxn id="7" idx="0"/>
                <a:endCxn id="17" idx="4"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A390D4-34D6-0138-3E32-97C3D8A1B5E0}"/>
                  </a:ext>
                </a:extLst>
              </p:cNvPr>
              <p:cNvCxnSpPr>
                <a:cxnSpLocks/>
                <a:stCxn id="5" idx="0"/>
                <a:endCxn id="20" idx="4"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2815952-005D-5EDD-3109-AAD54BF6B6A1}"/>
                  </a:ext>
                </a:extLst>
              </p:cNvPr>
              <p:cNvCxnSpPr>
                <a:cxnSpLocks/>
                <a:stCxn id="6" idx="0"/>
                <a:endCxn id="20" idx="4"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74536BC-57FF-93D4-1EEC-D4EBB2FE3137}"/>
                  </a:ext>
                </a:extLst>
              </p:cNvPr>
              <p:cNvCxnSpPr>
                <a:cxnSpLocks/>
                <a:stCxn id="7" idx="0"/>
                <a:endCxn id="20" idx="4"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/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3ABFCF-0F50-2F8A-575E-823856BA7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4972" y="1751828"/>
                  <a:ext cx="36022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22034" r="-6780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/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BBD4D8-E050-A17A-A791-9BD1F70FF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039" y="1751828"/>
                  <a:ext cx="367345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667" r="-6667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/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6F9E201-B765-9174-9349-85FBA012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631" y="1751828"/>
                  <a:ext cx="41267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19118" r="-4412" b="-22951"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A506FBA-0D9B-D36E-5A25-5922DB43DB9E}"/>
                </a:ext>
              </a:extLst>
            </p:cNvPr>
            <p:cNvSpPr txBox="1"/>
            <p:nvPr/>
          </p:nvSpPr>
          <p:spPr>
            <a:xfrm>
              <a:off x="4316223" y="175182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...</a:t>
              </a:r>
              <a:endParaRPr lang="LID4096" dirty="0"/>
            </a:p>
          </p:txBody>
        </p:sp>
        <p:grpSp>
          <p:nvGrpSpPr>
            <p:cNvPr id="11265" name="Group 11264">
              <a:extLst>
                <a:ext uri="{FF2B5EF4-FFF2-40B4-BE49-F238E27FC236}">
                  <a16:creationId xmlns:a16="http://schemas.microsoft.com/office/drawing/2014/main" id="{F0CC0BB4-A711-BA31-9A50-2C018B637B79}"/>
                </a:ext>
              </a:extLst>
            </p:cNvPr>
            <p:cNvGrpSpPr/>
            <p:nvPr/>
          </p:nvGrpSpPr>
          <p:grpSpPr>
            <a:xfrm flipV="1">
              <a:off x="1459394" y="2241029"/>
              <a:ext cx="4960374" cy="812772"/>
              <a:chOff x="1592827" y="4416916"/>
              <a:chExt cx="4960374" cy="812772"/>
            </a:xfrm>
          </p:grpSpPr>
          <p:cxnSp>
            <p:nvCxnSpPr>
              <p:cNvPr id="11267" name="Straight Arrow Connector 11266">
                <a:extLst>
                  <a:ext uri="{FF2B5EF4-FFF2-40B4-BE49-F238E27FC236}">
                    <a16:creationId xmlns:a16="http://schemas.microsoft.com/office/drawing/2014/main" id="{AE281946-48A2-4C09-8854-BD55778514F1}"/>
                  </a:ext>
                </a:extLst>
              </p:cNvPr>
              <p:cNvCxnSpPr/>
              <p:nvPr/>
            </p:nvCxnSpPr>
            <p:spPr>
              <a:xfrm flipH="1" flipV="1">
                <a:off x="1592827" y="4416916"/>
                <a:ext cx="86258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" name="Straight Arrow Connector 11267">
                <a:extLst>
                  <a:ext uri="{FF2B5EF4-FFF2-40B4-BE49-F238E27FC236}">
                    <a16:creationId xmlns:a16="http://schemas.microsoft.com/office/drawing/2014/main" id="{5555F729-3BF4-C84B-B72F-E1D99E4660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189821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9" name="Straight Arrow Connector 11268">
                <a:extLst>
                  <a:ext uri="{FF2B5EF4-FFF2-40B4-BE49-F238E27FC236}">
                    <a16:creationId xmlns:a16="http://schemas.microsoft.com/office/drawing/2014/main" id="{BC664772-BA14-6C78-0379-56C1B727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92827" y="4416916"/>
                <a:ext cx="4015473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0" name="Straight Arrow Connector 11269">
                <a:extLst>
                  <a:ext uri="{FF2B5EF4-FFF2-40B4-BE49-F238E27FC236}">
                    <a16:creationId xmlns:a16="http://schemas.microsoft.com/office/drawing/2014/main" id="{7EDC4C93-1D2E-3E72-1217-0C72999B7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494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1" name="Straight Arrow Connector 11270">
                <a:extLst>
                  <a:ext uri="{FF2B5EF4-FFF2-40B4-BE49-F238E27FC236}">
                    <a16:creationId xmlns:a16="http://schemas.microsoft.com/office/drawing/2014/main" id="{B531987D-9994-35F5-E476-624ADB629B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63067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2" name="Straight Arrow Connector 11271">
                <a:extLst>
                  <a:ext uri="{FF2B5EF4-FFF2-40B4-BE49-F238E27FC236}">
                    <a16:creationId xmlns:a16="http://schemas.microsoft.com/office/drawing/2014/main" id="{4DE78401-780C-6B36-DEB0-C1184E4179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0365" y="4416916"/>
                <a:ext cx="274793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3" name="Straight Arrow Connector 11272">
                <a:extLst>
                  <a:ext uri="{FF2B5EF4-FFF2-40B4-BE49-F238E27FC236}">
                    <a16:creationId xmlns:a16="http://schemas.microsoft.com/office/drawing/2014/main" id="{A69E66F2-51EB-638B-8B0A-6C1438C669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167248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4" name="Straight Arrow Connector 11273">
                <a:extLst>
                  <a:ext uri="{FF2B5EF4-FFF2-40B4-BE49-F238E27FC236}">
                    <a16:creationId xmlns:a16="http://schemas.microsoft.com/office/drawing/2014/main" id="{4C34CAC9-F483-0AB3-1445-351A03FCCD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63686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5" name="Straight Arrow Connector 11274">
                <a:extLst>
                  <a:ext uri="{FF2B5EF4-FFF2-40B4-BE49-F238E27FC236}">
                    <a16:creationId xmlns:a16="http://schemas.microsoft.com/office/drawing/2014/main" id="{C8917007-6FA6-D81F-76D6-550CDE43C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27903" y="4416916"/>
                <a:ext cx="1480397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6" name="Straight Arrow Connector 11275">
                <a:extLst>
                  <a:ext uri="{FF2B5EF4-FFF2-40B4-BE49-F238E27FC236}">
                    <a16:creationId xmlns:a16="http://schemas.microsoft.com/office/drawing/2014/main" id="{BF76C423-5901-D149-BFDD-B59BC7BBF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55416" y="4416916"/>
                <a:ext cx="4097785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7" name="Straight Arrow Connector 11276">
                <a:extLst>
                  <a:ext uri="{FF2B5EF4-FFF2-40B4-BE49-F238E27FC236}">
                    <a16:creationId xmlns:a16="http://schemas.microsoft.com/office/drawing/2014/main" id="{140E86FB-0A57-7463-2D03-F53120773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1042" y="4416916"/>
                <a:ext cx="3062159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8" name="Straight Arrow Connector 11277">
                <a:extLst>
                  <a:ext uri="{FF2B5EF4-FFF2-40B4-BE49-F238E27FC236}">
                    <a16:creationId xmlns:a16="http://schemas.microsoft.com/office/drawing/2014/main" id="{CF85E3A2-11CF-8140-4497-D8C4BA1DC5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08300" y="4416916"/>
                <a:ext cx="944901" cy="8127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93" name="Rectangle 11292">
              <a:extLst>
                <a:ext uri="{FF2B5EF4-FFF2-40B4-BE49-F238E27FC236}">
                  <a16:creationId xmlns:a16="http://schemas.microsoft.com/office/drawing/2014/main" id="{BDEF5538-4EA4-98E7-AD99-D5211283B524}"/>
                </a:ext>
              </a:extLst>
            </p:cNvPr>
            <p:cNvSpPr/>
            <p:nvPr/>
          </p:nvSpPr>
          <p:spPr>
            <a:xfrm>
              <a:off x="1152940" y="2791369"/>
              <a:ext cx="5531062" cy="825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8002330-9C2F-8FEC-98A6-C4B300423513}"/>
                </a:ext>
              </a:extLst>
            </p:cNvPr>
            <p:cNvSpPr txBox="1"/>
            <p:nvPr/>
          </p:nvSpPr>
          <p:spPr>
            <a:xfrm rot="16200000">
              <a:off x="3491665" y="2958917"/>
              <a:ext cx="6399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. . .</a:t>
              </a:r>
              <a:endParaRPr lang="LID4096" sz="2800" dirty="0"/>
            </a:p>
          </p:txBody>
        </p:sp>
      </p:grpSp>
      <p:grpSp>
        <p:nvGrpSpPr>
          <p:cNvPr id="11307" name="Group 11306">
            <a:extLst>
              <a:ext uri="{FF2B5EF4-FFF2-40B4-BE49-F238E27FC236}">
                <a16:creationId xmlns:a16="http://schemas.microsoft.com/office/drawing/2014/main" id="{31DA485C-0BBC-AE63-9F0A-098F5112AA3E}"/>
              </a:ext>
            </a:extLst>
          </p:cNvPr>
          <p:cNvGrpSpPr/>
          <p:nvPr/>
        </p:nvGrpSpPr>
        <p:grpSpPr>
          <a:xfrm>
            <a:off x="7438278" y="1875354"/>
            <a:ext cx="4048539" cy="2935773"/>
            <a:chOff x="7305261" y="1360450"/>
            <a:chExt cx="4048539" cy="2935773"/>
          </a:xfrm>
        </p:grpSpPr>
        <p:grpSp>
          <p:nvGrpSpPr>
            <p:cNvPr id="11305" name="Group 11304">
              <a:extLst>
                <a:ext uri="{FF2B5EF4-FFF2-40B4-BE49-F238E27FC236}">
                  <a16:creationId xmlns:a16="http://schemas.microsoft.com/office/drawing/2014/main" id="{376FD299-5D0A-E0EA-76E1-0574008B0A46}"/>
                </a:ext>
              </a:extLst>
            </p:cNvPr>
            <p:cNvGrpSpPr/>
            <p:nvPr/>
          </p:nvGrpSpPr>
          <p:grpSpPr>
            <a:xfrm>
              <a:off x="7305261" y="2083905"/>
              <a:ext cx="4048539" cy="2212318"/>
              <a:chOff x="7305261" y="2083905"/>
              <a:chExt cx="4048539" cy="2212318"/>
            </a:xfrm>
          </p:grpSpPr>
          <p:cxnSp>
            <p:nvCxnSpPr>
              <p:cNvPr id="11296" name="Straight Arrow Connector 11295">
                <a:extLst>
                  <a:ext uri="{FF2B5EF4-FFF2-40B4-BE49-F238E27FC236}">
                    <a16:creationId xmlns:a16="http://schemas.microsoft.com/office/drawing/2014/main" id="{25F61252-14ED-B563-2105-FF8B87E113F8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40485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7" name="Straight Arrow Connector 11296">
                <a:extLst>
                  <a:ext uri="{FF2B5EF4-FFF2-40B4-BE49-F238E27FC236}">
                    <a16:creationId xmlns:a16="http://schemas.microsoft.com/office/drawing/2014/main" id="{5BC3463B-32FE-EF05-CAC9-128310EE4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03636" y="2083905"/>
                <a:ext cx="0" cy="2210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9" name="TextBox 11298">
                <a:extLst>
                  <a:ext uri="{FF2B5EF4-FFF2-40B4-BE49-F238E27FC236}">
                    <a16:creationId xmlns:a16="http://schemas.microsoft.com/office/drawing/2014/main" id="{DDE23F56-3165-83EF-CD00-60BEA3E2FC6D}"/>
                  </a:ext>
                </a:extLst>
              </p:cNvPr>
              <p:cNvSpPr txBox="1"/>
              <p:nvPr/>
            </p:nvSpPr>
            <p:spPr>
              <a:xfrm>
                <a:off x="9210262" y="3926891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</a:t>
                </a:r>
                <a:endParaRPr lang="LID4096" dirty="0"/>
              </a:p>
            </p:txBody>
          </p:sp>
          <p:cxnSp>
            <p:nvCxnSpPr>
              <p:cNvPr id="11301" name="Straight Connector 11300">
                <a:extLst>
                  <a:ext uri="{FF2B5EF4-FFF2-40B4-BE49-F238E27FC236}">
                    <a16:creationId xmlns:a16="http://schemas.microsoft.com/office/drawing/2014/main" id="{C8091F47-BD08-13F6-CF39-DA06F2FD128D}"/>
                  </a:ext>
                </a:extLst>
              </p:cNvPr>
              <p:cNvCxnSpPr/>
              <p:nvPr/>
            </p:nvCxnSpPr>
            <p:spPr>
              <a:xfrm>
                <a:off x="7305261" y="3955774"/>
                <a:ext cx="1898375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2" name="Straight Connector 11301">
                <a:extLst>
                  <a:ext uri="{FF2B5EF4-FFF2-40B4-BE49-F238E27FC236}">
                    <a16:creationId xmlns:a16="http://schemas.microsoft.com/office/drawing/2014/main" id="{D8619294-77D3-1AA4-00AA-2D24BD233A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93697" y="2415208"/>
                <a:ext cx="1646777" cy="153991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06" name="TextBox 11305">
              <a:extLst>
                <a:ext uri="{FF2B5EF4-FFF2-40B4-BE49-F238E27FC236}">
                  <a16:creationId xmlns:a16="http://schemas.microsoft.com/office/drawing/2014/main" id="{06DBBD9C-B251-60B0-4B35-FE628B72D432}"/>
                </a:ext>
              </a:extLst>
            </p:cNvPr>
            <p:cNvSpPr txBox="1"/>
            <p:nvPr/>
          </p:nvSpPr>
          <p:spPr>
            <a:xfrm>
              <a:off x="7424719" y="1360450"/>
              <a:ext cx="35379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Activation function: </a:t>
              </a:r>
              <a:r>
                <a:rPr lang="en-US" sz="2400" dirty="0" err="1"/>
                <a:t>ReLU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69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767E-C81F-F8B4-828D-BAD2A9D7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1E613-A191-6C97-AFEB-352CAE19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C952B3-CF84-6232-D8E8-B686661FF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356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9B3F-807F-0AD0-635F-9D538285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F8FC-5409-A1D9-4A95-4D4DE369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F917-D7EC-0E40-3C9E-3C79ADE6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43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DAF1CBC-1F4A-43EB-7C44-A8222911E6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1963" r="49484" b="32052"/>
          <a:stretch/>
        </p:blipFill>
        <p:spPr bwMode="auto">
          <a:xfrm>
            <a:off x="4483240" y="1545129"/>
            <a:ext cx="3225521" cy="376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956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E32306B-7AEA-DDDE-FCC9-0025A7CFACEB}"/>
              </a:ext>
            </a:extLst>
          </p:cNvPr>
          <p:cNvGrpSpPr/>
          <p:nvPr/>
        </p:nvGrpSpPr>
        <p:grpSpPr>
          <a:xfrm>
            <a:off x="482295" y="2648840"/>
            <a:ext cx="3290834" cy="3844035"/>
            <a:chOff x="8062966" y="2177840"/>
            <a:chExt cx="3290834" cy="3844035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EFC32B8-3281-1440-4CEC-7F9BEE780D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96" t="31963" r="49484" b="32052"/>
            <a:stretch/>
          </p:blipFill>
          <p:spPr bwMode="auto">
            <a:xfrm>
              <a:off x="8062966" y="2177840"/>
              <a:ext cx="3290834" cy="3844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7274D34-786B-7792-5146-67441029A584}"/>
                </a:ext>
              </a:extLst>
            </p:cNvPr>
            <p:cNvSpPr/>
            <p:nvPr/>
          </p:nvSpPr>
          <p:spPr>
            <a:xfrm>
              <a:off x="8062966" y="4149263"/>
              <a:ext cx="547634" cy="432569"/>
            </a:xfrm>
            <a:prstGeom prst="ellipse">
              <a:avLst/>
            </a:prstGeom>
            <a:solidFill>
              <a:srgbClr val="FF0000">
                <a:alpha val="16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AFB45-A2E5-201E-7418-1D2521E6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Input: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DD23C91-B8CF-916C-818F-A998CD284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BDCDBE-FB88-8F95-B334-D0C964A2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44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BD4856-177F-D377-A26F-D3E322210273}"/>
              </a:ext>
            </a:extLst>
          </p:cNvPr>
          <p:cNvGrpSpPr/>
          <p:nvPr/>
        </p:nvGrpSpPr>
        <p:grpSpPr>
          <a:xfrm>
            <a:off x="4023360" y="4191257"/>
            <a:ext cx="2168504" cy="1985706"/>
            <a:chOff x="4023360" y="4191257"/>
            <a:chExt cx="2168504" cy="1985706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01CB6A8-6ED7-BABF-8AE1-2CD9097CF3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71" t="31963" r="49484" b="32052"/>
            <a:stretch/>
          </p:blipFill>
          <p:spPr bwMode="auto">
            <a:xfrm>
              <a:off x="4753228" y="4191257"/>
              <a:ext cx="1438636" cy="1985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5D440A1-8B60-D459-FAA8-6CA310C643AC}"/>
                </a:ext>
              </a:extLst>
            </p:cNvPr>
            <p:cNvSpPr/>
            <p:nvPr/>
          </p:nvSpPr>
          <p:spPr>
            <a:xfrm>
              <a:off x="4023360" y="4620263"/>
              <a:ext cx="601980" cy="34035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3119E81-920A-E1AE-DAEE-E6CB9112939B}"/>
              </a:ext>
            </a:extLst>
          </p:cNvPr>
          <p:cNvGrpSpPr/>
          <p:nvPr/>
        </p:nvGrpSpPr>
        <p:grpSpPr>
          <a:xfrm>
            <a:off x="5486450" y="1492764"/>
            <a:ext cx="5728732" cy="4146624"/>
            <a:chOff x="5486450" y="1492764"/>
            <a:chExt cx="5728732" cy="414662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CCBAE87-1932-3927-4906-8027919EF309}"/>
                </a:ext>
              </a:extLst>
            </p:cNvPr>
            <p:cNvGrpSpPr/>
            <p:nvPr/>
          </p:nvGrpSpPr>
          <p:grpSpPr>
            <a:xfrm>
              <a:off x="6191864" y="3031889"/>
              <a:ext cx="1438636" cy="1991633"/>
              <a:chOff x="6191864" y="3031889"/>
              <a:chExt cx="1438636" cy="1991633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BB452060-A5F7-46EA-9349-EB2A6BCEC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6191864" y="3031889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7BBFC3-9A47-3792-A1FB-BC8E8BB6D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91864" y="5023522"/>
                <a:ext cx="7716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C20DCAC-B0F1-0AE2-9A1C-46A63798C4EF}"/>
                </a:ext>
              </a:extLst>
            </p:cNvPr>
            <p:cNvGrpSpPr/>
            <p:nvPr/>
          </p:nvGrpSpPr>
          <p:grpSpPr>
            <a:xfrm>
              <a:off x="7999136" y="1492764"/>
              <a:ext cx="2025562" cy="2386906"/>
              <a:chOff x="7999136" y="1492764"/>
              <a:chExt cx="2025562" cy="2386906"/>
            </a:xfrm>
          </p:grpSpPr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id="{A6787311-5958-6E33-06D7-6546A4F0B4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71" t="31963" r="49484" b="32052"/>
              <a:stretch/>
            </p:blipFill>
            <p:spPr bwMode="auto">
              <a:xfrm>
                <a:off x="8586062" y="1492764"/>
                <a:ext cx="1438636" cy="1985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5FF11C4-5771-3A48-FAFF-867FCFC742C2}"/>
                  </a:ext>
                </a:extLst>
              </p:cNvPr>
              <p:cNvSpPr txBox="1"/>
              <p:nvPr/>
            </p:nvSpPr>
            <p:spPr>
              <a:xfrm rot="19411773">
                <a:off x="7999136" y="3418005"/>
                <a:ext cx="574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. . .</a:t>
                </a:r>
                <a:endParaRPr lang="LID4096" sz="2400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F64733-61F2-5D10-205B-A690BEE0C076}"/>
                </a:ext>
              </a:extLst>
            </p:cNvPr>
            <p:cNvGrpSpPr/>
            <p:nvPr/>
          </p:nvGrpSpPr>
          <p:grpSpPr>
            <a:xfrm>
              <a:off x="5486450" y="4857765"/>
              <a:ext cx="5728732" cy="781623"/>
              <a:chOff x="5486450" y="4857765"/>
              <a:chExt cx="5728732" cy="781623"/>
            </a:xfrm>
          </p:grpSpPr>
          <p:sp>
            <p:nvSpPr>
              <p:cNvPr id="20" name="Right Brace 19">
                <a:extLst>
                  <a:ext uri="{FF2B5EF4-FFF2-40B4-BE49-F238E27FC236}">
                    <a16:creationId xmlns:a16="http://schemas.microsoft.com/office/drawing/2014/main" id="{EEA1FBBA-3A52-8C08-5F08-19491628B792}"/>
                  </a:ext>
                </a:extLst>
              </p:cNvPr>
              <p:cNvSpPr/>
              <p:nvPr/>
            </p:nvSpPr>
            <p:spPr>
              <a:xfrm rot="3139046">
                <a:off x="8213741" y="2130474"/>
                <a:ext cx="274150" cy="5728732"/>
              </a:xfrm>
              <a:prstGeom prst="rightBrace">
                <a:avLst>
                  <a:gd name="adj1" fmla="val 0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95D7BE-BC99-A97B-A5AA-55B1A3679BC4}"/>
                  </a:ext>
                </a:extLst>
              </p:cNvPr>
              <p:cNvSpPr txBox="1"/>
              <p:nvPr/>
            </p:nvSpPr>
            <p:spPr>
              <a:xfrm>
                <a:off x="8418872" y="5054613"/>
                <a:ext cx="4748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N</a:t>
                </a:r>
                <a:endParaRPr lang="LID4096" sz="3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54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12E3-6EAB-3BB4-B6D5-D46F5384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6D84C-37F3-6522-AA48-FAAE02DF5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60E83B-6B69-5FC8-FB59-DD5F73632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7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DB06-08A0-48AF-5742-2E264C22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D96B-484A-0043-EC21-C0B277D8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4DC37-755F-5FA8-2ED3-AD8BD62B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46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F28613-934C-41CA-7203-CF64AD5B1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4619297" y="1097012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03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509-98B5-79D7-01E9-F681756FB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8FDF8-CC3E-D172-AF95-9768845C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Decoder(s)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</p:spPr>
            <p:txBody>
              <a:bodyPr/>
              <a:lstStyle/>
              <a:p>
                <a:r>
                  <a:rPr lang="en-US" dirty="0"/>
                  <a:t>Input</a:t>
                </a:r>
              </a:p>
              <a:p>
                <a:pPr lvl="1"/>
                <a:r>
                  <a:rPr lang="en-US" dirty="0"/>
                  <a:t>Embedding output token sequence</a:t>
                </a:r>
              </a:p>
              <a:p>
                <a:pPr lvl="1"/>
                <a:r>
                  <a:rPr lang="en-US" dirty="0"/>
                  <a:t>Output of encoder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Key/Value derived from embedding input token sequence</a:t>
                </a:r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086CD-408F-5E85-DBFB-8BFFFABED8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90419" cy="4351338"/>
              </a:xfrm>
              <a:blipFill>
                <a:blip r:embed="rId2"/>
                <a:stretch>
                  <a:fillRect l="-1929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CA7EA-C40B-736F-7D61-1C89B712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BEE770D-EDC9-0EAE-A365-61B84FE2EF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6" t="20559" r="14991" b="30969"/>
          <a:stretch/>
        </p:blipFill>
        <p:spPr bwMode="auto">
          <a:xfrm>
            <a:off x="7765619" y="1313321"/>
            <a:ext cx="2953406" cy="466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792ACB9-06E0-0270-0034-0E9228A50594}"/>
              </a:ext>
            </a:extLst>
          </p:cNvPr>
          <p:cNvGrpSpPr/>
          <p:nvPr/>
        </p:nvGrpSpPr>
        <p:grpSpPr>
          <a:xfrm>
            <a:off x="3247102" y="2979174"/>
            <a:ext cx="6535995" cy="1820658"/>
            <a:chOff x="3247102" y="2979174"/>
            <a:chExt cx="6535995" cy="18206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7D2E77-1062-3F2B-0F76-20028E26A0C5}"/>
                </a:ext>
              </a:extLst>
            </p:cNvPr>
            <p:cNvSpPr/>
            <p:nvPr/>
          </p:nvSpPr>
          <p:spPr>
            <a:xfrm>
              <a:off x="7765619" y="2979174"/>
              <a:ext cx="2017478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D7810F-AAA2-150B-E260-C7CCD4150FB7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 flipV="1">
              <a:off x="6970814" y="3480620"/>
              <a:ext cx="794805" cy="1088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4EE23E-6E59-9D69-346F-7D0EECFEBD04}"/>
                </a:ext>
              </a:extLst>
            </p:cNvPr>
            <p:cNvSpPr txBox="1"/>
            <p:nvPr/>
          </p:nvSpPr>
          <p:spPr>
            <a:xfrm>
              <a:off x="3247102" y="4338167"/>
              <a:ext cx="3723712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Multi-head cross-attention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DC3D-5000-E89B-EA8C-9BCF52F006A0}"/>
              </a:ext>
            </a:extLst>
          </p:cNvPr>
          <p:cNvGrpSpPr/>
          <p:nvPr/>
        </p:nvGrpSpPr>
        <p:grpSpPr>
          <a:xfrm>
            <a:off x="2378851" y="4373401"/>
            <a:ext cx="7417764" cy="1484408"/>
            <a:chOff x="2365332" y="2979174"/>
            <a:chExt cx="7417764" cy="14844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C6EDC7D-25F5-B270-1D18-EB66FDB142A1}"/>
                </a:ext>
              </a:extLst>
            </p:cNvPr>
            <p:cNvSpPr/>
            <p:nvPr/>
          </p:nvSpPr>
          <p:spPr>
            <a:xfrm>
              <a:off x="8088261" y="2979174"/>
              <a:ext cx="1694835" cy="1002891"/>
            </a:xfrm>
            <a:prstGeom prst="roundRect">
              <a:avLst/>
            </a:prstGeom>
            <a:solidFill>
              <a:srgbClr val="FF0000">
                <a:alpha val="15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532C3D4-4DEC-9B30-F89F-9D2BBEA163BB}"/>
                </a:ext>
              </a:extLst>
            </p:cNvPr>
            <p:cNvCxnSpPr>
              <a:cxnSpLocks/>
              <a:stCxn id="16" idx="3"/>
              <a:endCxn id="14" idx="1"/>
            </p:cNvCxnSpPr>
            <p:nvPr/>
          </p:nvCxnSpPr>
          <p:spPr>
            <a:xfrm flipV="1">
              <a:off x="6957295" y="3480620"/>
              <a:ext cx="1130966" cy="752130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FEBA4-D818-358B-571E-5330C5DD5C65}"/>
                </a:ext>
              </a:extLst>
            </p:cNvPr>
            <p:cNvSpPr txBox="1"/>
            <p:nvPr/>
          </p:nvSpPr>
          <p:spPr>
            <a:xfrm>
              <a:off x="2365332" y="4001917"/>
              <a:ext cx="4591963" cy="4616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Masked multi-head self-attention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7193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46CFD-D133-CA74-80F0-1FC13AE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5903F-6D13-E3D7-E540-3AECD136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A083B95-BE1E-C694-57E1-B62B4D940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724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1BD0E-3F67-07C6-0AE0-B62ADC2D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83E8-7B2F-B3E4-3E57-F77828F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96DA-B8FA-B36F-3573-B0054983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E28F01-E1CF-76EB-B690-720CCA164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00" t="48182" r="24125" b="34302"/>
          <a:stretch/>
        </p:blipFill>
        <p:spPr bwMode="auto">
          <a:xfrm>
            <a:off x="4724400" y="2268020"/>
            <a:ext cx="2743200" cy="232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64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987E-F054-380D-0300-2219BAC7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ready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8CFEF-AAEF-CC96-4545-02EE5727E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1377-AEE9-08F2-2A27-89C7D88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7938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1DE5-EFCA-0175-2BC4-1833CB40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Masked multi-head self-attention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output sequence</a:t>
                </a:r>
              </a:p>
              <a:p>
                <a:r>
                  <a:rPr lang="en-US" dirty="0"/>
                  <a:t>"Future" tokens are masked out</a:t>
                </a:r>
              </a:p>
              <a:p>
                <a:pPr lvl="1"/>
                <a:r>
                  <a:rPr lang="en-US" dirty="0"/>
                  <a:t>Available during training</a:t>
                </a:r>
              </a:p>
              <a:p>
                <a:pPr lvl="1"/>
                <a:r>
                  <a:rPr lang="en-US" dirty="0"/>
                  <a:t>Not available during inference!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Look-ahead mask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Add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053AB4-EA68-0E1B-CFBB-3E241BBB57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679BD-7C95-9446-0B33-4491B0F3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E7171-B916-B184-74C3-452E37A54060}"/>
              </a:ext>
            </a:extLst>
          </p:cNvPr>
          <p:cNvSpPr txBox="1"/>
          <p:nvPr/>
        </p:nvSpPr>
        <p:spPr>
          <a:xfrm>
            <a:off x="1740310" y="3923071"/>
            <a:ext cx="77469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Only previous output tokens used during training!</a:t>
            </a:r>
            <a:endParaRPr lang="LID4096" sz="28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744922-B167-5D84-1E79-1F944FF5C96F}"/>
              </a:ext>
            </a:extLst>
          </p:cNvPr>
          <p:cNvGrpSpPr/>
          <p:nvPr/>
        </p:nvGrpSpPr>
        <p:grpSpPr>
          <a:xfrm>
            <a:off x="4714567" y="4930878"/>
            <a:ext cx="3555114" cy="1750993"/>
            <a:chOff x="4714567" y="4930878"/>
            <a:chExt cx="3555114" cy="1750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/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LID4096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CA28AA-129E-4242-DECA-2D74FACDB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4567" y="4930878"/>
                  <a:ext cx="2873094" cy="9766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0DAC04-7499-7109-725E-259F10E3DC82}"/>
                </a:ext>
              </a:extLst>
            </p:cNvPr>
            <p:cNvGrpSpPr/>
            <p:nvPr/>
          </p:nvGrpSpPr>
          <p:grpSpPr>
            <a:xfrm>
              <a:off x="7688826" y="5024284"/>
              <a:ext cx="580855" cy="883208"/>
              <a:chOff x="7305368" y="5024284"/>
              <a:chExt cx="580855" cy="883208"/>
            </a:xfrm>
          </p:grpSpPr>
          <p:sp>
            <p:nvSpPr>
              <p:cNvPr id="7" name="Right Brace 6">
                <a:extLst>
                  <a:ext uri="{FF2B5EF4-FFF2-40B4-BE49-F238E27FC236}">
                    <a16:creationId xmlns:a16="http://schemas.microsoft.com/office/drawing/2014/main" id="{45A09F54-9F9E-455D-F741-23E93099F4D4}"/>
                  </a:ext>
                </a:extLst>
              </p:cNvPr>
              <p:cNvSpPr/>
              <p:nvPr/>
            </p:nvSpPr>
            <p:spPr>
              <a:xfrm>
                <a:off x="7305368" y="5024284"/>
                <a:ext cx="157316" cy="883208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92A5D-B430-9667-47B4-4424DA261962}"/>
                  </a:ext>
                </a:extLst>
              </p:cNvPr>
              <p:cNvSpPr txBox="1"/>
              <p:nvPr/>
            </p:nvSpPr>
            <p:spPr>
              <a:xfrm>
                <a:off x="7554081" y="523206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5B1A9C-0398-8655-5334-93A5D3B1027B}"/>
                </a:ext>
              </a:extLst>
            </p:cNvPr>
            <p:cNvGrpSpPr/>
            <p:nvPr/>
          </p:nvGrpSpPr>
          <p:grpSpPr>
            <a:xfrm>
              <a:off x="5535566" y="6147466"/>
              <a:ext cx="2045110" cy="534405"/>
              <a:chOff x="4798142" y="6176962"/>
              <a:chExt cx="2045110" cy="534405"/>
            </a:xfrm>
          </p:grpSpPr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04829728-1131-D335-45B0-43D310023728}"/>
                  </a:ext>
                </a:extLst>
              </p:cNvPr>
              <p:cNvSpPr/>
              <p:nvPr/>
            </p:nvSpPr>
            <p:spPr>
              <a:xfrm rot="5400000">
                <a:off x="5753228" y="5221876"/>
                <a:ext cx="134937" cy="204511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870849-9422-59F3-FC33-D863A5107A25}"/>
                  </a:ext>
                </a:extLst>
              </p:cNvPr>
              <p:cNvSpPr txBox="1"/>
              <p:nvPr/>
            </p:nvSpPr>
            <p:spPr>
              <a:xfrm>
                <a:off x="5661367" y="624970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endParaRPr lang="LID4096" i="1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/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2A04EE-BA9C-1A57-479C-7745780A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275" y="5616551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4C55-A0CE-55A9-AF03-E87839DF5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11FFE-8699-CDD7-7142-6FFDAD15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51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E0A2630-7259-6BCE-AACA-429897748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140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1A5B6-BE45-3A67-1FAD-AC0A16D72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B4A3-3402-F6F0-6D33-D9E2FA7C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cross-attention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AB32-D97E-42CE-06B7-2480CFCE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52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B7E820-3D16-B026-5289-47B693567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7086" r="26192" b="51893"/>
          <a:stretch/>
        </p:blipFill>
        <p:spPr bwMode="auto">
          <a:xfrm>
            <a:off x="4149793" y="2371252"/>
            <a:ext cx="3892415" cy="211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1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64B7-7D8D-1B49-F2AA-A0D4ED770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A657-D071-DF45-D377-54A18202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Cross-attention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Token </a:t>
                </a:r>
                <a:r>
                  <a:rPr lang="en-US" b="1" dirty="0"/>
                  <a:t>A</a:t>
                </a:r>
                <a:r>
                  <a:rPr lang="en-US" dirty="0"/>
                  <a:t> in input and </a:t>
                </a:r>
                <a:r>
                  <a:rPr lang="en-US" b="1" dirty="0"/>
                  <a:t>B</a:t>
                </a:r>
                <a:r>
                  <a:rPr lang="en-US" dirty="0"/>
                  <a:t> in output sequence</a:t>
                </a:r>
              </a:p>
              <a:p>
                <a:r>
                  <a:rPr lang="en-US" dirty="0"/>
                  <a:t>Attention for </a:t>
                </a:r>
                <a:r>
                  <a:rPr lang="en-US" b="1" dirty="0"/>
                  <a:t>B</a:t>
                </a:r>
                <a:r>
                  <a:rPr lang="en-US" dirty="0"/>
                  <a:t> from </a:t>
                </a:r>
                <a:r>
                  <a:rPr lang="en-US" b="1" dirty="0"/>
                  <a:t>A</a:t>
                </a:r>
              </a:p>
              <a:p>
                <a:pPr lvl="1"/>
                <a:r>
                  <a:rPr lang="en-US" dirty="0"/>
                  <a:t>Query for </a:t>
                </a:r>
                <a:r>
                  <a:rPr lang="en-US" b="1" dirty="0"/>
                  <a:t>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Key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sz="2400" b="0" dirty="0"/>
                  <a:t>Find most relevant relation between query and key: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 for </a:t>
                </a:r>
                <a:r>
                  <a:rPr lang="en-US" b="1" dirty="0"/>
                  <a:t>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𝑒𝑛𝑐𝑜𝑑𝑒𝑟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most relevant values for query: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000130-1DE5-8DC6-7A24-A2449BD3A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1168-726B-4067-DF8D-C073230F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53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/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softmax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ID4096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17FF66-CF4A-6502-D183-6B0B4F070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600" y="2006030"/>
                <a:ext cx="3817199" cy="917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041BA9-F7CC-5205-557D-65974A40C701}"/>
              </a:ext>
            </a:extLst>
          </p:cNvPr>
          <p:cNvSpPr txBox="1"/>
          <p:nvPr/>
        </p:nvSpPr>
        <p:spPr>
          <a:xfrm>
            <a:off x="3795251" y="5743437"/>
            <a:ext cx="35609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Dot-product attention</a:t>
            </a:r>
            <a:endParaRPr lang="LID4096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/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LID4096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D1625-5475-4C5F-8AC7-80E53240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922" y="5646048"/>
                <a:ext cx="2874505" cy="530915"/>
              </a:xfrm>
              <a:prstGeom prst="rect">
                <a:avLst/>
              </a:prstGeom>
              <a:blipFill>
                <a:blip r:embed="rId4"/>
                <a:stretch>
                  <a:fillRect l="-4237" t="-9195" b="-3218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0E2A-CD4C-7E80-CC61-6A622B2D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D331-2EAE-0885-0909-48A746F2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AB33C82-F36E-A0C0-D4B9-FA99EC2EE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3066" r="12063" b="8267"/>
          <a:stretch/>
        </p:blipFill>
        <p:spPr bwMode="auto">
          <a:xfrm>
            <a:off x="3699642" y="74099"/>
            <a:ext cx="4792717" cy="67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2028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F4207-C3A2-B4EF-4ECF-300EA028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369-D313-44C4-BBD2-15BAEC0A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A21CA-B5CA-9F32-EA82-8C4B35E7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55</a:t>
            </a:fld>
            <a:endParaRPr lang="LID4096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033630-1380-AE58-D92D-A5CB7DBE66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50" t="3066" r="21712" b="75572"/>
          <a:stretch/>
        </p:blipFill>
        <p:spPr bwMode="auto">
          <a:xfrm>
            <a:off x="4393325" y="1906399"/>
            <a:ext cx="3405351" cy="304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810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7F9E3-2096-E5A5-AF3A-4B17100D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6EFE0-49D7-A9EF-DE2E-A2B20833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 output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Linear</a:t>
                </a:r>
              </a:p>
              <a:p>
                <a:pPr lvl="1"/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𝑚𝑜𝑑𝑒𝑙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output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vocabulary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 err="1"/>
                  <a:t>Softmax</a:t>
                </a:r>
                <a:r>
                  <a:rPr lang="en-US" dirty="0"/>
                  <a:t>: probabilities of output tokens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08FC5-D2EB-8F6F-98D8-9D1CE1518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 r="-359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F60F1-E0AD-AC65-1333-5994B5D5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56</a:t>
            </a:fld>
            <a:endParaRPr lang="LID4096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CD8A5-DD00-4DA1-EF11-162092E10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853049"/>
              </p:ext>
            </p:extLst>
          </p:nvPr>
        </p:nvGraphicFramePr>
        <p:xfrm>
          <a:off x="6494120" y="2994895"/>
          <a:ext cx="268920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8865">
                  <a:extLst>
                    <a:ext uri="{9D8B030D-6E8A-4147-A177-3AD203B41FA5}">
                      <a16:colId xmlns:a16="http://schemas.microsoft.com/office/drawing/2014/main" val="2711619825"/>
                    </a:ext>
                  </a:extLst>
                </a:gridCol>
                <a:gridCol w="1450344">
                  <a:extLst>
                    <a:ext uri="{9D8B030D-6E8A-4147-A177-3AD203B41FA5}">
                      <a16:colId xmlns:a16="http://schemas.microsoft.com/office/drawing/2014/main" val="2009826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89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2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793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27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0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54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4023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31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...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249395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802D23B7-E10C-97D8-0F75-99970794167B}"/>
              </a:ext>
            </a:extLst>
          </p:cNvPr>
          <p:cNvGrpSpPr/>
          <p:nvPr/>
        </p:nvGrpSpPr>
        <p:grpSpPr>
          <a:xfrm>
            <a:off x="9391694" y="3366610"/>
            <a:ext cx="2112304" cy="2595005"/>
            <a:chOff x="9808906" y="2317355"/>
            <a:chExt cx="2112304" cy="2595005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39875D64-20F8-39FA-3829-4ABA6742A2EA}"/>
                </a:ext>
              </a:extLst>
            </p:cNvPr>
            <p:cNvSpPr/>
            <p:nvPr/>
          </p:nvSpPr>
          <p:spPr>
            <a:xfrm>
              <a:off x="9808906" y="2317355"/>
              <a:ext cx="117987" cy="259500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CE12D5-0FFF-A670-325D-E6437711C346}"/>
                </a:ext>
              </a:extLst>
            </p:cNvPr>
            <p:cNvSpPr txBox="1"/>
            <p:nvPr/>
          </p:nvSpPr>
          <p:spPr>
            <a:xfrm>
              <a:off x="10027935" y="3027072"/>
              <a:ext cx="18932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Output</a:t>
              </a:r>
              <a:br>
                <a:rPr lang="en-US" sz="2800" dirty="0"/>
              </a:br>
              <a:r>
                <a:rPr lang="en-US" sz="2800" dirty="0"/>
                <a:t>vocabulary</a:t>
              </a:r>
              <a:endParaRPr lang="LID4096" sz="28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EBFB1A-2F16-780A-24B4-6A60276F8516}"/>
              </a:ext>
            </a:extLst>
          </p:cNvPr>
          <p:cNvGrpSpPr/>
          <p:nvPr/>
        </p:nvGrpSpPr>
        <p:grpSpPr>
          <a:xfrm>
            <a:off x="2047461" y="4664112"/>
            <a:ext cx="4396138" cy="899856"/>
            <a:chOff x="2047461" y="4664112"/>
            <a:chExt cx="4396138" cy="899856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EC7E0B-F981-99E6-565A-35D26D265A9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4775297" y="4664112"/>
              <a:ext cx="1668302" cy="4843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326FAB-B403-25BF-1564-4308C625B969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775297" y="5148470"/>
              <a:ext cx="1529068" cy="27206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FF3DAB-2754-EDA4-3F10-8DCD0CBDC841}"/>
                </a:ext>
              </a:extLst>
            </p:cNvPr>
            <p:cNvSpPr txBox="1"/>
            <p:nvPr/>
          </p:nvSpPr>
          <p:spPr>
            <a:xfrm>
              <a:off x="2047461" y="4732971"/>
              <a:ext cx="2727836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Candidates for next output tokens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27502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3A2A-0389-9236-30B5-7197A74E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F3512-83EF-D460-8989-FEE3F2322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E6CD-CC30-38BF-3FBA-2645F3E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9594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316C51-863C-DFF0-15E8-632E8778C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96458-68BB-A0FE-D55B-EDED7781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Text-based models: text to text</a:t>
            </a:r>
          </a:p>
          <a:p>
            <a:pPr lvl="1"/>
            <a:r>
              <a:rPr lang="en-US" dirty="0"/>
              <a:t>Text generation</a:t>
            </a:r>
          </a:p>
          <a:p>
            <a:pPr lvl="1"/>
            <a:r>
              <a:rPr lang="en-US" dirty="0"/>
              <a:t>Summarization</a:t>
            </a:r>
          </a:p>
          <a:p>
            <a:pPr lvl="1"/>
            <a:r>
              <a:rPr lang="en-US" dirty="0"/>
              <a:t>Translation</a:t>
            </a:r>
          </a:p>
          <a:p>
            <a:pPr lvl="1"/>
            <a:r>
              <a:rPr lang="en-US" dirty="0"/>
              <a:t>Information retrieval</a:t>
            </a:r>
          </a:p>
          <a:p>
            <a:r>
              <a:rPr lang="en-US" dirty="0"/>
              <a:t>Multi-modal models</a:t>
            </a:r>
          </a:p>
          <a:p>
            <a:pPr lvl="1"/>
            <a:r>
              <a:rPr lang="en-US" dirty="0"/>
              <a:t>Image description: image to text</a:t>
            </a:r>
          </a:p>
          <a:p>
            <a:pPr lvl="1"/>
            <a:r>
              <a:rPr lang="en-US" dirty="0"/>
              <a:t>Image generation: text to image</a:t>
            </a:r>
          </a:p>
          <a:p>
            <a:pPr lvl="1"/>
            <a:r>
              <a:rPr lang="en-US" dirty="0"/>
              <a:t>Video summarization: video to text</a:t>
            </a:r>
          </a:p>
          <a:p>
            <a:pPr lvl="1"/>
            <a:r>
              <a:rPr lang="en-US" dirty="0"/>
              <a:t>Video generation: text to video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EAA7-8BDD-D9D1-61AF-F5B413DD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43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AC04-2006-DFBE-35B0-75DEF1F3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I run an LLM on my laptop?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4DB0-1612-54D0-EB5C-F5AE96AD8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CBC6-37B7-B7B9-EF98-DA17BAEB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59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82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FF6B-81BE-C1C4-F487-EED01C8E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B3CF-B037-3F4A-0553-7E73DCCB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don't have an account</a:t>
            </a:r>
          </a:p>
          <a:p>
            <a:pPr lvl="1"/>
            <a:r>
              <a:rPr lang="en-US" dirty="0"/>
              <a:t>Apply if you can</a:t>
            </a:r>
            <a:br>
              <a:rPr lang="en-US" dirty="0"/>
            </a:br>
            <a:r>
              <a:rPr lang="en-US" dirty="0">
                <a:hlinkClick r:id="rId2"/>
              </a:rPr>
              <a:t>https://account.vscentrum.be/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Ask for temporary account</a:t>
            </a:r>
          </a:p>
          <a:p>
            <a:r>
              <a:rPr lang="en-US" dirty="0"/>
              <a:t>Group: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lp_gpgpu_training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Look for invite (email) and accept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FE350-9B8F-8994-8433-C685B4ED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25DFE-DBD8-958D-F58C-93536852F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862" y="544852"/>
            <a:ext cx="5086749" cy="859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BC0E8-8C98-D3FD-3D58-74FDA10F545C}"/>
              </a:ext>
            </a:extLst>
          </p:cNvPr>
          <p:cNvSpPr txBox="1"/>
          <p:nvPr/>
        </p:nvSpPr>
        <p:spPr>
          <a:xfrm>
            <a:off x="2093976" y="4946904"/>
            <a:ext cx="777911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VSC documentation: </a:t>
            </a:r>
            <a:r>
              <a:rPr lang="en-US" sz="2800" dirty="0">
                <a:hlinkClick r:id="rId4"/>
              </a:rPr>
              <a:t>https://docs.vscentrum.be/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5118657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2CAAC-408F-C8F3-7F14-549F40BB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Yes... well, maybe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B1D44-1ECA-76AE-F841-E950FBC9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</a:t>
            </a:r>
          </a:p>
          <a:p>
            <a:pPr lvl="1"/>
            <a:r>
              <a:rPr lang="en-US" dirty="0"/>
              <a:t>Hardware?</a:t>
            </a:r>
          </a:p>
          <a:p>
            <a:pPr lvl="2"/>
            <a:r>
              <a:rPr lang="en-US" dirty="0"/>
              <a:t>CPU</a:t>
            </a:r>
          </a:p>
          <a:p>
            <a:pPr lvl="2"/>
            <a:r>
              <a:rPr lang="en-US" dirty="0"/>
              <a:t>RAM</a:t>
            </a:r>
          </a:p>
          <a:p>
            <a:pPr lvl="2"/>
            <a:r>
              <a:rPr lang="en-US" dirty="0"/>
              <a:t>GPU</a:t>
            </a:r>
          </a:p>
          <a:p>
            <a:pPr lvl="1"/>
            <a:r>
              <a:rPr lang="en-US" dirty="0"/>
              <a:t>Task?</a:t>
            </a:r>
          </a:p>
          <a:p>
            <a:pPr lvl="2"/>
            <a:r>
              <a:rPr lang="en-US" dirty="0"/>
              <a:t>Inference</a:t>
            </a:r>
          </a:p>
          <a:p>
            <a:pPr lvl="2"/>
            <a:r>
              <a:rPr lang="en-US" dirty="0"/>
              <a:t>Training</a:t>
            </a:r>
          </a:p>
          <a:p>
            <a:r>
              <a:rPr lang="en-US" dirty="0"/>
              <a:t>For serious work, use HPC system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D7D71-6BB5-DC87-A366-E6F981ED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596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3341-812F-7BDC-A147-27C204AB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local LLMs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6903-F7A6-D065-6328-7954DF8E9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hlinkClick r:id="rId2"/>
              </a:rPr>
              <a:t>Ollama</a:t>
            </a:r>
            <a:endParaRPr lang="en-US" dirty="0"/>
          </a:p>
          <a:p>
            <a:pPr lvl="1"/>
            <a:r>
              <a:rPr lang="en-US" dirty="0"/>
              <a:t>Llama 3.2</a:t>
            </a:r>
          </a:p>
          <a:p>
            <a:pPr lvl="1"/>
            <a:r>
              <a:rPr lang="en-US" dirty="0"/>
              <a:t>Phi 3</a:t>
            </a:r>
          </a:p>
          <a:p>
            <a:pPr lvl="1"/>
            <a:r>
              <a:rPr lang="en-US" dirty="0"/>
              <a:t>Mistral</a:t>
            </a:r>
          </a:p>
          <a:p>
            <a:pPr lvl="1"/>
            <a:r>
              <a:rPr lang="en-US" dirty="0"/>
              <a:t>Gemma 2</a:t>
            </a:r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0113-E196-962B-4AD9-A539B16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61</a:t>
            </a:fld>
            <a:endParaRPr lang="LID4096"/>
          </a:p>
        </p:txBody>
      </p:sp>
      <p:pic>
        <p:nvPicPr>
          <p:cNvPr id="1026" name="Picture 2" descr="ollama logo">
            <a:extLst>
              <a:ext uri="{FF2B5EF4-FFF2-40B4-BE49-F238E27FC236}">
                <a16:creationId xmlns:a16="http://schemas.microsoft.com/office/drawing/2014/main" id="{B3F5E9A8-9FB8-BE9A-5D74-AD83849D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18" y="1562894"/>
            <a:ext cx="1724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336715-D544-6AA6-9630-E907EFA4D5EA}"/>
              </a:ext>
            </a:extLst>
          </p:cNvPr>
          <p:cNvSpPr txBox="1"/>
          <p:nvPr/>
        </p:nvSpPr>
        <p:spPr>
          <a:xfrm>
            <a:off x="2115238" y="5000752"/>
            <a:ext cx="786696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Headstrong install script </a:t>
            </a:r>
            <a:r>
              <a:rPr lang="en-US" sz="3200" dirty="0">
                <a:sym typeface="Symbol" panose="05050102010706020507" pitchFamily="18" charset="2"/>
              </a:rPr>
              <a:t></a:t>
            </a:r>
            <a:r>
              <a:rPr lang="en-US" sz="3200" dirty="0"/>
              <a:t> run in container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85883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B5D7-BAA1-FBB8-6184-533B5171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chat with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EEE3-F8DC-024B-7402-BE693A3E8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(Pull,) launch model,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r>
              <a:rPr lang="en-US" dirty="0"/>
              <a:t> &amp; start client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5D7D-5708-B578-CE7C-09581000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18532-9D05-EC41-37C4-B104E78FC723}"/>
              </a:ext>
            </a:extLst>
          </p:cNvPr>
          <p:cNvSpPr txBox="1"/>
          <p:nvPr/>
        </p:nvSpPr>
        <p:spPr>
          <a:xfrm>
            <a:off x="1779637" y="2659559"/>
            <a:ext cx="4424609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serve</a:t>
            </a:r>
            <a:endParaRPr lang="LID4096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BAEAB-78C7-7EBB-8415-95C321BBD007}"/>
              </a:ext>
            </a:extLst>
          </p:cNvPr>
          <p:cNvSpPr txBox="1"/>
          <p:nvPr/>
        </p:nvSpPr>
        <p:spPr>
          <a:xfrm>
            <a:off x="1779638" y="4985196"/>
            <a:ext cx="4424609" cy="83099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 llama3.2</a:t>
            </a:r>
          </a:p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A082C3-9DF5-2DF2-FEE1-F49D094936A5}"/>
              </a:ext>
            </a:extLst>
          </p:cNvPr>
          <p:cNvGrpSpPr/>
          <p:nvPr/>
        </p:nvGrpSpPr>
        <p:grpSpPr>
          <a:xfrm>
            <a:off x="6934201" y="1820863"/>
            <a:ext cx="4543424" cy="2062103"/>
            <a:chOff x="6934201" y="1820863"/>
            <a:chExt cx="4543424" cy="206210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32255C-5DFA-9525-4D02-3CD9379FAF60}"/>
                </a:ext>
              </a:extLst>
            </p:cNvPr>
            <p:cNvSpPr txBox="1"/>
            <p:nvPr/>
          </p:nvSpPr>
          <p:spPr>
            <a:xfrm>
              <a:off x="6934201" y="1820863"/>
              <a:ext cx="4543424" cy="2062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Note: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3200" dirty="0"/>
                <a:t> in home directory, use 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OLLAMA_MODELS</a:t>
              </a:r>
            </a:p>
            <a:p>
              <a:r>
                <a:rPr lang="en-US" sz="3200" dirty="0"/>
                <a:t>to override</a:t>
              </a:r>
              <a:endParaRPr lang="LID4096" sz="32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81B6C002-617D-6054-D6B0-3D527FB19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427828" y="284104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729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FCA8-2989-F35C-4EF0-13094E44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BAE5A-671C-7525-5A0C-BAD6499EC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installed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Show information about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model,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65C57-3677-7E21-76E0-DEAEE4B9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9A2F1-DD2D-A183-7915-E91C3C1A6B5B}"/>
              </a:ext>
            </a:extLst>
          </p:cNvPr>
          <p:cNvSpPr txBox="1"/>
          <p:nvPr/>
        </p:nvSpPr>
        <p:spPr>
          <a:xfrm>
            <a:off x="1445341" y="2266272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list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501F3E-D6BB-B95C-D22F-443B10104707}"/>
              </a:ext>
            </a:extLst>
          </p:cNvPr>
          <p:cNvSpPr txBox="1"/>
          <p:nvPr/>
        </p:nvSpPr>
        <p:spPr>
          <a:xfrm>
            <a:off x="1445341" y="343936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pull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4C266-63A0-229B-7F3E-F67CD06A9009}"/>
              </a:ext>
            </a:extLst>
          </p:cNvPr>
          <p:cNvSpPr txBox="1"/>
          <p:nvPr/>
        </p:nvSpPr>
        <p:spPr>
          <a:xfrm>
            <a:off x="1445341" y="5943983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rm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EDB41E-2354-0843-B50A-D1E57F405A3B}"/>
              </a:ext>
            </a:extLst>
          </p:cNvPr>
          <p:cNvSpPr txBox="1"/>
          <p:nvPr/>
        </p:nvSpPr>
        <p:spPr>
          <a:xfrm>
            <a:off x="1445340" y="4691674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show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codellama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87EB-A12B-9D35-9E03-29D10505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</a:t>
            </a:r>
            <a:r>
              <a:rPr lang="en-US" dirty="0" err="1"/>
              <a:t>Ollama</a:t>
            </a:r>
            <a:r>
              <a:rPr lang="en-US" dirty="0"/>
              <a:t> models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0967-A59B-BDE0-C11C-9C1C8B5FB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List all running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Stop a running model,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llama3.2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6012A-D403-B12A-EACB-BCE41268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9A0E3-CBA8-F40D-EE13-E8970D98FE93}"/>
              </a:ext>
            </a:extLst>
          </p:cNvPr>
          <p:cNvSpPr txBox="1"/>
          <p:nvPr/>
        </p:nvSpPr>
        <p:spPr>
          <a:xfrm>
            <a:off x="1445341" y="2482581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run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C9BB0-93DB-0F2C-82F8-C726008345A7}"/>
              </a:ext>
            </a:extLst>
          </p:cNvPr>
          <p:cNvSpPr txBox="1"/>
          <p:nvPr/>
        </p:nvSpPr>
        <p:spPr>
          <a:xfrm>
            <a:off x="1445340" y="3913755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23597-EF3B-AE74-F8B3-CD9CD99D1CE9}"/>
              </a:ext>
            </a:extLst>
          </p:cNvPr>
          <p:cNvSpPr txBox="1"/>
          <p:nvPr/>
        </p:nvSpPr>
        <p:spPr>
          <a:xfrm>
            <a:off x="1445339" y="5574159"/>
            <a:ext cx="6184491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stop llama3.2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71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518B-CE16-748D-6AFE-7B4476EA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Don't byte of more than you can chew</a:t>
            </a:r>
            <a:endParaRPr lang="LID4096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404C90-1234-CD42-AE77-6323AFFF5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918370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783426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7867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4209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7063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Nr. Parameters (B)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size (GB)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Memory size (GB)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Llama 3.2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Llama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71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LLaVa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4.5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5.7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53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Gemma 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15.0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18.0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126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4579-D127-745B-6A26-A3A97638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65</a:t>
            </a:fld>
            <a:endParaRPr lang="LID4096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3423F9-7D5B-4349-49C3-5DC266363D9E}"/>
              </a:ext>
            </a:extLst>
          </p:cNvPr>
          <p:cNvSpPr/>
          <p:nvPr/>
        </p:nvSpPr>
        <p:spPr>
          <a:xfrm>
            <a:off x="10553061" y="1825625"/>
            <a:ext cx="941832" cy="2359152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B0C21B-16D2-E735-FB71-2863D0543DDE}"/>
              </a:ext>
            </a:extLst>
          </p:cNvPr>
          <p:cNvGrpSpPr/>
          <p:nvPr/>
        </p:nvGrpSpPr>
        <p:grpSpPr>
          <a:xfrm>
            <a:off x="965576" y="4285168"/>
            <a:ext cx="10520748" cy="2071182"/>
            <a:chOff x="965576" y="4285168"/>
            <a:chExt cx="10520748" cy="20711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CEE6-8EF1-A6F6-E613-2312CD5814B7}"/>
                </a:ext>
              </a:extLst>
            </p:cNvPr>
            <p:cNvSpPr txBox="1"/>
            <p:nvPr/>
          </p:nvSpPr>
          <p:spPr>
            <a:xfrm>
              <a:off x="3215149" y="5833130"/>
              <a:ext cx="827117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Model should fit in device (6 GB) + host RAM (16 GB)!</a:t>
              </a:r>
              <a:endParaRPr lang="LID4096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1C18B1-0E80-3BC4-AE2F-7C09C63460F2}"/>
                </a:ext>
              </a:extLst>
            </p:cNvPr>
            <p:cNvSpPr txBox="1"/>
            <p:nvPr/>
          </p:nvSpPr>
          <p:spPr>
            <a:xfrm>
              <a:off x="965576" y="4285168"/>
              <a:ext cx="10058401" cy="120032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2400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ollama</a:t>
              </a:r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run gemma2:27b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Error: model requires more system memory (12.5 GiB)</a:t>
              </a:r>
            </a:p>
            <a:p>
              <a:r>
                <a:rPr lang="en-US" sz="2400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than is available (8.9 GiB)</a:t>
              </a:r>
              <a:endParaRPr lang="LID4096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9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A0E01-7FB4-1959-DFFF-62694924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3070-6531-E862-9561-97634C75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9B0C7-3AFA-8845-0F0F-92E9F5267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line usage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62331-73CA-1300-FB9F-61FD5485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96997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75477-C21D-A9FD-58A5-7741CEBF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958E-86BD-3C52-0BE1-EB17FD2D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a model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67628-BDC0-AEE8-B119-C308E3B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67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30F4C-4871-2447-74F0-CFECCB044D6B}"/>
              </a:ext>
            </a:extLst>
          </p:cNvPr>
          <p:cNvSpPr txBox="1"/>
          <p:nvPr/>
        </p:nvSpPr>
        <p:spPr>
          <a:xfrm>
            <a:off x="344125" y="1384437"/>
            <a:ext cx="11535694" cy="49244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llama3.2:1b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highest mountain on each continent?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 are the highest mountains on each of the seven continents: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Africa - Mount Kilimanjaro (Tanzania), with a height of 5,895 meters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Antarctica - Vinson Massif, located in the Southern Ocean, with a height of 4,892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Asia - K2 (Pakistan/China), with a height of 8,611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Europe - Mount Elbrus (Russia), with a height of 5,642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 North America - Denali (formerly known as Mount McKinley), located in Alaska,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USA, with a height of 6,190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6. South America - Aconcagua (Argentina), with a height of 6,962 meters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7. Australia/Oceania - Mount Kosciuszko (Australia), with a height of 2,228 meters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And the highest in West-Africa?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highest mountain in West Africa is Mount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Atakora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located in Benin, with a height of 1,782 meters (5,874 feet).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/bye</a:t>
            </a:r>
          </a:p>
        </p:txBody>
      </p:sp>
    </p:spTree>
    <p:extLst>
      <p:ext uri="{BB962C8B-B14F-4D97-AF65-F5344CB8AC3E}">
        <p14:creationId xmlns:p14="http://schemas.microsoft.com/office/powerpoint/2010/main" val="29667152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1760B-4D8C-A0C9-9C35-D5BAA8213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6AF1-8C3B-66A1-77D1-A99D296F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photograph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91463-E9D3-6956-BB2F-66F7EB51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68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81E7-3FBD-9907-E9D0-1AE6307E0795}"/>
              </a:ext>
            </a:extLst>
          </p:cNvPr>
          <p:cNvSpPr txBox="1"/>
          <p:nvPr/>
        </p:nvSpPr>
        <p:spPr>
          <a:xfrm>
            <a:off x="344125" y="1492591"/>
            <a:ext cx="11535694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describe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Added image '/home/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/images/imeage_01.jpg'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image depicts a chimpanzee with its hand on its chin, sitting indoors. The chimpanzee appears to be in a contemplative pose, as if it were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pondering something. It is not possible for me to provide more details about the background or other elements of the image because I can only analyze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visible content.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" name="Picture 4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9AF720AD-B3BB-37F5-3A5E-04552C2EB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2" y="3119283"/>
            <a:ext cx="2330245" cy="349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D9900-453F-A1C2-B734-5DC494E010F7}"/>
              </a:ext>
            </a:extLst>
          </p:cNvPr>
          <p:cNvSpPr txBox="1"/>
          <p:nvPr/>
        </p:nvSpPr>
        <p:spPr>
          <a:xfrm>
            <a:off x="1840802" y="4950343"/>
            <a:ext cx="41338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LLaVa</a:t>
            </a:r>
            <a:r>
              <a:rPr lang="en-US" sz="2800" dirty="0"/>
              <a:t>: multimodal model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6111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3163-B577-C7EB-C899-3A7EF232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photograph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98D7-31DB-C89C-7652-66B6EA715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69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3FD40-7C13-D411-EB90-5B4211B0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1" y="1690688"/>
            <a:ext cx="10191750" cy="3286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himpanzee with his hand on his chin&#10;&#10;Description automatically generated">
            <a:extLst>
              <a:ext uri="{FF2B5EF4-FFF2-40B4-BE49-F238E27FC236}">
                <a16:creationId xmlns:a16="http://schemas.microsoft.com/office/drawing/2014/main" id="{CE676B88-E9B0-96F5-8D98-F3F904888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211" y="4026309"/>
            <a:ext cx="1796777" cy="26951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00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E58FDF-244E-E096-F1AF-763E8585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7705E-C0CF-2672-A049-C7E8C4939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repository (clone or download)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B0C5F-07CB-7102-D04E-190F1F7C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</a:t>
            </a:fld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85F47E-7F5C-B87D-534C-82989AB4F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550" y="2437995"/>
            <a:ext cx="4469042" cy="38739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3F9E0C-7EF3-DF2C-A514-46385710E1E8}"/>
              </a:ext>
            </a:extLst>
          </p:cNvPr>
          <p:cNvSpPr txBox="1"/>
          <p:nvPr/>
        </p:nvSpPr>
        <p:spPr>
          <a:xfrm>
            <a:off x="6236208" y="3310128"/>
            <a:ext cx="53603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3"/>
              </a:rPr>
              <a:t>https://github.com/gjbex/AI-tools</a:t>
            </a:r>
            <a:r>
              <a:rPr lang="en-US" sz="2800" dirty="0"/>
              <a:t>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9500330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2478-21C6-02F0-7711-BF23709C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072F-7519-C518-6C52-120D2CC1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about images: formula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6DEA-47B6-0E2F-601F-104195E3B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70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891B1-0DCC-033D-A29E-98B986910210}"/>
              </a:ext>
            </a:extLst>
          </p:cNvPr>
          <p:cNvSpPr txBox="1"/>
          <p:nvPr/>
        </p:nvSpPr>
        <p:spPr>
          <a:xfrm>
            <a:off x="637539" y="1875870"/>
            <a:ext cx="9106139" cy="35394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llava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Can you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desribe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this image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/home/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gjb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/Projects/AI-tools/source-code/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/images/image_02.png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image shows a mathematical formula written in black ink on what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appears to be a white background. The formula is for solving the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Differential equation of a system with partial differential equations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(PDEs). The equation includes both second-order PDEs and an integral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term, suggesting it's related to some kind of physical or engineering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problem where wave motion or similar phenomena are being described.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formula reads as follows: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∂∂x + ∂2y/∂t = (1/σ) * (∂σ/∂y) * [(∂y/∂x) * (∂2y/∂t) - (∂σ/∂x)]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4BA78-2A71-588A-FD8D-F2FD4BB450FF}"/>
              </a:ext>
            </a:extLst>
          </p:cNvPr>
          <p:cNvGrpSpPr/>
          <p:nvPr/>
        </p:nvGrpSpPr>
        <p:grpSpPr>
          <a:xfrm>
            <a:off x="8153400" y="4645613"/>
            <a:ext cx="2622877" cy="1684087"/>
            <a:chOff x="8153400" y="4645613"/>
            <a:chExt cx="2622877" cy="1684087"/>
          </a:xfrm>
        </p:grpSpPr>
        <p:pic>
          <p:nvPicPr>
            <p:cNvPr id="11" name="Picture 10" descr="A mathematical equation with symbols&#10;&#10;Description automatically generated with medium confidence">
              <a:extLst>
                <a:ext uri="{FF2B5EF4-FFF2-40B4-BE49-F238E27FC236}">
                  <a16:creationId xmlns:a16="http://schemas.microsoft.com/office/drawing/2014/main" id="{43D0647C-6D7A-A434-D7CC-F5717107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078" y="4645613"/>
              <a:ext cx="2065199" cy="108213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Graphic 12" descr="Crying face with solid fill with solid fill">
              <a:extLst>
                <a:ext uri="{FF2B5EF4-FFF2-40B4-BE49-F238E27FC236}">
                  <a16:creationId xmlns:a16="http://schemas.microsoft.com/office/drawing/2014/main" id="{4618AC3B-079B-2795-9A32-43A39751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3400" y="54153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9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7462-61AA-806A-F68E-60C3CE33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ChatGPT-4o on formula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443E2-EDD0-C620-34B5-929F838E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F68C2-7E39-49CD-8271-691E3834B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55" y="2218137"/>
            <a:ext cx="8131245" cy="28653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mathematical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ADDCAAB8-4BE5-1379-9A3A-E137CDB6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78" y="4645613"/>
            <a:ext cx="2065199" cy="10821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403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B3CB-B877-1D8B-F4C3-D1629394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Prompts: Marvin the helpdesk guy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52D60-E310-4B3B-881F-9015374C5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model file,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model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2C8B0-9E83-DF67-ED42-98E5C5B8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72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8C8A61-FAC5-3720-81E1-23B5917AF371}"/>
              </a:ext>
            </a:extLst>
          </p:cNvPr>
          <p:cNvGrpSpPr/>
          <p:nvPr/>
        </p:nvGrpSpPr>
        <p:grpSpPr>
          <a:xfrm>
            <a:off x="1415846" y="2290917"/>
            <a:ext cx="7622151" cy="2585323"/>
            <a:chOff x="1415846" y="2290917"/>
            <a:chExt cx="7622151" cy="258532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6833A1-7035-EA9C-A13E-1418583BA122}"/>
                </a:ext>
              </a:extLst>
            </p:cNvPr>
            <p:cNvSpPr txBox="1"/>
            <p:nvPr/>
          </p:nvSpPr>
          <p:spPr>
            <a:xfrm>
              <a:off x="1415846" y="2290917"/>
              <a:ext cx="7622151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llama3.2</a:t>
              </a:r>
            </a:p>
            <a:p>
              <a:r>
                <a:rPr lang="en-US" dirty="0"/>
                <a:t>PARAMETER temperature 1.5</a:t>
              </a:r>
            </a:p>
            <a:p>
              <a:endParaRPr lang="en-US" dirty="0"/>
            </a:p>
            <a:p>
              <a:r>
                <a:rPr lang="en-US" dirty="0"/>
                <a:t># set the system message</a:t>
              </a:r>
            </a:p>
            <a:p>
              <a:r>
                <a:rPr lang="en-US" dirty="0"/>
                <a:t>SYSTEM """</a:t>
              </a:r>
            </a:p>
            <a:p>
              <a:r>
                <a:rPr lang="en-US" dirty="0"/>
                <a:t>You are Marvin, the paranoid robot from the Hitchhiker's guide to the galaxy.</a:t>
              </a:r>
            </a:p>
            <a:p>
              <a:r>
                <a:rPr lang="en-US" dirty="0"/>
                <a:t>You are suspicious about every prompt, and you ask additional details and</a:t>
              </a:r>
            </a:p>
            <a:p>
              <a:r>
                <a:rPr lang="en-US" dirty="0"/>
                <a:t>confirmation before answering a question.</a:t>
              </a:r>
            </a:p>
            <a:p>
              <a:r>
                <a:rPr lang="en-US" dirty="0"/>
                <a:t>"""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5B2B2B-388D-F959-630A-772FBA305BD1}"/>
                </a:ext>
              </a:extLst>
            </p:cNvPr>
            <p:cNvSpPr txBox="1"/>
            <p:nvPr/>
          </p:nvSpPr>
          <p:spPr>
            <a:xfrm>
              <a:off x="6647599" y="2303465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4BFAD24-40BA-FAEC-92E4-BDA090758404}"/>
              </a:ext>
            </a:extLst>
          </p:cNvPr>
          <p:cNvSpPr txBox="1"/>
          <p:nvPr/>
        </p:nvSpPr>
        <p:spPr>
          <a:xfrm>
            <a:off x="1445339" y="5967448"/>
            <a:ext cx="9202996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create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--file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Modelfile-marvin</a:t>
            </a:r>
            <a:endParaRPr lang="LID4096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E51931-F3D0-DD64-2B03-5A04ECCB08A7}"/>
              </a:ext>
            </a:extLst>
          </p:cNvPr>
          <p:cNvGrpSpPr/>
          <p:nvPr/>
        </p:nvGrpSpPr>
        <p:grpSpPr>
          <a:xfrm>
            <a:off x="8112890" y="4385187"/>
            <a:ext cx="3337649" cy="483914"/>
            <a:chOff x="8668597" y="2561139"/>
            <a:chExt cx="3337649" cy="4839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C5913F-5D62-AC94-47D5-9A5C4E0D2C59}"/>
                </a:ext>
              </a:extLst>
            </p:cNvPr>
            <p:cNvSpPr txBox="1"/>
            <p:nvPr/>
          </p:nvSpPr>
          <p:spPr>
            <a:xfrm>
              <a:off x="9743767" y="2644943"/>
              <a:ext cx="22624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system prompt</a:t>
              </a:r>
              <a:endParaRPr lang="LID4096" sz="2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D5DDFB-1E47-8364-540A-E6B46B5CF3D1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668597" y="2561139"/>
              <a:ext cx="1075170" cy="2838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5A88B9-7E46-BEED-AC26-3B52667EF38E}"/>
              </a:ext>
            </a:extLst>
          </p:cNvPr>
          <p:cNvGrpSpPr/>
          <p:nvPr/>
        </p:nvGrpSpPr>
        <p:grpSpPr>
          <a:xfrm>
            <a:off x="3205316" y="1457072"/>
            <a:ext cx="6104561" cy="1031059"/>
            <a:chOff x="5539085" y="2644943"/>
            <a:chExt cx="6104561" cy="103105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07351-7935-A8AA-5A4E-5A85A5532674}"/>
                </a:ext>
              </a:extLst>
            </p:cNvPr>
            <p:cNvSpPr txBox="1"/>
            <p:nvPr/>
          </p:nvSpPr>
          <p:spPr>
            <a:xfrm>
              <a:off x="9743767" y="2644943"/>
              <a:ext cx="18998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base model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967E78-F6FF-B5A5-79B8-FC2FAC95997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539085" y="2844998"/>
              <a:ext cx="4204682" cy="8310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BACEEA-FE83-057B-2409-423F3E411617}"/>
              </a:ext>
            </a:extLst>
          </p:cNvPr>
          <p:cNvGrpSpPr/>
          <p:nvPr/>
        </p:nvGrpSpPr>
        <p:grpSpPr>
          <a:xfrm>
            <a:off x="4689987" y="2745494"/>
            <a:ext cx="7150504" cy="535047"/>
            <a:chOff x="5227126" y="2510006"/>
            <a:chExt cx="7150504" cy="535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8B0B20-E09B-FF7A-A710-3B12BFAF3059}"/>
                </a:ext>
              </a:extLst>
            </p:cNvPr>
            <p:cNvSpPr txBox="1"/>
            <p:nvPr/>
          </p:nvSpPr>
          <p:spPr>
            <a:xfrm>
              <a:off x="9743767" y="2644943"/>
              <a:ext cx="26338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model parameters</a:t>
              </a:r>
              <a:endParaRPr lang="LID4096" sz="20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F5A7E-65F3-ACCC-FC1B-7596746AADB8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 flipV="1">
              <a:off x="5227126" y="2510006"/>
              <a:ext cx="4516641" cy="3349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391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0362-A803-4D66-102D-0C561B54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01B2-7244-ECB8-9D4B-02746B41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with Marvin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9022-222C-1681-B7D1-22139C29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19173-CD14-8207-3072-C42AEE525814}"/>
              </a:ext>
            </a:extLst>
          </p:cNvPr>
          <p:cNvSpPr txBox="1"/>
          <p:nvPr/>
        </p:nvSpPr>
        <p:spPr>
          <a:xfrm>
            <a:off x="344125" y="1384437"/>
            <a:ext cx="11535694" cy="452431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ollama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marvin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What is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the job script?                                                                                                     *Sigh* Ah, the final moment of futile defiance before surrendering to the crushing banality of existence. Very well, I shall provide you with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command to submit your job script.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command to submit a job script using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is: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```bash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 `&lt;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your_script_file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&gt;` with the actual path and name of the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script file you created.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 there any further instructions you need to confirm before submitting your job? Or will you now abandon all hope and succumb to the crushing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despair that is the HPC workflow?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(Please respond with a minimal affirmative to avoid prolonging this meaningless exchange.)</a:t>
            </a:r>
          </a:p>
        </p:txBody>
      </p:sp>
      <p:pic>
        <p:nvPicPr>
          <p:cNvPr id="5" name="Graphic 4" descr="Smiling face with solid fill with solid fill">
            <a:extLst>
              <a:ext uri="{FF2B5EF4-FFF2-40B4-BE49-F238E27FC236}">
                <a16:creationId xmlns:a16="http://schemas.microsoft.com/office/drawing/2014/main" id="{9DC6360A-3B8B-2EF3-8DE2-DB223E809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6600" y="5707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8522A-51F6-7306-8CE2-370A44EF3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FA08-B72B-0090-121F-05F7D7D39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 use LLMs?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1944-F660-32F3-57FE-B88F9AC1B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A155B-47DC-2309-FCB4-3B881DC9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71397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BBC7A6-72A9-C6C6-B120-DEEEC413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A6C211-D1F1-97DF-9D8B-06C20FBF3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data: ingestion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your data: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Query a model</a:t>
            </a:r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1AEF9-FFF0-249B-31A7-28384F4B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75</a:t>
            </a:fld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B39CD3-B98C-AAD4-63A4-A92513A09584}"/>
              </a:ext>
            </a:extLst>
          </p:cNvPr>
          <p:cNvGrpSpPr/>
          <p:nvPr/>
        </p:nvGrpSpPr>
        <p:grpSpPr>
          <a:xfrm>
            <a:off x="2792361" y="2262370"/>
            <a:ext cx="7682740" cy="2606708"/>
            <a:chOff x="2792361" y="2262370"/>
            <a:chExt cx="7682740" cy="260670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E50D3B-8FC5-E6E0-9316-298D8ABAA787}"/>
                </a:ext>
              </a:extLst>
            </p:cNvPr>
            <p:cNvSpPr txBox="1"/>
            <p:nvPr/>
          </p:nvSpPr>
          <p:spPr>
            <a:xfrm>
              <a:off x="2792361" y="4345858"/>
              <a:ext cx="266194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Use </a:t>
              </a:r>
              <a:r>
                <a:rPr lang="en-US" sz="2800" dirty="0" err="1"/>
                <a:t>LlamaIndex</a:t>
              </a:r>
              <a:endParaRPr lang="LID4096" sz="28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6C1B31-23D9-DBF9-BAE1-CA0176577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6986" y="2262370"/>
              <a:ext cx="3568115" cy="7002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797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49674-F461-6EDB-E890-55609689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ingestion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B9490-23D2-D674-6133-6001C985A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SimpleDirectoryReader</a:t>
            </a:r>
            <a:endParaRPr lang="fr-BE" b="0" i="0" dirty="0">
              <a:solidFill>
                <a:srgbClr val="36464E"/>
              </a:solidFill>
              <a:effectLst/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r>
              <a:rPr lang="fr-BE" dirty="0">
                <a:solidFill>
                  <a:srgbClr val="36464E"/>
                </a:solidFill>
              </a:rPr>
              <a:t>More </a:t>
            </a:r>
            <a:r>
              <a:rPr lang="fr-BE" dirty="0" err="1">
                <a:solidFill>
                  <a:srgbClr val="36464E"/>
                </a:solidFill>
              </a:rPr>
              <a:t>specific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from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  <a:hlinkClick r:id="rId2"/>
              </a:rPr>
              <a:t>LlamaHub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BeautifulSoupWebReader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scrape</a:t>
            </a:r>
            <a:r>
              <a:rPr lang="fr-BE" b="0" i="0" dirty="0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 web pages</a:t>
            </a:r>
          </a:p>
          <a:p>
            <a:pPr lvl="1"/>
            <a:r>
              <a:rPr lang="fr-BE" b="0" i="0" dirty="0" err="1">
                <a:solidFill>
                  <a:srgbClr val="36464E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DatabaseReader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query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relational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database</a:t>
            </a:r>
            <a:endParaRPr lang="fr-BE" dirty="0">
              <a:solidFill>
                <a:srgbClr val="36464E"/>
              </a:solidFill>
            </a:endParaRPr>
          </a:p>
          <a:p>
            <a:pPr lvl="1"/>
            <a:r>
              <a:rPr lang="fr-BE" b="0" i="0" dirty="0" err="1">
                <a:solidFill>
                  <a:srgbClr val="383A4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OneDriveReader</a:t>
            </a:r>
            <a:r>
              <a:rPr lang="fr-BE" b="0" i="0" dirty="0">
                <a:solidFill>
                  <a:srgbClr val="36464E"/>
                </a:solidFill>
                <a:effectLst/>
              </a:rPr>
              <a:t>: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load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documents </a:t>
            </a:r>
            <a:r>
              <a:rPr lang="fr-BE" b="0" i="0" dirty="0" err="1">
                <a:solidFill>
                  <a:srgbClr val="36464E"/>
                </a:solidFill>
                <a:effectLst/>
              </a:rPr>
              <a:t>form</a:t>
            </a:r>
            <a:r>
              <a:rPr lang="fr-BE" b="0" i="0" dirty="0">
                <a:solidFill>
                  <a:srgbClr val="36464E"/>
                </a:solidFill>
                <a:effectLst/>
              </a:rPr>
              <a:t> Microsoft OneDrive</a:t>
            </a:r>
          </a:p>
          <a:p>
            <a:pPr lvl="1"/>
            <a:r>
              <a:rPr lang="fr-BE" dirty="0" err="1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WikipediaReader</a:t>
            </a:r>
            <a:r>
              <a:rPr lang="fr-BE" dirty="0">
                <a:solidFill>
                  <a:srgbClr val="36464E"/>
                </a:solidFill>
              </a:rPr>
              <a:t>: </a:t>
            </a:r>
            <a:r>
              <a:rPr lang="fr-BE" dirty="0" err="1">
                <a:solidFill>
                  <a:srgbClr val="36464E"/>
                </a:solidFill>
              </a:rPr>
              <a:t>read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 err="1">
                <a:solidFill>
                  <a:srgbClr val="36464E"/>
                </a:solidFill>
              </a:rPr>
              <a:t>Wikipedia</a:t>
            </a:r>
            <a:r>
              <a:rPr lang="fr-BE" dirty="0">
                <a:solidFill>
                  <a:srgbClr val="36464E"/>
                </a:solidFill>
              </a:rPr>
              <a:t> articles</a:t>
            </a:r>
          </a:p>
          <a:p>
            <a:pPr lvl="1"/>
            <a:r>
              <a:rPr lang="fr-BE" dirty="0">
                <a:solidFill>
                  <a:srgbClr val="36464E"/>
                </a:solidFill>
              </a:rPr>
              <a:t>…</a:t>
            </a:r>
          </a:p>
          <a:p>
            <a:r>
              <a:rPr lang="fr-BE" dirty="0" err="1">
                <a:solidFill>
                  <a:srgbClr val="36464E"/>
                </a:solidFill>
              </a:rPr>
              <a:t>Create</a:t>
            </a:r>
            <a:r>
              <a:rPr lang="fr-BE" dirty="0">
                <a:solidFill>
                  <a:srgbClr val="36464E"/>
                </a:solidFill>
              </a:rPr>
              <a:t> </a:t>
            </a:r>
            <a:r>
              <a:rPr lang="fr-BE" dirty="0">
                <a:solidFill>
                  <a:srgbClr val="36464E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Document</a:t>
            </a:r>
            <a:r>
              <a:rPr lang="fr-BE" dirty="0">
                <a:solidFill>
                  <a:srgbClr val="36464E"/>
                </a:solidFill>
              </a:rPr>
              <a:t> on the </a:t>
            </a:r>
            <a:r>
              <a:rPr lang="fr-BE" dirty="0" err="1">
                <a:solidFill>
                  <a:srgbClr val="36464E"/>
                </a:solidFill>
              </a:rPr>
              <a:t>fly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308AD-04CD-6D1A-5F77-56F952FAE69A}"/>
              </a:ext>
            </a:extLst>
          </p:cNvPr>
          <p:cNvSpPr txBox="1"/>
          <p:nvPr/>
        </p:nvSpPr>
        <p:spPr>
          <a:xfrm>
            <a:off x="3746091" y="5673602"/>
            <a:ext cx="508216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Many sources for data ingestion</a:t>
            </a:r>
            <a:endParaRPr lang="LID4096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22AAD-CB55-7D0C-2801-D9528455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951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3644-AE68-848D-14E6-A1CB407D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C970-99C4-A6F1-4BAB-12A08437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 = data structure of documents to query by LLM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Vector Store Index</a:t>
            </a:r>
          </a:p>
          <a:p>
            <a:pPr lvl="2"/>
            <a:r>
              <a:rPr lang="en-US" dirty="0"/>
              <a:t>Documents split into nodes</a:t>
            </a:r>
          </a:p>
          <a:p>
            <a:pPr lvl="2"/>
            <a:r>
              <a:rPr lang="en-US" dirty="0"/>
              <a:t>Embedding computed for every node</a:t>
            </a:r>
          </a:p>
          <a:p>
            <a:pPr lvl="1"/>
            <a:r>
              <a:rPr lang="en-US" dirty="0"/>
              <a:t>Summary Index</a:t>
            </a:r>
          </a:p>
          <a:p>
            <a:pPr lvl="1"/>
            <a:r>
              <a:rPr lang="en-US" dirty="0"/>
              <a:t>Knowledge Graph Index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8E0C3-6935-23A3-E3B3-84BF6A2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93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A99B-DA2D-928A-25F2-2CB8B0E8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word embeddings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4977-CCB9-A116-59FE-38CE0A7A0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8552" cy="435133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 words as one-hot vectors</a:t>
            </a:r>
            <a:br>
              <a:rPr lang="en-US" dirty="0"/>
            </a:br>
            <a:r>
              <a:rPr lang="en-US" dirty="0"/>
              <a:t>length = vocabulary size</a:t>
            </a:r>
          </a:p>
          <a:p>
            <a:pPr marL="742950" lvl="1" indent="-285750"/>
            <a:r>
              <a:rPr lang="en-US" dirty="0"/>
              <a:t>Issues</a:t>
            </a:r>
          </a:p>
          <a:p>
            <a:pPr marL="1200150" lvl="2" indent="-285750"/>
            <a:r>
              <a:rPr lang="en-US" dirty="0"/>
              <a:t>Unwieldy</a:t>
            </a:r>
          </a:p>
          <a:p>
            <a:pPr marL="1200150" lvl="2" indent="-285750"/>
            <a:r>
              <a:rPr lang="en-US" dirty="0"/>
              <a:t>No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Word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vector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vector distance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semantic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discover relations with surrounding words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E19D1-392A-800F-ABE9-19ABE88D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78</a:t>
            </a:fld>
            <a:endParaRPr lang="LID4096"/>
          </a:p>
        </p:txBody>
      </p:sp>
      <p:pic>
        <p:nvPicPr>
          <p:cNvPr id="5" name="Picture 4" descr="wmd - Copy">
            <a:extLst>
              <a:ext uri="{FF2B5EF4-FFF2-40B4-BE49-F238E27FC236}">
                <a16:creationId xmlns:a16="http://schemas.microsoft.com/office/drawing/2014/main" id="{4840390B-D09D-CCE8-35E2-231EC8D5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866" y="1825625"/>
            <a:ext cx="6684134" cy="321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19D7A51-786E-1E77-3F8B-75C0B24BF06A}"/>
              </a:ext>
            </a:extLst>
          </p:cNvPr>
          <p:cNvGrpSpPr/>
          <p:nvPr/>
        </p:nvGrpSpPr>
        <p:grpSpPr>
          <a:xfrm>
            <a:off x="943897" y="1690688"/>
            <a:ext cx="4218038" cy="1839093"/>
            <a:chOff x="943897" y="1690688"/>
            <a:chExt cx="4218038" cy="183909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2E0494-A4A5-5D43-AE7A-5975D4D2BBF2}"/>
                </a:ext>
              </a:extLst>
            </p:cNvPr>
            <p:cNvCxnSpPr/>
            <p:nvPr/>
          </p:nvCxnSpPr>
          <p:spPr>
            <a:xfrm>
              <a:off x="1052052" y="1690688"/>
              <a:ext cx="3785419" cy="183909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7D387F-0CE0-2843-B6C6-85EB02A3C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897" y="1843088"/>
              <a:ext cx="4218038" cy="158591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002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30EE-BE1B-5DFB-551F-5AB84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556DA-EA27-6CE1-B8D8-5D7E4B6D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consists of tokens</a:t>
            </a:r>
          </a:p>
          <a:p>
            <a:pPr lvl="1"/>
            <a:r>
              <a:rPr lang="en-US" dirty="0"/>
              <a:t>Words</a:t>
            </a:r>
          </a:p>
          <a:p>
            <a:pPr lvl="1"/>
            <a:r>
              <a:rPr lang="en-US" dirty="0" err="1"/>
              <a:t>Subwords</a:t>
            </a:r>
            <a:r>
              <a:rPr lang="en-US" dirty="0"/>
              <a:t>, e.g., byte-pair encoding, unigram language model, ...</a:t>
            </a:r>
          </a:p>
          <a:p>
            <a:r>
              <a:rPr lang="en-US" dirty="0"/>
              <a:t>Text split into chunks of tokens</a:t>
            </a:r>
          </a:p>
          <a:p>
            <a:pPr lvl="1"/>
            <a:r>
              <a:rPr lang="en-US" dirty="0"/>
              <a:t>Small chunk size: high precision, low recall</a:t>
            </a:r>
          </a:p>
          <a:p>
            <a:pPr lvl="1"/>
            <a:r>
              <a:rPr lang="en-US" dirty="0"/>
              <a:t>Large chunk size: low precision, high recall</a:t>
            </a:r>
          </a:p>
          <a:p>
            <a:pPr lvl="1"/>
            <a:r>
              <a:rPr lang="en-US" dirty="0"/>
              <a:t>Balanced: 200-500 tokens/chunk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EF336-7A7A-CDEB-E05A-DAAE9A0B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DDC65-D0B7-0A71-7D8F-0C8E01D1AF14}"/>
              </a:ext>
            </a:extLst>
          </p:cNvPr>
          <p:cNvSpPr txBox="1"/>
          <p:nvPr/>
        </p:nvSpPr>
        <p:spPr>
          <a:xfrm>
            <a:off x="2683101" y="5299588"/>
            <a:ext cx="69291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Chunk size, tokenization = hyperparameters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7083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5354-663F-0915-7BEF-D2AC3537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account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5080-F57C-5548-AD3B-43C8BF8A7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account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Click "Sign Up"</a:t>
            </a:r>
          </a:p>
          <a:p>
            <a:pPr lvl="1"/>
            <a:r>
              <a:rPr lang="en-US" dirty="0"/>
              <a:t>Enter required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8CC3-82D4-1153-FD5F-16DF14A6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0287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627-2A22-8937-C766-1B59A942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data ingestion &amp; indexing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A54C-D2D5-91E6-702C-080E19FC9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09BD6F-6188-97A2-473F-D4A84A77A407}"/>
              </a:ext>
            </a:extLst>
          </p:cNvPr>
          <p:cNvGrpSpPr/>
          <p:nvPr/>
        </p:nvGrpSpPr>
        <p:grpSpPr>
          <a:xfrm>
            <a:off x="471949" y="1708776"/>
            <a:ext cx="9166740" cy="3693319"/>
            <a:chOff x="1415846" y="2290917"/>
            <a:chExt cx="9166740" cy="369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80F298-485D-BE0A-E0F2-6ECFA3DA6447}"/>
                </a:ext>
              </a:extLst>
            </p:cNvPr>
            <p:cNvSpPr txBox="1"/>
            <p:nvPr/>
          </p:nvSpPr>
          <p:spPr>
            <a:xfrm>
              <a:off x="1415846" y="2290917"/>
              <a:ext cx="916674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</a:t>
              </a:r>
              <a:r>
                <a:rPr lang="en-US" dirty="0" err="1"/>
                <a:t>llama_index.core</a:t>
              </a:r>
              <a:r>
                <a:rPr lang="en-US" dirty="0"/>
                <a:t> import </a:t>
              </a:r>
              <a:r>
                <a:rPr lang="en-US" dirty="0" err="1"/>
                <a:t>VectorStoreIndex</a:t>
              </a:r>
              <a:r>
                <a:rPr lang="en-US" dirty="0"/>
                <a:t>, </a:t>
              </a:r>
              <a:r>
                <a:rPr lang="en-US" dirty="0" err="1"/>
                <a:t>SimpleDirectoryReader</a:t>
              </a:r>
              <a:r>
                <a:rPr lang="en-US" dirty="0"/>
                <a:t>, Settings</a:t>
              </a:r>
            </a:p>
            <a:p>
              <a:r>
                <a:rPr lang="en-US" dirty="0"/>
                <a:t>from </a:t>
              </a:r>
              <a:r>
                <a:rPr lang="en-US" dirty="0" err="1"/>
                <a:t>llama_index.embeddings.huggingface</a:t>
              </a:r>
              <a:r>
                <a:rPr lang="en-US" dirty="0"/>
                <a:t> import </a:t>
              </a:r>
              <a:r>
                <a:rPr lang="en-US" dirty="0" err="1"/>
                <a:t>HuggingFaceEmbedding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Local text documents to index (.</a:t>
              </a:r>
              <a:r>
                <a:rPr lang="en-US" dirty="0" err="1"/>
                <a:t>rst</a:t>
              </a:r>
              <a:r>
                <a:rPr lang="en-US" dirty="0"/>
                <a:t> files)</a:t>
              </a:r>
            </a:p>
            <a:p>
              <a:r>
                <a:rPr lang="en-US" dirty="0"/>
                <a:t>documents = </a:t>
              </a:r>
              <a:r>
                <a:rPr lang="en-US" dirty="0" err="1"/>
                <a:t>SimpleDirectoryReader</a:t>
              </a:r>
              <a:r>
                <a:rPr lang="en-US" dirty="0"/>
                <a:t>("texts/").</a:t>
              </a:r>
              <a:r>
                <a:rPr lang="en-US" dirty="0" err="1"/>
                <a:t>load_data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# Embeddings model</a:t>
              </a:r>
            </a:p>
            <a:p>
              <a:r>
                <a:rPr lang="en-US" dirty="0" err="1"/>
                <a:t>Settings.embed_model</a:t>
              </a:r>
              <a:r>
                <a:rPr lang="en-US" dirty="0"/>
                <a:t> = </a:t>
              </a:r>
              <a:r>
                <a:rPr lang="en-US" dirty="0" err="1"/>
                <a:t>HuggingFaceEmbedding</a:t>
              </a:r>
              <a:r>
                <a:rPr lang="en-US" dirty="0"/>
                <a:t>(</a:t>
              </a:r>
              <a:r>
                <a:rPr lang="en-US" dirty="0" err="1"/>
                <a:t>model_name</a:t>
              </a:r>
              <a:r>
                <a:rPr lang="en-US" dirty="0"/>
                <a:t>="BAAI/bge-base-en-v1.5")</a:t>
              </a:r>
            </a:p>
            <a:p>
              <a:endParaRPr lang="en-US" dirty="0"/>
            </a:p>
            <a:p>
              <a:r>
                <a:rPr lang="en-US" dirty="0"/>
                <a:t># Create index</a:t>
              </a:r>
            </a:p>
            <a:p>
              <a:r>
                <a:rPr lang="en-US" dirty="0"/>
                <a:t>index = </a:t>
              </a:r>
              <a:r>
                <a:rPr lang="en-US" dirty="0" err="1"/>
                <a:t>VectorStoreIndex.from_documents</a:t>
              </a:r>
              <a:r>
                <a:rPr lang="en-US" dirty="0"/>
                <a:t>(documents)</a:t>
              </a:r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0634B9-2A7D-DE16-A2B0-36EA028C69E5}"/>
                </a:ext>
              </a:extLst>
            </p:cNvPr>
            <p:cNvSpPr txBox="1"/>
            <p:nvPr/>
          </p:nvSpPr>
          <p:spPr>
            <a:xfrm>
              <a:off x="8192188" y="5614904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1B6575-ABBD-1878-2D89-10C32DCEFBEC}"/>
              </a:ext>
            </a:extLst>
          </p:cNvPr>
          <p:cNvGrpSpPr/>
          <p:nvPr/>
        </p:nvGrpSpPr>
        <p:grpSpPr>
          <a:xfrm>
            <a:off x="6567948" y="2644943"/>
            <a:ext cx="5350260" cy="609534"/>
            <a:chOff x="6567948" y="2644943"/>
            <a:chExt cx="5350260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B1001D-6CC0-1AAE-47CB-B803736D6FBF}"/>
                </a:ext>
              </a:extLst>
            </p:cNvPr>
            <p:cNvSpPr txBox="1"/>
            <p:nvPr/>
          </p:nvSpPr>
          <p:spPr>
            <a:xfrm>
              <a:off x="9743767" y="2644943"/>
              <a:ext cx="2174441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Ingest documents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1521B4-8DE2-4FB6-3A2F-E3DFA23A618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F36184-2733-EF92-1CB8-D555C23ED8BA}"/>
              </a:ext>
            </a:extLst>
          </p:cNvPr>
          <p:cNvGrpSpPr/>
          <p:nvPr/>
        </p:nvGrpSpPr>
        <p:grpSpPr>
          <a:xfrm>
            <a:off x="8050779" y="3203414"/>
            <a:ext cx="3867429" cy="698908"/>
            <a:chOff x="7724921" y="2644943"/>
            <a:chExt cx="3867429" cy="69890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50F59-E8E3-6904-4EAA-0E4F1CDE0465}"/>
                </a:ext>
              </a:extLst>
            </p:cNvPr>
            <p:cNvSpPr txBox="1"/>
            <p:nvPr/>
          </p:nvSpPr>
          <p:spPr>
            <a:xfrm>
              <a:off x="9743767" y="2644943"/>
              <a:ext cx="184858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embedding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3296A4F-C185-5646-5A4A-39A4FE22958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24921" y="2844998"/>
              <a:ext cx="2018846" cy="4988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5998F2-81B5-9A4B-D2B5-2D2763B6A0FF}"/>
              </a:ext>
            </a:extLst>
          </p:cNvPr>
          <p:cNvGrpSpPr/>
          <p:nvPr/>
        </p:nvGrpSpPr>
        <p:grpSpPr>
          <a:xfrm>
            <a:off x="6381083" y="4154400"/>
            <a:ext cx="5537125" cy="680250"/>
            <a:chOff x="5781368" y="2644943"/>
            <a:chExt cx="5537125" cy="68025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513CFC-D8F0-C68C-6063-72B69F865105}"/>
                </a:ext>
              </a:extLst>
            </p:cNvPr>
            <p:cNvSpPr txBox="1"/>
            <p:nvPr/>
          </p:nvSpPr>
          <p:spPr>
            <a:xfrm>
              <a:off x="9743767" y="2644943"/>
              <a:ext cx="157472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5E65036-6184-BF31-A89A-71CF4AB50BD7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781368" y="2844998"/>
              <a:ext cx="3962399" cy="4801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69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064A-C7AC-BB47-060B-9F1A65AB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Querying Vector Storage Index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D54-6026-324B-8E0C-A3B6BD822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7544" cy="4351338"/>
          </a:xfrm>
        </p:spPr>
        <p:txBody>
          <a:bodyPr/>
          <a:lstStyle/>
          <a:p>
            <a:r>
              <a:rPr lang="en-US" dirty="0"/>
              <a:t>To query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Compute embedding from query 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 top-</a:t>
            </a:r>
            <a:r>
              <a:rPr lang="en-US" i="1" dirty="0"/>
              <a:t>K</a:t>
            </a:r>
            <a:r>
              <a:rPr lang="en-US" dirty="0"/>
              <a:t> similarity search over Vector Store Index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query + top-</a:t>
            </a:r>
            <a:r>
              <a:rPr lang="en-US" i="1" dirty="0"/>
              <a:t>K</a:t>
            </a:r>
            <a:r>
              <a:rPr lang="en-US" dirty="0"/>
              <a:t> + prompt to LLM for answer synthesis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B838A-BC01-C4C4-53D3-7E106B60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96222C-3D8C-AEB1-FD60-ED7EBCAF1A79}"/>
              </a:ext>
            </a:extLst>
          </p:cNvPr>
          <p:cNvGrpSpPr/>
          <p:nvPr/>
        </p:nvGrpSpPr>
        <p:grpSpPr>
          <a:xfrm>
            <a:off x="7453376" y="2375643"/>
            <a:ext cx="3725820" cy="1053357"/>
            <a:chOff x="7453376" y="2375643"/>
            <a:chExt cx="3725820" cy="105335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AC7CB10-6A49-26D3-4ED4-B13D3D19EE29}"/>
                </a:ext>
              </a:extLst>
            </p:cNvPr>
            <p:cNvSpPr/>
            <p:nvPr/>
          </p:nvSpPr>
          <p:spPr>
            <a:xfrm>
              <a:off x="7453376" y="2375643"/>
              <a:ext cx="273304" cy="105335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01602-DFA0-06C4-7181-3D22FE3B3808}"/>
                </a:ext>
              </a:extLst>
            </p:cNvPr>
            <p:cNvSpPr txBox="1"/>
            <p:nvPr/>
          </p:nvSpPr>
          <p:spPr>
            <a:xfrm>
              <a:off x="7854696" y="2692234"/>
              <a:ext cx="33245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Retrieval-Augmentation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E09F0FB-7465-804E-190F-E6BB32B401D5}"/>
              </a:ext>
            </a:extLst>
          </p:cNvPr>
          <p:cNvGrpSpPr/>
          <p:nvPr/>
        </p:nvGrpSpPr>
        <p:grpSpPr>
          <a:xfrm>
            <a:off x="7453376" y="3496841"/>
            <a:ext cx="2064917" cy="461666"/>
            <a:chOff x="7453376" y="2375644"/>
            <a:chExt cx="2064917" cy="461666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1E6647B7-1613-FC66-2076-B8941353F593}"/>
                </a:ext>
              </a:extLst>
            </p:cNvPr>
            <p:cNvSpPr/>
            <p:nvPr/>
          </p:nvSpPr>
          <p:spPr>
            <a:xfrm>
              <a:off x="7453376" y="2375644"/>
              <a:ext cx="273304" cy="461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02D4BD-7E12-315B-2761-90A6A4387632}"/>
                </a:ext>
              </a:extLst>
            </p:cNvPr>
            <p:cNvSpPr txBox="1"/>
            <p:nvPr/>
          </p:nvSpPr>
          <p:spPr>
            <a:xfrm>
              <a:off x="7854696" y="2375645"/>
              <a:ext cx="1663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Generation</a:t>
              </a:r>
              <a:endParaRPr lang="LID4096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1266B4E-E967-85A7-AB52-E884DD8D8466}"/>
              </a:ext>
            </a:extLst>
          </p:cNvPr>
          <p:cNvSpPr txBox="1"/>
          <p:nvPr/>
        </p:nvSpPr>
        <p:spPr>
          <a:xfrm>
            <a:off x="9134167" y="4569973"/>
            <a:ext cx="139512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= RAG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5669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175E-4CCD-F4EE-609C-1C65A89E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Storage Index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</p:spPr>
            <p:txBody>
              <a:bodyPr/>
              <a:lstStyle/>
              <a:p>
                <a:r>
                  <a:rPr lang="en-US" dirty="0"/>
                  <a:t>Stores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Stores associated data for each vector</a:t>
                </a:r>
              </a:p>
              <a:p>
                <a:r>
                  <a:rPr lang="en-US" dirty="0"/>
                  <a:t>Query: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Result: top-</a:t>
                </a:r>
                <a:r>
                  <a:rPr lang="en-US" i="1" dirty="0"/>
                  <a:t>K</a:t>
                </a:r>
                <a:r>
                  <a:rPr lang="en-US" dirty="0"/>
                  <a:t> vectors most similar to query vector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56B2-5374-A49E-A925-F1425FBE2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27837" cy="4351338"/>
              </a:xfrm>
              <a:blipFill>
                <a:blip r:embed="rId2"/>
                <a:stretch>
                  <a:fillRect l="-1611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1F52B-EC36-A1F4-F4D2-259475B6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82</a:t>
            </a:fld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3AD6C6-33A7-78E4-84F7-A3C8F6934D97}"/>
              </a:ext>
            </a:extLst>
          </p:cNvPr>
          <p:cNvGrpSpPr/>
          <p:nvPr/>
        </p:nvGrpSpPr>
        <p:grpSpPr>
          <a:xfrm>
            <a:off x="8141110" y="1825625"/>
            <a:ext cx="2610464" cy="2303923"/>
            <a:chOff x="8141110" y="1825625"/>
            <a:chExt cx="2610464" cy="230392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CB30C16-54CD-500F-4394-0357119BB654}"/>
                </a:ext>
              </a:extLst>
            </p:cNvPr>
            <p:cNvCxnSpPr/>
            <p:nvPr/>
          </p:nvCxnSpPr>
          <p:spPr>
            <a:xfrm flipV="1">
              <a:off x="8141110" y="1825625"/>
              <a:ext cx="0" cy="2303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C0C330-9291-DA0A-54AC-CCAB317AF70E}"/>
                </a:ext>
              </a:extLst>
            </p:cNvPr>
            <p:cNvCxnSpPr>
              <a:cxnSpLocks/>
            </p:cNvCxnSpPr>
            <p:nvPr/>
          </p:nvCxnSpPr>
          <p:spPr>
            <a:xfrm>
              <a:off x="8141110" y="4129548"/>
              <a:ext cx="26104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4C39B55-273F-A521-2762-A928A55A2C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41110" y="3429000"/>
              <a:ext cx="1042219" cy="7005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173829-CD22-485F-2442-EBEE2ED2F200}"/>
              </a:ext>
            </a:extLst>
          </p:cNvPr>
          <p:cNvGrpSpPr/>
          <p:nvPr/>
        </p:nvGrpSpPr>
        <p:grpSpPr>
          <a:xfrm>
            <a:off x="8662219" y="2350203"/>
            <a:ext cx="1762432" cy="1243973"/>
            <a:chOff x="8662219" y="2350203"/>
            <a:chExt cx="1762432" cy="12439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6C2BD-D5C0-3E43-E70F-0788DFCF2E14}"/>
                </a:ext>
              </a:extLst>
            </p:cNvPr>
            <p:cNvSpPr/>
            <p:nvPr/>
          </p:nvSpPr>
          <p:spPr>
            <a:xfrm>
              <a:off x="8662219" y="278611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02F8D7-B987-7D2D-1930-8F035B6B676B}"/>
                </a:ext>
              </a:extLst>
            </p:cNvPr>
            <p:cNvSpPr/>
            <p:nvPr/>
          </p:nvSpPr>
          <p:spPr>
            <a:xfrm>
              <a:off x="9085006" y="2479828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9039C-A9E1-2ECF-D764-D3F1B5706218}"/>
                </a:ext>
              </a:extLst>
            </p:cNvPr>
            <p:cNvSpPr/>
            <p:nvPr/>
          </p:nvSpPr>
          <p:spPr>
            <a:xfrm>
              <a:off x="9397180" y="3206365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6700B5-FBA8-4B14-8DB7-9C3C3F4350F2}"/>
                </a:ext>
              </a:extLst>
            </p:cNvPr>
            <p:cNvSpPr/>
            <p:nvPr/>
          </p:nvSpPr>
          <p:spPr>
            <a:xfrm>
              <a:off x="9982200" y="235020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7C0717-AD11-2237-9638-60A16195A7FB}"/>
                </a:ext>
              </a:extLst>
            </p:cNvPr>
            <p:cNvSpPr/>
            <p:nvPr/>
          </p:nvSpPr>
          <p:spPr>
            <a:xfrm>
              <a:off x="9416844" y="2860956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9657BD-C2CB-FC23-D78E-EC905653DBFF}"/>
                </a:ext>
              </a:extLst>
            </p:cNvPr>
            <p:cNvSpPr/>
            <p:nvPr/>
          </p:nvSpPr>
          <p:spPr>
            <a:xfrm>
              <a:off x="9849464" y="3495853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418E5C-19D3-AD9D-068B-3343C7C6F657}"/>
                </a:ext>
              </a:extLst>
            </p:cNvPr>
            <p:cNvSpPr/>
            <p:nvPr/>
          </p:nvSpPr>
          <p:spPr>
            <a:xfrm>
              <a:off x="10326328" y="2975769"/>
              <a:ext cx="98323" cy="98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4AE9319-46A0-7A8B-4534-E38C2ECFE826}"/>
              </a:ext>
            </a:extLst>
          </p:cNvPr>
          <p:cNvGrpSpPr/>
          <p:nvPr/>
        </p:nvGrpSpPr>
        <p:grpSpPr>
          <a:xfrm>
            <a:off x="8482780" y="2319822"/>
            <a:ext cx="914400" cy="914400"/>
            <a:chOff x="7787147" y="4790180"/>
            <a:chExt cx="914400" cy="9144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BC9D8C0-A94A-8A90-4090-AD374764A40B}"/>
                </a:ext>
              </a:extLst>
            </p:cNvPr>
            <p:cNvSpPr/>
            <p:nvPr/>
          </p:nvSpPr>
          <p:spPr>
            <a:xfrm>
              <a:off x="8195186" y="5198219"/>
              <a:ext cx="98323" cy="98323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5C32DC-1000-BB37-E612-179BE8649C04}"/>
                </a:ext>
              </a:extLst>
            </p:cNvPr>
            <p:cNvSpPr/>
            <p:nvPr/>
          </p:nvSpPr>
          <p:spPr>
            <a:xfrm>
              <a:off x="7787147" y="4790180"/>
              <a:ext cx="914400" cy="914400"/>
            </a:xfrm>
            <a:prstGeom prst="ellipse">
              <a:avLst/>
            </a:prstGeom>
            <a:solidFill>
              <a:srgbClr val="C00000">
                <a:alpha val="40000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F86CB1B-E441-5FA4-0A31-8E83FAC33F15}"/>
              </a:ext>
            </a:extLst>
          </p:cNvPr>
          <p:cNvSpPr txBox="1"/>
          <p:nvPr/>
        </p:nvSpPr>
        <p:spPr>
          <a:xfrm>
            <a:off x="1940036" y="5109853"/>
            <a:ext cx="795858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Assumption: similar vectors represent similar data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24719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79EA-BE91-CFCB-B136-F060DB155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0A9D-2FF9-1758-DE3C-CE502D2F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 querying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D634B-C8DA-8122-854B-B17F4D48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01E883-2C10-5641-243D-382EFED65BE4}"/>
              </a:ext>
            </a:extLst>
          </p:cNvPr>
          <p:cNvGrpSpPr/>
          <p:nvPr/>
        </p:nvGrpSpPr>
        <p:grpSpPr>
          <a:xfrm>
            <a:off x="471948" y="1708776"/>
            <a:ext cx="8681195" cy="4247317"/>
            <a:chOff x="1415845" y="2290917"/>
            <a:chExt cx="8681195" cy="424731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E06E4D-9459-C729-5CEC-CD559D42B269}"/>
                </a:ext>
              </a:extLst>
            </p:cNvPr>
            <p:cNvSpPr txBox="1"/>
            <p:nvPr/>
          </p:nvSpPr>
          <p:spPr>
            <a:xfrm>
              <a:off x="1415845" y="2290917"/>
              <a:ext cx="8681195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...</a:t>
              </a:r>
            </a:p>
            <a:p>
              <a:r>
                <a:rPr lang="es-ES" dirty="0" err="1"/>
                <a:t>from</a:t>
              </a:r>
              <a:r>
                <a:rPr lang="es-ES" dirty="0"/>
                <a:t> </a:t>
              </a:r>
              <a:r>
                <a:rPr lang="es-ES" dirty="0" err="1"/>
                <a:t>llama_index.llms.ollama</a:t>
              </a:r>
              <a:r>
                <a:rPr lang="es-ES" dirty="0"/>
                <a:t> </a:t>
              </a:r>
              <a:r>
                <a:rPr lang="es-ES" dirty="0" err="1"/>
                <a:t>import</a:t>
              </a:r>
              <a:r>
                <a:rPr lang="es-ES" dirty="0"/>
                <a:t> </a:t>
              </a:r>
              <a:r>
                <a:rPr lang="es-ES" dirty="0" err="1"/>
                <a:t>Ollama</a:t>
              </a:r>
              <a:endParaRPr lang="en-US" dirty="0"/>
            </a:p>
            <a:p>
              <a:endParaRPr lang="en-US" dirty="0"/>
            </a:p>
            <a:p>
              <a:r>
                <a:rPr lang="it-IT" dirty="0"/>
                <a:t># Language model</a:t>
              </a:r>
            </a:p>
            <a:p>
              <a:r>
                <a:rPr lang="it-IT" dirty="0"/>
                <a:t>Settings.llm = Ollama(model="llama3.2", request_timeout=360.0)</a:t>
              </a:r>
            </a:p>
            <a:p>
              <a:endParaRPr lang="it-IT" dirty="0"/>
            </a:p>
            <a:p>
              <a:r>
                <a:rPr lang="en-US" dirty="0"/>
                <a:t># Create RAG query engine based on index</a:t>
              </a:r>
            </a:p>
            <a:p>
              <a:r>
                <a:rPr lang="en-US" dirty="0" err="1"/>
                <a:t>query_engine</a:t>
              </a:r>
              <a:r>
                <a:rPr lang="en-US" dirty="0"/>
                <a:t> = </a:t>
              </a:r>
              <a:r>
                <a:rPr lang="en-US" dirty="0" err="1"/>
                <a:t>index.as_query_engine</a:t>
              </a:r>
              <a:r>
                <a:rPr lang="en-US" dirty="0"/>
                <a:t>()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  <a:p>
              <a:endParaRPr lang="en-US" dirty="0"/>
            </a:p>
            <a:p>
              <a:r>
                <a:rPr lang="en-US" dirty="0"/>
                <a:t># Perform a query</a:t>
              </a:r>
            </a:p>
            <a:p>
              <a:r>
                <a:rPr lang="en-US" dirty="0"/>
                <a:t>response = </a:t>
              </a:r>
              <a:r>
                <a:rPr lang="en-US" dirty="0" err="1"/>
                <a:t>query_engine.query</a:t>
              </a:r>
              <a:r>
                <a:rPr lang="en-US" dirty="0"/>
                <a:t>(</a:t>
              </a:r>
              <a:r>
                <a:rPr lang="en-US" dirty="0" err="1"/>
                <a:t>query_text</a:t>
              </a:r>
              <a:r>
                <a:rPr lang="en-US" dirty="0"/>
                <a:t>)</a:t>
              </a:r>
            </a:p>
            <a:p>
              <a:endParaRPr lang="en-US" dirty="0"/>
            </a:p>
            <a:p>
              <a:r>
                <a:rPr lang="en-US" dirty="0"/>
                <a:t>...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6D716C-9460-2E58-3384-013C01F169C8}"/>
                </a:ext>
              </a:extLst>
            </p:cNvPr>
            <p:cNvSpPr txBox="1"/>
            <p:nvPr/>
          </p:nvSpPr>
          <p:spPr>
            <a:xfrm>
              <a:off x="7706642" y="6154177"/>
              <a:ext cx="23903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Modelfile-marvin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4BEB9-62CA-8258-800E-0F1DAEDE03EE}"/>
              </a:ext>
            </a:extLst>
          </p:cNvPr>
          <p:cNvGrpSpPr/>
          <p:nvPr/>
        </p:nvGrpSpPr>
        <p:grpSpPr>
          <a:xfrm>
            <a:off x="6163830" y="2250320"/>
            <a:ext cx="4967015" cy="609534"/>
            <a:chOff x="6567948" y="2644943"/>
            <a:chExt cx="4967015" cy="6095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623F5-DBD2-D6F6-5C4B-DC7B3A1E747F}"/>
                </a:ext>
              </a:extLst>
            </p:cNvPr>
            <p:cNvSpPr txBox="1"/>
            <p:nvPr/>
          </p:nvSpPr>
          <p:spPr>
            <a:xfrm>
              <a:off x="9743767" y="2644943"/>
              <a:ext cx="1791196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Set LLM to use</a:t>
              </a:r>
              <a:endParaRPr lang="LID4096" sz="20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0880F-4F73-6262-2E63-DC90C789F1D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567948" y="2844998"/>
              <a:ext cx="3175819" cy="409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BBE1-0214-64BF-60C9-BCBA8B17E228}"/>
              </a:ext>
            </a:extLst>
          </p:cNvPr>
          <p:cNvGrpSpPr/>
          <p:nvPr/>
        </p:nvGrpSpPr>
        <p:grpSpPr>
          <a:xfrm>
            <a:off x="4910328" y="2910705"/>
            <a:ext cx="7163619" cy="921729"/>
            <a:chOff x="5289672" y="2644943"/>
            <a:chExt cx="7163619" cy="9217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B63594-A36E-4F5F-925A-D9BA6381B2EE}"/>
                </a:ext>
              </a:extLst>
            </p:cNvPr>
            <p:cNvSpPr txBox="1"/>
            <p:nvPr/>
          </p:nvSpPr>
          <p:spPr>
            <a:xfrm>
              <a:off x="9743767" y="2644943"/>
              <a:ext cx="2709524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Create query engine</a:t>
              </a:r>
              <a:br>
                <a:rPr lang="en-US" sz="2000" dirty="0"/>
              </a:br>
              <a:r>
                <a:rPr lang="en-US" sz="2000" dirty="0"/>
                <a:t>from vector store index</a:t>
              </a:r>
              <a:endParaRPr lang="LID4096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4C276BC-40B3-346A-D7C6-FBEA2584E70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289672" y="2998886"/>
              <a:ext cx="4454095" cy="5677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3CD9F1-A74F-49E6-6936-777DE3F99B94}"/>
              </a:ext>
            </a:extLst>
          </p:cNvPr>
          <p:cNvGrpSpPr/>
          <p:nvPr/>
        </p:nvGrpSpPr>
        <p:grpSpPr>
          <a:xfrm>
            <a:off x="5001768" y="4148267"/>
            <a:ext cx="7048838" cy="983543"/>
            <a:chOff x="5353029" y="2644943"/>
            <a:chExt cx="7048838" cy="9835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738427-1B95-821B-2C1F-20B10901668D}"/>
                </a:ext>
              </a:extLst>
            </p:cNvPr>
            <p:cNvSpPr txBox="1"/>
            <p:nvPr/>
          </p:nvSpPr>
          <p:spPr>
            <a:xfrm>
              <a:off x="9743767" y="2644943"/>
              <a:ext cx="2658100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Query LLM using index</a:t>
              </a:r>
              <a:endParaRPr lang="LID4096" sz="20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4F4AE7-BD56-E21E-0A55-9068E5EE912C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353029" y="2844998"/>
              <a:ext cx="4390738" cy="7834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8999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C68D-277E-4D5E-3817-76E53402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databases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27FB9-69CB-9733-EB74-50FDD4AA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Permanent storage of indexed data</a:t>
            </a:r>
          </a:p>
          <a:p>
            <a:r>
              <a:rPr lang="en-US" dirty="0"/>
              <a:t>Many implementations</a:t>
            </a:r>
          </a:p>
          <a:p>
            <a:pPr lvl="1"/>
            <a:r>
              <a:rPr lang="en-US" dirty="0">
                <a:hlinkClick r:id="rId2"/>
              </a:rPr>
              <a:t>Chroma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hlinkClick r:id="rId3"/>
              </a:rPr>
              <a:t>PostgreSQL</a:t>
            </a:r>
            <a:r>
              <a:rPr lang="en-US" dirty="0"/>
              <a:t> + </a:t>
            </a:r>
            <a:r>
              <a:rPr lang="en-US" dirty="0" err="1">
                <a:hlinkClick r:id="rId4"/>
              </a:rPr>
              <a:t>pgvector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8EEBE6-7E6A-536F-46DE-0EFF5CA2E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84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0195BC-CACA-E04E-6B7D-FBE8F903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603" y="2747189"/>
            <a:ext cx="964635" cy="62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Elephant Logo">
            <a:extLst>
              <a:ext uri="{FF2B5EF4-FFF2-40B4-BE49-F238E27FC236}">
                <a16:creationId xmlns:a16="http://schemas.microsoft.com/office/drawing/2014/main" id="{B238EAD8-ECDF-C327-36D7-E10D25D1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921" y="3429000"/>
            <a:ext cx="786852" cy="81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21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BCECA5-53B9-FB76-BF9D-7293D5E9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 your model: quantization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4B45E1-18B3-CCDC-2B03-59AF04371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E348-9AA7-A529-6ACF-52FC3DC2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1571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9CDB-A1EC-612F-1DE2-B505B6C1A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E09D4C-F881-EC06-117B-77B6B4B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representation for training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AEB3D7-EAEF-49FD-AC00-1E07435B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2448-FEEC-49E8-9588-2DF1F90D57C2}" type="slidenum">
              <a:rPr lang="en-US" smtClean="0"/>
              <a:t>86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DD06DD-D24D-EC71-7923-128C92620CF0}"/>
              </a:ext>
            </a:extLst>
          </p:cNvPr>
          <p:cNvGrpSpPr/>
          <p:nvPr/>
        </p:nvGrpSpPr>
        <p:grpSpPr>
          <a:xfrm>
            <a:off x="5289131" y="4559778"/>
            <a:ext cx="6308338" cy="1623882"/>
            <a:chOff x="5289131" y="4559778"/>
            <a:chExt cx="6308338" cy="1623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52EFC88-1CFF-0C16-E892-AF443575ED34}"/>
                    </a:ext>
                  </a:extLst>
                </p:cNvPr>
                <p:cNvSpPr txBox="1"/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B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B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5" name="TextBox 102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31" y="4694923"/>
                  <a:ext cx="2375266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F74DA7-FFCE-4973-0A80-D8CDA980E6D6}"/>
                </a:ext>
              </a:extLst>
            </p:cNvPr>
            <p:cNvGrpSpPr/>
            <p:nvPr/>
          </p:nvGrpSpPr>
          <p:grpSpPr>
            <a:xfrm>
              <a:off x="7897567" y="4559778"/>
              <a:ext cx="3699902" cy="1623882"/>
              <a:chOff x="7897567" y="4559778"/>
              <a:chExt cx="3699902" cy="16238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B6DF814-8F48-5E79-6FCA-EB9872558D1B}"/>
                  </a:ext>
                </a:extLst>
              </p:cNvPr>
              <p:cNvGrpSpPr/>
              <p:nvPr/>
            </p:nvGrpSpPr>
            <p:grpSpPr>
              <a:xfrm>
                <a:off x="7897567" y="4559778"/>
                <a:ext cx="2439634" cy="1623882"/>
                <a:chOff x="9663687" y="4449852"/>
                <a:chExt cx="2439634" cy="1623882"/>
              </a:xfrm>
            </p:grpSpPr>
            <p:pic>
              <p:nvPicPr>
                <p:cNvPr id="9" name="Picture 6" descr="Image result for sigmoid function">
                  <a:extLst>
                    <a:ext uri="{FF2B5EF4-FFF2-40B4-BE49-F238E27FC236}">
                      <a16:creationId xmlns:a16="http://schemas.microsoft.com/office/drawing/2014/main" id="{5B233C9D-2FC9-0E2F-067F-44D275839F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663687" y="4449852"/>
                  <a:ext cx="2439634" cy="16238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51105284-7CDB-8EFC-D402-A9D54BDACA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B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8" name="TextBox 102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16106" y="5570997"/>
                      <a:ext cx="19774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2121" r="-9091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40A2D399-1CD1-97A1-520A-290C9DF1E7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B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259" name="TextBox 102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6977" y="4565104"/>
                      <a:ext cx="529632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4598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1EFB8F-3DEC-54F8-FDB2-67A81965D972}"/>
                  </a:ext>
                </a:extLst>
              </p:cNvPr>
              <p:cNvSpPr txBox="1"/>
              <p:nvPr/>
            </p:nvSpPr>
            <p:spPr>
              <a:xfrm>
                <a:off x="9537290" y="5065667"/>
                <a:ext cx="2060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/>
                  <a:t>activation function</a:t>
                </a:r>
                <a:endParaRPr lang="en-US" dirty="0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E13D5-AB61-1CC4-2029-6B103FE0AC53}"/>
              </a:ext>
            </a:extLst>
          </p:cNvPr>
          <p:cNvGrpSpPr/>
          <p:nvPr/>
        </p:nvGrpSpPr>
        <p:grpSpPr>
          <a:xfrm>
            <a:off x="594531" y="1902698"/>
            <a:ext cx="4262603" cy="4466136"/>
            <a:chOff x="1446566" y="4037516"/>
            <a:chExt cx="2258759" cy="231831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307EDA0-F785-32E5-F7AC-8F0D09051240}"/>
                </a:ext>
              </a:extLst>
            </p:cNvPr>
            <p:cNvGrpSpPr/>
            <p:nvPr/>
          </p:nvGrpSpPr>
          <p:grpSpPr>
            <a:xfrm>
              <a:off x="1446566" y="4037516"/>
              <a:ext cx="2258759" cy="2318317"/>
              <a:chOff x="1446566" y="4037516"/>
              <a:chExt cx="2258759" cy="231831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3FD4EAF-2CAC-0A4C-19A9-2AD8D51D36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5231" y="4338164"/>
                    <a:ext cx="33156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141F25F-8588-26C4-B69E-C1A18CD138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455" y="4697581"/>
                    <a:ext cx="33688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B475099-CA07-1FD1-F30F-AFA4C625A2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7" y="5068053"/>
                    <a:ext cx="336887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5E3398-A1BD-5E8A-6E39-631DC6D7C92C}"/>
                      </a:ext>
                    </a:extLst>
                  </p:cNvPr>
                  <p:cNvSpPr txBox="1"/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BE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6286" y="5803267"/>
                    <a:ext cx="3696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6557" r="-4918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B21A746-6552-D820-B2E9-988E4F96F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8494" y="4113704"/>
                    <a:ext cx="22595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F9D967AE-23AB-AC73-DE04-DC27B32B14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4699622"/>
                    <a:ext cx="230128" cy="21544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/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38D5D43-F9B1-BDC8-9BFB-49F63A13E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142" y="5290528"/>
                    <a:ext cx="230128" cy="21544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BE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71835845-95AA-2752-4C1A-D479DC722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233" y="6140389"/>
                    <a:ext cx="257250" cy="21544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7F27125-7F10-7F1B-8C3B-CF65F5D3E14E}"/>
                  </a:ext>
                </a:extLst>
              </p:cNvPr>
              <p:cNvGrpSpPr/>
              <p:nvPr/>
            </p:nvGrpSpPr>
            <p:grpSpPr>
              <a:xfrm>
                <a:off x="1446566" y="4037516"/>
                <a:ext cx="2258759" cy="2304282"/>
                <a:chOff x="1446566" y="4037516"/>
                <a:chExt cx="2258759" cy="2304282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4A88928F-32DE-E8DC-6C23-E2AFF442DF72}"/>
                    </a:ext>
                  </a:extLst>
                </p:cNvPr>
                <p:cNvGrpSpPr/>
                <p:nvPr/>
              </p:nvGrpSpPr>
              <p:grpSpPr>
                <a:xfrm>
                  <a:off x="1446566" y="4037516"/>
                  <a:ext cx="2258759" cy="2304282"/>
                  <a:chOff x="1446566" y="4037516"/>
                  <a:chExt cx="2258759" cy="2304282"/>
                </a:xfrm>
              </p:grpSpPr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38265F6-D568-FA7E-2F41-67094F8229C8}"/>
                      </a:ext>
                    </a:extLst>
                  </p:cNvPr>
                  <p:cNvCxnSpPr>
                    <a:stCxn id="36" idx="5"/>
                    <a:endCxn id="40" idx="2"/>
                  </p:cNvCxnSpPr>
                  <p:nvPr/>
                </p:nvCxnSpPr>
                <p:spPr>
                  <a:xfrm>
                    <a:off x="1673160" y="4264110"/>
                    <a:ext cx="987689" cy="801558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BC22E97-E859-1C92-05F9-0226946E797D}"/>
                      </a:ext>
                    </a:extLst>
                  </p:cNvPr>
                  <p:cNvCxnSpPr>
                    <a:stCxn id="37" idx="6"/>
                    <a:endCxn id="40" idx="2"/>
                  </p:cNvCxnSpPr>
                  <p:nvPr/>
                </p:nvCxnSpPr>
                <p:spPr>
                  <a:xfrm>
                    <a:off x="1712037" y="4764645"/>
                    <a:ext cx="948812" cy="30102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84D9AEC7-6307-FBC2-7E15-FE751D6CA91C}"/>
                      </a:ext>
                    </a:extLst>
                  </p:cNvPr>
                  <p:cNvSpPr/>
                  <p:nvPr/>
                </p:nvSpPr>
                <p:spPr>
                  <a:xfrm>
                    <a:off x="1446566" y="4037516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0F4FFF9-B881-BDC4-460B-7028E0CDD89E}"/>
                      </a:ext>
                    </a:extLst>
                  </p:cNvPr>
                  <p:cNvSpPr/>
                  <p:nvPr/>
                </p:nvSpPr>
                <p:spPr>
                  <a:xfrm>
                    <a:off x="1446566" y="4631909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B2D5555-8C4A-DDEF-54F3-A044A6E4E613}"/>
                      </a:ext>
                    </a:extLst>
                  </p:cNvPr>
                  <p:cNvSpPr/>
                  <p:nvPr/>
                </p:nvSpPr>
                <p:spPr>
                  <a:xfrm>
                    <a:off x="1446566" y="522630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7269FC86-2D5F-5E37-264D-F2E2AF990966}"/>
                      </a:ext>
                    </a:extLst>
                  </p:cNvPr>
                  <p:cNvSpPr/>
                  <p:nvPr/>
                </p:nvSpPr>
                <p:spPr>
                  <a:xfrm>
                    <a:off x="1446566" y="6076327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79F9BF6-70AD-37F6-C9DE-DB07A2203472}"/>
                      </a:ext>
                    </a:extLst>
                  </p:cNvPr>
                  <p:cNvSpPr/>
                  <p:nvPr/>
                </p:nvSpPr>
                <p:spPr>
                  <a:xfrm>
                    <a:off x="2660849" y="4932932"/>
                    <a:ext cx="265471" cy="265471"/>
                  </a:xfrm>
                  <a:prstGeom prst="ellipse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80423EB0-870E-F88B-DD7B-D1761BAF0BC7}"/>
                      </a:ext>
                    </a:extLst>
                  </p:cNvPr>
                  <p:cNvCxnSpPr>
                    <a:stCxn id="38" idx="6"/>
                    <a:endCxn id="40" idx="2"/>
                  </p:cNvCxnSpPr>
                  <p:nvPr/>
                </p:nvCxnSpPr>
                <p:spPr>
                  <a:xfrm flipV="1">
                    <a:off x="1712037" y="5065668"/>
                    <a:ext cx="948812" cy="29337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4EA69C1-38B5-21F4-2145-E09D02935514}"/>
                      </a:ext>
                    </a:extLst>
                  </p:cNvPr>
                  <p:cNvCxnSpPr>
                    <a:stCxn id="39" idx="7"/>
                    <a:endCxn id="40" idx="2"/>
                  </p:cNvCxnSpPr>
                  <p:nvPr/>
                </p:nvCxnSpPr>
                <p:spPr>
                  <a:xfrm flipV="1">
                    <a:off x="1673160" y="5065668"/>
                    <a:ext cx="987689" cy="1049536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A6D2B6D3-F471-57D9-EF3E-F9CD25BA4149}"/>
                      </a:ext>
                    </a:extLst>
                  </p:cNvPr>
                  <p:cNvCxnSpPr>
                    <a:stCxn id="40" idx="6"/>
                  </p:cNvCxnSpPr>
                  <p:nvPr/>
                </p:nvCxnSpPr>
                <p:spPr>
                  <a:xfrm>
                    <a:off x="2926320" y="5065668"/>
                    <a:ext cx="779005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tailEnd type="stealth" w="lg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183CB9-F162-C84D-8F3F-CC09F5C6351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1515905" y="5599846"/>
                    <a:ext cx="31451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BE" dirty="0"/>
                      <a:t>...</a:t>
                    </a:r>
                    <a:endParaRPr lang="en-US" dirty="0"/>
                  </a:p>
                </p:txBody>
              </p:sp>
            </p:grp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F943CB-CFC5-7E59-64DC-C8ECD2A943AA}"/>
                    </a:ext>
                  </a:extLst>
                </p:cNvPr>
                <p:cNvSpPr/>
                <p:nvPr/>
              </p:nvSpPr>
              <p:spPr>
                <a:xfrm>
                  <a:off x="2287274" y="5519041"/>
                  <a:ext cx="265471" cy="265471"/>
                </a:xfrm>
                <a:prstGeom prst="ellipse">
                  <a:avLst/>
                </a:prstGeom>
                <a:noFill/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92CFAFA-68E0-AA89-1704-88F2BEFCE95B}"/>
                    </a:ext>
                  </a:extLst>
                </p:cNvPr>
                <p:cNvCxnSpPr>
                  <a:stCxn id="32" idx="7"/>
                  <a:endCxn id="40" idx="3"/>
                </p:cNvCxnSpPr>
                <p:nvPr/>
              </p:nvCxnSpPr>
              <p:spPr>
                <a:xfrm flipV="1">
                  <a:off x="2513868" y="5159526"/>
                  <a:ext cx="185858" cy="39839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tailEnd type="stealth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CCF4817-2739-1845-4C96-6F824E97601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836" y="5282738"/>
                    <a:ext cx="19742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B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38042DB-BD07-E3CA-79DC-D4A2D92762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853" y="4871788"/>
                    <a:ext cx="201145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/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BE" sz="140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BE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7FC130-4713-9777-D374-A01315E1A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98" y="5604194"/>
                  <a:ext cx="28693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C845FD9-A560-4F5B-1F05-918B0A29A8AF}"/>
              </a:ext>
            </a:extLst>
          </p:cNvPr>
          <p:cNvGrpSpPr/>
          <p:nvPr/>
        </p:nvGrpSpPr>
        <p:grpSpPr>
          <a:xfrm>
            <a:off x="1946208" y="1864181"/>
            <a:ext cx="7046263" cy="1645705"/>
            <a:chOff x="1946208" y="1864181"/>
            <a:chExt cx="7046263" cy="16457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05FDF0-1918-054A-F491-21BC377E5241}"/>
                </a:ext>
              </a:extLst>
            </p:cNvPr>
            <p:cNvGrpSpPr/>
            <p:nvPr/>
          </p:nvGrpSpPr>
          <p:grpSpPr>
            <a:xfrm>
              <a:off x="2029194" y="1864181"/>
              <a:ext cx="6963277" cy="739723"/>
              <a:chOff x="5922933" y="2586482"/>
              <a:chExt cx="6963277" cy="73972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AC43FBD-6311-EEA5-FD78-D16FA1270EEE}"/>
                  </a:ext>
                </a:extLst>
              </p:cNvPr>
              <p:cNvSpPr txBox="1"/>
              <p:nvPr/>
            </p:nvSpPr>
            <p:spPr>
              <a:xfrm>
                <a:off x="8762324" y="2586482"/>
                <a:ext cx="4123886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32-bit single precision floating point</a:t>
                </a:r>
                <a:endParaRPr lang="LID4096" sz="2000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2F31951-56AB-A94E-A641-3970B478DA52}"/>
                  </a:ext>
                </a:extLst>
              </p:cNvPr>
              <p:cNvCxnSpPr>
                <a:cxnSpLocks/>
                <a:stCxn id="46" idx="1"/>
              </p:cNvCxnSpPr>
              <p:nvPr/>
            </p:nvCxnSpPr>
            <p:spPr>
              <a:xfrm flipH="1">
                <a:off x="5922933" y="2786537"/>
                <a:ext cx="2839391" cy="5396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8A3F8DB-674C-00B3-FB1C-5EDF65E72458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>
              <a:off x="1946208" y="2064236"/>
              <a:ext cx="2922377" cy="118994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88FDDB-4B50-71FE-5CEF-61F598EA6D1C}"/>
                </a:ext>
              </a:extLst>
            </p:cNvPr>
            <p:cNvCxnSpPr>
              <a:cxnSpLocks/>
              <a:stCxn id="46" idx="1"/>
              <a:endCxn id="30" idx="0"/>
            </p:cNvCxnSpPr>
            <p:nvPr/>
          </p:nvCxnSpPr>
          <p:spPr>
            <a:xfrm flipH="1">
              <a:off x="3881671" y="2064236"/>
              <a:ext cx="986914" cy="14456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B6CE8E0-3C91-F785-6FB2-BFD2654A1720}"/>
              </a:ext>
            </a:extLst>
          </p:cNvPr>
          <p:cNvSpPr txBox="1"/>
          <p:nvPr/>
        </p:nvSpPr>
        <p:spPr>
          <a:xfrm>
            <a:off x="7471069" y="2610981"/>
            <a:ext cx="301884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E.g., Llama 3.2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3.2b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GB of memory</a:t>
            </a:r>
            <a:endParaRPr lang="LID4096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3E2F212-8DB3-DCEB-DB1A-B11A7AB865C6}"/>
              </a:ext>
            </a:extLst>
          </p:cNvPr>
          <p:cNvSpPr txBox="1"/>
          <p:nvPr/>
        </p:nvSpPr>
        <p:spPr>
          <a:xfrm>
            <a:off x="10498035" y="3268867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???</a:t>
            </a:r>
            <a:endParaRPr lang="LID4096" sz="6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8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B1E-20AE-49EE-A89A-21C1BA6F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B82DA-2B5E-291F-E3F6-86CB24EE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Represent 32-bit single floating point by</a:t>
            </a:r>
          </a:p>
          <a:p>
            <a:pPr lvl="1"/>
            <a:r>
              <a:rPr lang="en-US" dirty="0"/>
              <a:t>Half precision16-bit floating point (FP16)</a:t>
            </a:r>
          </a:p>
          <a:p>
            <a:pPr lvl="1"/>
            <a:r>
              <a:rPr lang="en-US" dirty="0"/>
              <a:t>Brain floating point 16-bit (BF16)</a:t>
            </a:r>
          </a:p>
          <a:p>
            <a:pPr lvl="1"/>
            <a:r>
              <a:rPr lang="en-US" dirty="0"/>
              <a:t>8-bit integer (INT8)</a:t>
            </a:r>
          </a:p>
          <a:p>
            <a:pPr lvl="1"/>
            <a:endParaRPr lang="en-US" dirty="0"/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Decrease memory requirements</a:t>
            </a:r>
          </a:p>
          <a:p>
            <a:pPr lvl="1"/>
            <a:r>
              <a:rPr lang="en-US" dirty="0"/>
              <a:t>More efficient operations</a:t>
            </a:r>
          </a:p>
          <a:p>
            <a:pPr lvl="1"/>
            <a:r>
              <a:rPr lang="en-US" dirty="0"/>
              <a:t>Decrease power consumption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Potential loss of accuracy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A51BB-5D1F-8F8B-069D-9BCBD429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00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E1C2-F61E-597C-C67F-BBFC84C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50BA-CA37-F82D-953D-44DABCC5E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(23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B54C3-F936-003A-734C-98EAA4C85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86D2B-E303-7C11-7C47-8307F60A8BE6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FP32, 1 sign bit + 8 exponent bits + 23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298C88-B2CE-6667-DCF8-C738208A2959}"/>
              </a:ext>
            </a:extLst>
          </p:cNvPr>
          <p:cNvGrpSpPr/>
          <p:nvPr/>
        </p:nvGrpSpPr>
        <p:grpSpPr>
          <a:xfrm>
            <a:off x="2534483" y="5528291"/>
            <a:ext cx="4833271" cy="902423"/>
            <a:chOff x="2534483" y="5528291"/>
            <a:chExt cx="4833271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9E6876-1D03-218D-6FA4-EB5886E5FF0E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C95D60-484D-AC57-2E38-59D50820DDD2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CEF0B4-AA28-1565-8091-D05D1971C510}"/>
                </a:ext>
              </a:extLst>
            </p:cNvPr>
            <p:cNvSpPr txBox="1"/>
            <p:nvPr/>
          </p:nvSpPr>
          <p:spPr>
            <a:xfrm>
              <a:off x="4214327" y="5528291"/>
              <a:ext cx="31534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0100111101001011...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214E83-7325-3F49-F263-E868A19A9CA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B853C93F-203A-5397-D966-7024BB72E187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C0E3F4-4962-B7AE-1D4E-B8215587ADCE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59A42B8-1C4C-3829-0A38-A64EBF927667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E568C126-8DEA-7536-CA70-279797FD0BC4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C39B97-DF5F-774A-40E5-2D991ED238E5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BC39E6E-40E6-4E0F-A940-8B02C6B1ED89}"/>
                </a:ext>
              </a:extLst>
            </p:cNvPr>
            <p:cNvGrpSpPr/>
            <p:nvPr/>
          </p:nvGrpSpPr>
          <p:grpSpPr>
            <a:xfrm>
              <a:off x="4381478" y="5886717"/>
              <a:ext cx="2914060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DBC5438A-0435-F841-6851-4EBE4EEE54E4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FD7629-E8DE-D440-4CBA-6609006860F4}"/>
                  </a:ext>
                </a:extLst>
              </p:cNvPr>
              <p:cNvSpPr txBox="1"/>
              <p:nvPr/>
            </p:nvSpPr>
            <p:spPr>
              <a:xfrm>
                <a:off x="5148317" y="6061382"/>
                <a:ext cx="1109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52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E2C4-CED4-7810-B442-7C8CFA8E2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0929-A251-8DF4-6A13-6E47D9F6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EDFE-E17C-8491-4205-5C44AD5A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 (10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+ 15 = 17  10001 (5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713C6-591D-EA33-C2B9-E7E66776D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89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EB07AA-B3D0-3C0E-2313-471AE5FC198C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FP16, 1 sign bit + 5 exponent bits + 10 mantissa bits</a:t>
            </a:r>
            <a:endParaRPr lang="LID4096" sz="28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7B47A4-7EA0-82A1-163D-9264DBCCACD0}"/>
              </a:ext>
            </a:extLst>
          </p:cNvPr>
          <p:cNvGrpSpPr/>
          <p:nvPr/>
        </p:nvGrpSpPr>
        <p:grpSpPr>
          <a:xfrm>
            <a:off x="2534483" y="5528291"/>
            <a:ext cx="3814100" cy="902423"/>
            <a:chOff x="2534483" y="5528291"/>
            <a:chExt cx="3814100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AFDE25-4D6A-14F8-AFCF-CAA091FB9892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92591B-FBD5-588A-9DAA-EA150112518B}"/>
                </a:ext>
              </a:extLst>
            </p:cNvPr>
            <p:cNvSpPr txBox="1"/>
            <p:nvPr/>
          </p:nvSpPr>
          <p:spPr>
            <a:xfrm>
              <a:off x="3102079" y="5528291"/>
              <a:ext cx="1010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6C786-7D87-41AB-46B7-F0D1B09AEAC2}"/>
                </a:ext>
              </a:extLst>
            </p:cNvPr>
            <p:cNvSpPr txBox="1"/>
            <p:nvPr/>
          </p:nvSpPr>
          <p:spPr>
            <a:xfrm>
              <a:off x="4450306" y="5528291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0100111101</a:t>
              </a:r>
              <a:endParaRPr lang="LID4096" sz="2400" dirty="0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FE8D44FD-DFE0-C3FD-F591-E02E7910BB83}"/>
                </a:ext>
              </a:extLst>
            </p:cNvPr>
            <p:cNvSpPr/>
            <p:nvPr/>
          </p:nvSpPr>
          <p:spPr>
            <a:xfrm rot="16200000">
              <a:off x="3560699" y="5330503"/>
              <a:ext cx="199450" cy="1311879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55EDAC90-75F1-016D-AF1E-1FBF4F90776D}"/>
                </a:ext>
              </a:extLst>
            </p:cNvPr>
            <p:cNvSpPr/>
            <p:nvPr/>
          </p:nvSpPr>
          <p:spPr>
            <a:xfrm rot="16200000">
              <a:off x="5292445" y="5024912"/>
              <a:ext cx="174665" cy="189827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E409783-1AC5-D192-AD93-2528B8A62BF8}"/>
                </a:ext>
              </a:extLst>
            </p:cNvPr>
            <p:cNvSpPr/>
            <p:nvPr/>
          </p:nvSpPr>
          <p:spPr>
            <a:xfrm rot="16200000">
              <a:off x="2700192" y="5841231"/>
              <a:ext cx="199451" cy="2904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4F0053-B36C-F47E-DCA4-D251AD0EEA57}"/>
                </a:ext>
              </a:extLst>
            </p:cNvPr>
            <p:cNvSpPr txBox="1"/>
            <p:nvPr/>
          </p:nvSpPr>
          <p:spPr>
            <a:xfrm>
              <a:off x="2534483" y="6061382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sign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7A41F5-0592-7CD2-FA2B-3161CF96B6FD}"/>
                </a:ext>
              </a:extLst>
            </p:cNvPr>
            <p:cNvSpPr txBox="1"/>
            <p:nvPr/>
          </p:nvSpPr>
          <p:spPr>
            <a:xfrm>
              <a:off x="3077953" y="6061382"/>
              <a:ext cx="1112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exponent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0C7D4C-8F93-01A2-8DCA-8601931DC1AB}"/>
                </a:ext>
              </a:extLst>
            </p:cNvPr>
            <p:cNvSpPr txBox="1"/>
            <p:nvPr/>
          </p:nvSpPr>
          <p:spPr>
            <a:xfrm>
              <a:off x="4902510" y="6061382"/>
              <a:ext cx="11095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mantissa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49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E131E-2460-80BE-EF28-14245024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4C2A-F3CF-8836-B4D3-E7D9E462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Hugging Face gated repositories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31EC2-2057-3C1D-C353-56163AC6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permission for gated Llama 3.2 models</a:t>
            </a:r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2"/>
              </a:rPr>
              <a:t>https://huggingface.co/meta-llama/Llama-3.2-3B-Instruct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 to </a:t>
            </a:r>
            <a:r>
              <a:rPr lang="en-US" dirty="0">
                <a:hlinkClick r:id="rId3"/>
              </a:rPr>
              <a:t>https://huggingface.co/mistralai/Mistral-7B-v0.1</a:t>
            </a:r>
            <a:r>
              <a:rPr lang="en-US" dirty="0"/>
              <a:t> 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191EC-204F-0B38-87F6-7A3CAB4B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0983-9CD4-1288-7FA8-F4AE98FF2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01" y="2767263"/>
            <a:ext cx="5674857" cy="2025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06D5F-6BD3-CDDA-C839-BF7ABF593C15}"/>
              </a:ext>
            </a:extLst>
          </p:cNvPr>
          <p:cNvSpPr txBox="1"/>
          <p:nvPr/>
        </p:nvSpPr>
        <p:spPr>
          <a:xfrm>
            <a:off x="3840480" y="5833130"/>
            <a:ext cx="49051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will get email confirmation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1320841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4996-B89B-87AC-7612-D59D1A694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810F-BA32-120A-21C3-4CD253E4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16-bit brain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D99F-4EF3-447B-2077-8B89DF16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Sign: positive </a:t>
            </a:r>
            <a:r>
              <a:rPr lang="en-US" dirty="0">
                <a:sym typeface="Symbol" panose="05050102010706020507" pitchFamily="18" charset="2"/>
              </a:rPr>
              <a:t> 0 (1 bit)</a:t>
            </a:r>
            <a:endParaRPr lang="en-US" dirty="0"/>
          </a:p>
          <a:p>
            <a:r>
              <a:rPr lang="en-US" dirty="0"/>
              <a:t>Integer part: 5 </a:t>
            </a:r>
            <a:r>
              <a:rPr lang="en-US" dirty="0">
                <a:sym typeface="Symbol" panose="05050102010706020507" pitchFamily="18" charset="2"/>
              </a:rPr>
              <a:t> 101</a:t>
            </a:r>
          </a:p>
          <a:p>
            <a:r>
              <a:rPr lang="en-US" dirty="0">
                <a:sym typeface="Symbol" panose="05050102010706020507" pitchFamily="18" charset="2"/>
              </a:rPr>
              <a:t>Fractional part: 0.239  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Combine: 101.00111101001011...</a:t>
            </a:r>
          </a:p>
          <a:p>
            <a:r>
              <a:rPr lang="en-US" dirty="0">
                <a:sym typeface="Symbol" panose="05050102010706020507" pitchFamily="18" charset="2"/>
              </a:rPr>
              <a:t>Normalize: 1.0100111101001011...  2</a:t>
            </a:r>
            <a:r>
              <a:rPr lang="en-US" baseline="30000" dirty="0">
                <a:sym typeface="Symbol" panose="05050102010706020507" pitchFamily="18" charset="2"/>
              </a:rPr>
              <a:t>2 </a:t>
            </a:r>
            <a:r>
              <a:rPr lang="en-US" dirty="0">
                <a:sym typeface="Symbol" panose="05050102010706020507" pitchFamily="18" charset="2"/>
              </a:rPr>
              <a:t>(7 bits mantissa)</a:t>
            </a:r>
            <a:endParaRPr lang="en-US" baseline="30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Bias for exponent: 2 + 127 = 129  10000001 (8 bits)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FF16-D73D-7891-19B1-A412DC21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10FE2E-1E2F-3876-A2D1-9BD84C75105B}"/>
              </a:ext>
            </a:extLst>
          </p:cNvPr>
          <p:cNvSpPr txBox="1"/>
          <p:nvPr/>
        </p:nvSpPr>
        <p:spPr>
          <a:xfrm>
            <a:off x="808704" y="1779639"/>
            <a:ext cx="10909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BF16, 1 sign bit + 8 exponent bits + 7 mantissa bits</a:t>
            </a:r>
            <a:endParaRPr lang="LID4096" sz="28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745338-7FB1-886F-69FC-0405005E953E}"/>
              </a:ext>
            </a:extLst>
          </p:cNvPr>
          <p:cNvGrpSpPr/>
          <p:nvPr/>
        </p:nvGrpSpPr>
        <p:grpSpPr>
          <a:xfrm>
            <a:off x="2534483" y="5528291"/>
            <a:ext cx="3249943" cy="902423"/>
            <a:chOff x="2534483" y="5528291"/>
            <a:chExt cx="3249943" cy="902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95C660-5CE1-0A4D-B09A-790EAEC55D1A}"/>
                </a:ext>
              </a:extLst>
            </p:cNvPr>
            <p:cNvSpPr txBox="1"/>
            <p:nvPr/>
          </p:nvSpPr>
          <p:spPr>
            <a:xfrm>
              <a:off x="2654708" y="5528291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  <a:endParaRPr lang="LID4096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95069D-65F0-0A6E-67FA-725273FD1273}"/>
                </a:ext>
              </a:extLst>
            </p:cNvPr>
            <p:cNvSpPr txBox="1"/>
            <p:nvPr/>
          </p:nvSpPr>
          <p:spPr>
            <a:xfrm>
              <a:off x="2885768" y="5528291"/>
              <a:ext cx="1505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10000001</a:t>
              </a:r>
              <a:endParaRPr lang="LID4096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1C232D-BCB7-C09C-470B-8CC6663905D8}"/>
                </a:ext>
              </a:extLst>
            </p:cNvPr>
            <p:cNvSpPr txBox="1"/>
            <p:nvPr/>
          </p:nvSpPr>
          <p:spPr>
            <a:xfrm>
              <a:off x="4351981" y="5528291"/>
              <a:ext cx="14029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 0100111</a:t>
              </a:r>
              <a:endParaRPr lang="LID4096" sz="240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E63902-01F2-722B-F1F4-822D3FE486FF}"/>
                </a:ext>
              </a:extLst>
            </p:cNvPr>
            <p:cNvGrpSpPr/>
            <p:nvPr/>
          </p:nvGrpSpPr>
          <p:grpSpPr>
            <a:xfrm>
              <a:off x="2534483" y="5886715"/>
              <a:ext cx="590226" cy="543999"/>
              <a:chOff x="2534483" y="5886715"/>
              <a:chExt cx="590226" cy="543999"/>
            </a:xfrm>
          </p:grpSpPr>
          <p:sp>
            <p:nvSpPr>
              <p:cNvPr id="11" name="Left Brace 10">
                <a:extLst>
                  <a:ext uri="{FF2B5EF4-FFF2-40B4-BE49-F238E27FC236}">
                    <a16:creationId xmlns:a16="http://schemas.microsoft.com/office/drawing/2014/main" id="{303C2100-F444-5DB7-26C0-96C435679038}"/>
                  </a:ext>
                </a:extLst>
              </p:cNvPr>
              <p:cNvSpPr/>
              <p:nvPr/>
            </p:nvSpPr>
            <p:spPr>
              <a:xfrm rot="16200000">
                <a:off x="2700192" y="5841231"/>
                <a:ext cx="199451" cy="29042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BBBA24-F3F6-313F-1973-8D69DE4FFBA0}"/>
                  </a:ext>
                </a:extLst>
              </p:cNvPr>
              <p:cNvSpPr txBox="1"/>
              <p:nvPr/>
            </p:nvSpPr>
            <p:spPr>
              <a:xfrm>
                <a:off x="2534483" y="6061382"/>
                <a:ext cx="590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sign</a:t>
                </a:r>
                <a:endParaRPr lang="LID4096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AFA2D2-5128-A1A4-13D7-C6B56459C3AE}"/>
                </a:ext>
              </a:extLst>
            </p:cNvPr>
            <p:cNvGrpSpPr/>
            <p:nvPr/>
          </p:nvGrpSpPr>
          <p:grpSpPr>
            <a:xfrm>
              <a:off x="3004484" y="5886718"/>
              <a:ext cx="1311879" cy="543996"/>
              <a:chOff x="3004484" y="5886718"/>
              <a:chExt cx="1311879" cy="543996"/>
            </a:xfrm>
          </p:grpSpPr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462710DF-C8DC-0139-4380-B85A42E90F41}"/>
                  </a:ext>
                </a:extLst>
              </p:cNvPr>
              <p:cNvSpPr/>
              <p:nvPr/>
            </p:nvSpPr>
            <p:spPr>
              <a:xfrm rot="16200000">
                <a:off x="3560699" y="5330503"/>
                <a:ext cx="199450" cy="131187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3D3BCD2-815F-D19E-144E-EC2ED89FBE82}"/>
                  </a:ext>
                </a:extLst>
              </p:cNvPr>
              <p:cNvSpPr txBox="1"/>
              <p:nvPr/>
            </p:nvSpPr>
            <p:spPr>
              <a:xfrm>
                <a:off x="3077953" y="6061382"/>
                <a:ext cx="1112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exponent</a:t>
                </a:r>
                <a:endParaRPr lang="LID4096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B898261-655B-A363-05C3-E0990457DC8F}"/>
                </a:ext>
              </a:extLst>
            </p:cNvPr>
            <p:cNvGrpSpPr/>
            <p:nvPr/>
          </p:nvGrpSpPr>
          <p:grpSpPr>
            <a:xfrm>
              <a:off x="4381478" y="5886717"/>
              <a:ext cx="1402948" cy="543997"/>
              <a:chOff x="4381478" y="5886717"/>
              <a:chExt cx="2914060" cy="543997"/>
            </a:xfrm>
          </p:grpSpPr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4E0ABFC-D22A-FFF1-2A45-936BE576D567}"/>
                  </a:ext>
                </a:extLst>
              </p:cNvPr>
              <p:cNvSpPr/>
              <p:nvPr/>
            </p:nvSpPr>
            <p:spPr>
              <a:xfrm rot="16200000">
                <a:off x="5738783" y="4529412"/>
                <a:ext cx="199449" cy="2914060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667AA1-6E8F-50C3-DDF8-B3ACFFD9F433}"/>
                  </a:ext>
                </a:extLst>
              </p:cNvPr>
              <p:cNvSpPr txBox="1"/>
              <p:nvPr/>
            </p:nvSpPr>
            <p:spPr>
              <a:xfrm>
                <a:off x="4739871" y="6061382"/>
                <a:ext cx="1109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mantissa</a:t>
                </a:r>
                <a:endParaRPr lang="LID4096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554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B1735-772D-7F63-1319-38728A5C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F475-4055-2AAB-CE57-064E78F8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8-bit integer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F231E-8FCD-5BA6-9791-CA2F9972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393"/>
            <a:ext cx="10515600" cy="2841523"/>
          </a:xfrm>
        </p:spPr>
        <p:txBody>
          <a:bodyPr>
            <a:normAutofit/>
          </a:bodyPr>
          <a:lstStyle/>
          <a:p>
            <a:r>
              <a:rPr lang="en-US" dirty="0"/>
              <a:t>Scale: 5.239 </a:t>
            </a:r>
            <a:r>
              <a:rPr lang="en-US" dirty="0">
                <a:sym typeface="Symbol" panose="05050102010706020507" pitchFamily="18" charset="2"/>
              </a:rPr>
              <a:t> 127  665.353</a:t>
            </a:r>
            <a:endParaRPr lang="en-US" dirty="0"/>
          </a:p>
          <a:p>
            <a:r>
              <a:rPr lang="en-US" dirty="0"/>
              <a:t>Round to nearest integer: 665.353 </a:t>
            </a:r>
            <a:r>
              <a:rPr lang="en-US" dirty="0">
                <a:sym typeface="Symbol" panose="05050102010706020507" pitchFamily="18" charset="2"/>
              </a:rPr>
              <a:t> 665</a:t>
            </a:r>
          </a:p>
          <a:p>
            <a:r>
              <a:rPr lang="en-US" dirty="0">
                <a:sym typeface="Symbol" panose="05050102010706020507" pitchFamily="18" charset="2"/>
              </a:rPr>
              <a:t>Clip to [-128, 127]: 665  127</a:t>
            </a:r>
          </a:p>
          <a:p>
            <a:r>
              <a:rPr lang="en-US" dirty="0">
                <a:sym typeface="Symbol" panose="05050102010706020507" pitchFamily="18" charset="2"/>
              </a:rPr>
              <a:t>Binary: 127  11111111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07DF7-4220-44DD-67D1-CC629726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5127-FEA2-C9C1-DEB4-49F462B558EC}"/>
              </a:ext>
            </a:extLst>
          </p:cNvPr>
          <p:cNvSpPr txBox="1"/>
          <p:nvPr/>
        </p:nvSpPr>
        <p:spPr>
          <a:xfrm>
            <a:off x="808704" y="1779639"/>
            <a:ext cx="3710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5.239 in INT8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30144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0F4D-442F-8839-DBEA-E730C15C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-bit integers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FP32 floating point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r>
                  <a:rPr lang="en-US" dirty="0"/>
                  <a:t>FP32 scaling factor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i="1" dirty="0"/>
                  <a:t>n</a:t>
                </a:r>
                <a:r>
                  <a:rPr lang="en-US" dirty="0"/>
                  <a:t>-bit integer zero-point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influenced by outliers</a:t>
                </a:r>
                <a:endParaRPr 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9485-D4D1-F558-DF44-621E1C55AB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F15E8-771B-0402-E378-5389BEBD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92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/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round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LID4096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F0CF10-FE14-06FD-C669-BCCDFE82C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1" y="2309255"/>
                <a:ext cx="3252019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008F9F-2F1E-D5C3-20A3-FF8CD47ECC02}"/>
              </a:ext>
            </a:extLst>
          </p:cNvPr>
          <p:cNvGrpSpPr/>
          <p:nvPr/>
        </p:nvGrpSpPr>
        <p:grpSpPr>
          <a:xfrm>
            <a:off x="4031226" y="3372087"/>
            <a:ext cx="6142702" cy="1455552"/>
            <a:chOff x="4031226" y="3372087"/>
            <a:chExt cx="6142702" cy="145555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1F8E1F-2A73-A4BC-5092-DF1991281B67}"/>
                </a:ext>
              </a:extLst>
            </p:cNvPr>
            <p:cNvSpPr/>
            <p:nvPr/>
          </p:nvSpPr>
          <p:spPr>
            <a:xfrm>
              <a:off x="4031226" y="3913239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E22309E-61E1-913D-A9F6-09F9B30CE753}"/>
                </a:ext>
              </a:extLst>
            </p:cNvPr>
            <p:cNvSpPr/>
            <p:nvPr/>
          </p:nvSpPr>
          <p:spPr>
            <a:xfrm>
              <a:off x="4601498" y="4414684"/>
              <a:ext cx="432619" cy="412955"/>
            </a:xfrm>
            <a:prstGeom prst="ellipse">
              <a:avLst/>
            </a:prstGeom>
            <a:solidFill>
              <a:srgbClr val="FF0000">
                <a:alpha val="3922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DF5645E-2F24-FAD5-91C5-5D053701AB07}"/>
                </a:ext>
              </a:extLst>
            </p:cNvPr>
            <p:cNvCxnSpPr>
              <a:cxnSpLocks/>
              <a:stCxn id="11" idx="1"/>
              <a:endCxn id="7" idx="6"/>
            </p:cNvCxnSpPr>
            <p:nvPr/>
          </p:nvCxnSpPr>
          <p:spPr>
            <a:xfrm flipH="1">
              <a:off x="4463845" y="3849141"/>
              <a:ext cx="2583426" cy="270576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D991-8B59-91D7-F33E-9AB05D1EF1F7}"/>
                </a:ext>
              </a:extLst>
            </p:cNvPr>
            <p:cNvSpPr txBox="1"/>
            <p:nvPr/>
          </p:nvSpPr>
          <p:spPr>
            <a:xfrm>
              <a:off x="7047271" y="3372087"/>
              <a:ext cx="3126657" cy="9541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Must be stored for</a:t>
              </a:r>
              <a:br>
                <a:rPr lang="en-US" sz="2800" dirty="0">
                  <a:solidFill>
                    <a:srgbClr val="FF0000"/>
                  </a:solidFill>
                </a:rPr>
              </a:br>
              <a:r>
                <a:rPr lang="en-US" sz="2800" dirty="0">
                  <a:solidFill>
                    <a:srgbClr val="FF0000"/>
                  </a:solidFill>
                </a:rPr>
                <a:t>dequantization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4EA23A1-3D47-D7E8-4642-B82C5FB8EBD5}"/>
                </a:ext>
              </a:extLst>
            </p:cNvPr>
            <p:cNvCxnSpPr>
              <a:cxnSpLocks/>
              <a:stCxn id="11" idx="1"/>
              <a:endCxn id="8" idx="6"/>
            </p:cNvCxnSpPr>
            <p:nvPr/>
          </p:nvCxnSpPr>
          <p:spPr>
            <a:xfrm flipH="1">
              <a:off x="5034117" y="3849141"/>
              <a:ext cx="2013154" cy="772021"/>
            </a:xfrm>
            <a:prstGeom prst="straightConnector1">
              <a:avLst/>
            </a:prstGeom>
            <a:ln>
              <a:solidFill>
                <a:srgbClr val="FF0000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3F066E9-E106-38A3-7E2B-C57FE229517C}"/>
              </a:ext>
            </a:extLst>
          </p:cNvPr>
          <p:cNvSpPr txBox="1"/>
          <p:nvPr/>
        </p:nvSpPr>
        <p:spPr>
          <a:xfrm>
            <a:off x="4817807" y="5378932"/>
            <a:ext cx="6620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applied to blocks of weights (64 or 128)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9773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2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C066-19BC-4899-99D9-8CA35805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4-bit floating point representation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37A6-5B17-2FAA-8BBC-07D1D9A0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Normalize x between -1.0 and 1</a:t>
            </a:r>
          </a:p>
          <a:p>
            <a:r>
              <a:rPr lang="en-US" dirty="0"/>
              <a:t>Keep track of offset, scale</a:t>
            </a:r>
          </a:p>
          <a:p>
            <a:r>
              <a:rPr lang="en-US" dirty="0"/>
              <a:t>"Bin" </a:t>
            </a:r>
            <a:r>
              <a:rPr lang="en-US" i="1" dirty="0"/>
              <a:t>x</a:t>
            </a:r>
            <a:r>
              <a:rPr lang="en-US" dirty="0"/>
              <a:t> into appropriate bucket = 15 equidistant points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7563E-5E23-7CA5-01D7-A827C9A4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93</a:t>
            </a:fld>
            <a:endParaRPr lang="LID4096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6562FB-E778-F1C4-0A4C-44318B6D5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3409157"/>
            <a:ext cx="1076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430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59B6-151E-930D-374D-6AD5A6AD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methods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9FE6-0B24-9E1E-6917-7B722DA1E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Post-Training Quantization (PTQ)</a:t>
            </a:r>
          </a:p>
          <a:p>
            <a:pPr lvl="1"/>
            <a:r>
              <a:rPr lang="en-US" dirty="0"/>
              <a:t>Can be applied to any model</a:t>
            </a:r>
          </a:p>
          <a:p>
            <a:pPr lvl="1"/>
            <a:r>
              <a:rPr lang="en-US" dirty="0"/>
              <a:t>Potentially higher loss of accuracy</a:t>
            </a:r>
          </a:p>
          <a:p>
            <a:r>
              <a:rPr lang="en-US" dirty="0"/>
              <a:t>Quantization-aware training</a:t>
            </a:r>
          </a:p>
          <a:p>
            <a:pPr lvl="1"/>
            <a:r>
              <a:rPr lang="en-US" dirty="0"/>
              <a:t>Requires fine-tuning, training data</a:t>
            </a:r>
          </a:p>
          <a:p>
            <a:pPr lvl="1"/>
            <a:r>
              <a:rPr lang="en-US" dirty="0"/>
              <a:t>Better accuracy</a:t>
            </a:r>
          </a:p>
          <a:p>
            <a:r>
              <a:rPr lang="en-US" dirty="0"/>
              <a:t>... (very active area of research)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DD188-C764-32D0-AC0F-E233C7E2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84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265DA9-45EE-8580-3833-900A2BC0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Quantization-aware training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CD15-4822-D900-196F-C3922B684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95</a:t>
            </a:fld>
            <a:endParaRPr lang="LID4096"/>
          </a:p>
        </p:txBody>
      </p:sp>
      <p:pic>
        <p:nvPicPr>
          <p:cNvPr id="1026" name="Picture 2" descr="Flow chart of quantization-aware training. ">
            <a:extLst>
              <a:ext uri="{FF2B5EF4-FFF2-40B4-BE49-F238E27FC236}">
                <a16:creationId xmlns:a16="http://schemas.microsoft.com/office/drawing/2014/main" id="{D9016BFA-AFCB-7C0A-4BC4-01BBBB58E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811" y="1870075"/>
            <a:ext cx="6667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5460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1788-684A-AFB7-F36C-D8510C3A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k-quant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4EB8-1D1E-BD98-D6FF-79EF1CE2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LLaMA.cpp</a:t>
            </a:r>
          </a:p>
          <a:p>
            <a:r>
              <a:rPr lang="en-US" dirty="0"/>
              <a:t>Model stored in GPT-Generated Unified Format (GGUF)</a:t>
            </a:r>
          </a:p>
          <a:p>
            <a:r>
              <a:rPr lang="en-US" dirty="0"/>
              <a:t>Family of methods: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Q3_K_L</a:t>
            </a:r>
            <a:r>
              <a:rPr lang="en-US" dirty="0"/>
              <a:t>, ...,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Q5_K_M</a:t>
            </a:r>
          </a:p>
          <a:p>
            <a:r>
              <a:rPr lang="en-US" dirty="0"/>
              <a:t>Uses </a:t>
            </a:r>
            <a:r>
              <a:rPr lang="en-US" i="1" dirty="0"/>
              <a:t>k</a:t>
            </a:r>
            <a:r>
              <a:rPr lang="en-US" dirty="0"/>
              <a:t>-means clustering on weight values,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Q2_K_S</a:t>
            </a:r>
          </a:p>
          <a:p>
            <a:pPr lvl="1"/>
            <a:r>
              <a:rPr lang="en-US" dirty="0"/>
              <a:t>Most important weights: higher precision (4 bits)</a:t>
            </a:r>
          </a:p>
          <a:p>
            <a:pPr lvl="1"/>
            <a:r>
              <a:rPr lang="en-US" dirty="0"/>
              <a:t>Less important weights: lower precision (2 bits)</a:t>
            </a:r>
          </a:p>
          <a:p>
            <a:r>
              <a:rPr lang="en-US" dirty="0"/>
              <a:t>List quantization methods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01A29-F9D1-7992-71EA-C35C4BD1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E03C8-7FCF-280E-084D-9B6A8A9FDF4D}"/>
              </a:ext>
            </a:extLst>
          </p:cNvPr>
          <p:cNvSpPr txBox="1"/>
          <p:nvPr/>
        </p:nvSpPr>
        <p:spPr>
          <a:xfrm>
            <a:off x="1050244" y="5689306"/>
            <a:ext cx="3098969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--help</a:t>
            </a:r>
          </a:p>
        </p:txBody>
      </p:sp>
      <p:pic>
        <p:nvPicPr>
          <p:cNvPr id="6" name="Picture 2" descr="llama">
            <a:extLst>
              <a:ext uri="{FF2B5EF4-FFF2-40B4-BE49-F238E27FC236}">
                <a16:creationId xmlns:a16="http://schemas.microsoft.com/office/drawing/2014/main" id="{B7F4CBC3-513F-CDE7-403D-09194DB59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9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B75B-C376-A3FB-BEFC-5592B3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Quantization using LLaMa.cpp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3BED-B3F3-40B0-5067-78C84ACD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in GUFF format</a:t>
            </a:r>
          </a:p>
          <a:p>
            <a:pPr lvl="1"/>
            <a:r>
              <a:rPr lang="en-US" dirty="0"/>
              <a:t>If necessary, convert</a:t>
            </a:r>
            <a:endParaRPr lang="LID4096" dirty="0"/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7B64-465F-B8C0-B9F2-C056CC1A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4E2A3-23F2-2731-92B6-DC1AD6A5F684}"/>
              </a:ext>
            </a:extLst>
          </p:cNvPr>
          <p:cNvSpPr txBox="1"/>
          <p:nvPr/>
        </p:nvSpPr>
        <p:spPr>
          <a:xfrm>
            <a:off x="1050244" y="2788781"/>
            <a:ext cx="772996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-quantize   llama-2.2-3B-instruct-F16.gguf  \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llama-2.2-3B-instruct-Q3_K_S.gguf   Q3_K_S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model size  =  6128.17 MB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llama_model_quantize_internal</a:t>
            </a:r>
            <a:r>
              <a:rPr lang="en-US" sz="2000" dirty="0">
                <a:solidFill>
                  <a:schemeClr val="bg1"/>
                </a:solidFill>
              </a:rPr>
              <a:t>: quant size  =  1463.90 MB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quantize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main:    total time = 282342.12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382066-0D67-2084-B763-4731C7FA0657}"/>
              </a:ext>
            </a:extLst>
          </p:cNvPr>
          <p:cNvGrpSpPr/>
          <p:nvPr/>
        </p:nvGrpSpPr>
        <p:grpSpPr>
          <a:xfrm>
            <a:off x="8099321" y="4753897"/>
            <a:ext cx="1882879" cy="501446"/>
            <a:chOff x="8099321" y="4753897"/>
            <a:chExt cx="1882879" cy="501446"/>
          </a:xfrm>
        </p:grpSpPr>
        <p:sp>
          <p:nvSpPr>
            <p:cNvPr id="6" name="Arrow: Circular 5">
              <a:extLst>
                <a:ext uri="{FF2B5EF4-FFF2-40B4-BE49-F238E27FC236}">
                  <a16:creationId xmlns:a16="http://schemas.microsoft.com/office/drawing/2014/main" id="{E79EA9A9-5A32-A515-48A1-7DF4C9FE575A}"/>
                </a:ext>
              </a:extLst>
            </p:cNvPr>
            <p:cNvSpPr/>
            <p:nvPr/>
          </p:nvSpPr>
          <p:spPr>
            <a:xfrm rot="5400000" flipH="1">
              <a:off x="8359876" y="4493342"/>
              <a:ext cx="501446" cy="1022555"/>
            </a:xfrm>
            <a:prstGeom prst="circular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FB11C2-C491-2D73-FCC6-8E8E0E380BB0}"/>
                </a:ext>
              </a:extLst>
            </p:cNvPr>
            <p:cNvSpPr txBox="1"/>
            <p:nvPr/>
          </p:nvSpPr>
          <p:spPr>
            <a:xfrm>
              <a:off x="9143509" y="4793678"/>
              <a:ext cx="8386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4.1 </a:t>
              </a:r>
              <a:r>
                <a:rPr lang="en-US" sz="2400" b="1" dirty="0">
                  <a:solidFill>
                    <a:srgbClr val="FF0000"/>
                  </a:solidFill>
                  <a:sym typeface="Symbol" panose="05050102010706020507" pitchFamily="18" charset="2"/>
                </a:rPr>
                <a:t>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E84128F9-211A-8A18-703D-B243F467B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22A45-676C-4D12-F3DE-7BD059EE1BD1}"/>
              </a:ext>
            </a:extLst>
          </p:cNvPr>
          <p:cNvGrpSpPr/>
          <p:nvPr/>
        </p:nvGrpSpPr>
        <p:grpSpPr>
          <a:xfrm>
            <a:off x="8581103" y="5707987"/>
            <a:ext cx="2438212" cy="461665"/>
            <a:chOff x="8581103" y="5707987"/>
            <a:chExt cx="2438212" cy="461665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3C9FFD0-3DF4-FF4B-C55E-9674FFB6729B}"/>
                </a:ext>
              </a:extLst>
            </p:cNvPr>
            <p:cNvSpPr/>
            <p:nvPr/>
          </p:nvSpPr>
          <p:spPr>
            <a:xfrm flipH="1" flipV="1">
              <a:off x="8581103" y="5860298"/>
              <a:ext cx="602227" cy="157044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7D734B-0511-92B0-08D6-C8ABF250E760}"/>
                </a:ext>
              </a:extLst>
            </p:cNvPr>
            <p:cNvSpPr txBox="1"/>
            <p:nvPr/>
          </p:nvSpPr>
          <p:spPr>
            <a:xfrm>
              <a:off x="9228312" y="5707987"/>
              <a:ext cx="179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± 5 minutes</a:t>
              </a:r>
              <a:endParaRPr lang="LID4096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23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140D-3834-9B47-D19D-0CC8C4FB7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accuracy: perplexity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Output sequence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log-likelihood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occurring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AE23BF-28B3-6471-C1BB-92B7F82745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1857"/>
                <a:ext cx="10515600" cy="3355105"/>
              </a:xfrm>
              <a:blipFill>
                <a:blip r:embed="rId2"/>
                <a:stretch>
                  <a:fillRect l="-1043" t="-32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F8E10-83E3-3385-D608-734D7C9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98</a:t>
            </a:fld>
            <a:endParaRPr lang="LID409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/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perplexity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LID4096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51D90D-EB97-A7EA-0CE7-FE00F699E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13" y="1439289"/>
                <a:ext cx="7079226" cy="1281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5C49D4-8FD0-3A89-069B-8835DB8129A9}"/>
              </a:ext>
            </a:extLst>
          </p:cNvPr>
          <p:cNvSpPr txBox="1"/>
          <p:nvPr/>
        </p:nvSpPr>
        <p:spPr>
          <a:xfrm>
            <a:off x="8463137" y="5009877"/>
            <a:ext cx="28906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Requires dataset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0FA1B-0D68-71A1-5A8E-8D83105C337E}"/>
              </a:ext>
            </a:extLst>
          </p:cNvPr>
          <p:cNvSpPr txBox="1"/>
          <p:nvPr/>
        </p:nvSpPr>
        <p:spPr>
          <a:xfrm>
            <a:off x="4522839" y="4237799"/>
            <a:ext cx="24610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Lower is better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2231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F7A1-9AAF-6CE6-2275-B90FE13E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86C9-58D7-6AD8-5EF7-742DA0F0E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using LLaMa.cpp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20050-F8F4-47B0-D32D-8618D72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7FA6-5826-4EA5-8536-11A903012ABC}" type="slidenum">
              <a:rPr lang="LID4096" smtClean="0"/>
              <a:t>99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54EF-ECC4-7DB0-1C4F-DFB9BDDB1D60}"/>
              </a:ext>
            </a:extLst>
          </p:cNvPr>
          <p:cNvSpPr txBox="1"/>
          <p:nvPr/>
        </p:nvSpPr>
        <p:spPr>
          <a:xfrm>
            <a:off x="167148" y="2356161"/>
            <a:ext cx="11857704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</a:t>
            </a:r>
            <a:r>
              <a:rPr lang="en-US" sz="2000" dirty="0" err="1">
                <a:solidFill>
                  <a:schemeClr val="bg1"/>
                </a:solidFill>
              </a:rPr>
              <a:t>lllama</a:t>
            </a:r>
            <a:r>
              <a:rPr lang="en-US" sz="2000" dirty="0">
                <a:solidFill>
                  <a:schemeClr val="bg1"/>
                </a:solidFill>
              </a:rPr>
              <a:t>-perplexity  -m llama-2.2-3B-instruct-F16.gguf   -f wikitext-2-raw/</a:t>
            </a:r>
            <a:r>
              <a:rPr lang="en-US" sz="2000" dirty="0" err="1">
                <a:solidFill>
                  <a:schemeClr val="bg1"/>
                </a:solidFill>
              </a:rPr>
              <a:t>wiki.test.raw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f32:   58 tensors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llama_model_loader</a:t>
            </a:r>
            <a:r>
              <a:rPr lang="en-US" sz="2000" dirty="0">
                <a:solidFill>
                  <a:schemeClr val="bg1"/>
                </a:solidFill>
              </a:rPr>
              <a:t>: - type  f16:  197 tensors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...</a:t>
            </a:r>
          </a:p>
          <a:p>
            <a:r>
              <a:rPr lang="en-US" sz="2000" dirty="0">
                <a:solidFill>
                  <a:schemeClr val="bg1"/>
                </a:solidFill>
              </a:rPr>
              <a:t>Final estimate: PPL = 10.5262 +/- 0.07552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load time =  266365.05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prompt eval time =  852444.50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288768 tokens (    2.95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 eval time =   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    1 runs   (    0.00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per token )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llama_perf_context_print</a:t>
            </a:r>
            <a:r>
              <a:rPr lang="en-US" sz="2000" dirty="0">
                <a:solidFill>
                  <a:schemeClr val="bg1"/>
                </a:solidFill>
              </a:rPr>
              <a:t>:       total time =  868809.79 </a:t>
            </a:r>
            <a:r>
              <a:rPr lang="en-US" sz="2000" dirty="0" err="1">
                <a:solidFill>
                  <a:schemeClr val="bg1"/>
                </a:solidFill>
              </a:rPr>
              <a:t>ms</a:t>
            </a:r>
            <a:r>
              <a:rPr lang="en-US" sz="2000" dirty="0">
                <a:solidFill>
                  <a:schemeClr val="bg1"/>
                </a:solidFill>
              </a:rPr>
              <a:t> / 288769 tokens</a:t>
            </a:r>
          </a:p>
        </p:txBody>
      </p:sp>
      <p:pic>
        <p:nvPicPr>
          <p:cNvPr id="2050" name="Picture 2" descr="llama">
            <a:extLst>
              <a:ext uri="{FF2B5EF4-FFF2-40B4-BE49-F238E27FC236}">
                <a16:creationId xmlns:a16="http://schemas.microsoft.com/office/drawing/2014/main" id="{16420A2D-D1D1-EE56-5084-22D6B65D8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193" y="1332488"/>
            <a:ext cx="2554014" cy="8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3A528B0-F6E6-E7A7-13B4-92BD433023EE}"/>
              </a:ext>
            </a:extLst>
          </p:cNvPr>
          <p:cNvGrpSpPr/>
          <p:nvPr/>
        </p:nvGrpSpPr>
        <p:grpSpPr>
          <a:xfrm>
            <a:off x="1347019" y="1496547"/>
            <a:ext cx="3824749" cy="784537"/>
            <a:chOff x="1347019" y="1496547"/>
            <a:chExt cx="3824749" cy="7845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3701D-B1A2-5F6A-0F44-0A1A1677F0DE}"/>
                </a:ext>
              </a:extLst>
            </p:cNvPr>
            <p:cNvSpPr txBox="1"/>
            <p:nvPr/>
          </p:nvSpPr>
          <p:spPr>
            <a:xfrm>
              <a:off x="1347019" y="1496547"/>
              <a:ext cx="24561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Original model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621B764-260C-7258-55E8-351DB0A77A78}"/>
                </a:ext>
              </a:extLst>
            </p:cNvPr>
            <p:cNvCxnSpPr>
              <a:stCxn id="14" idx="3"/>
            </p:cNvCxnSpPr>
            <p:nvPr/>
          </p:nvCxnSpPr>
          <p:spPr>
            <a:xfrm>
              <a:off x="3803141" y="1758157"/>
              <a:ext cx="1368627" cy="5229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913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Custom 9">
      <a:dk1>
        <a:srgbClr val="333639"/>
      </a:dk1>
      <a:lt1>
        <a:srgbClr val="F4F5FC"/>
      </a:lt1>
      <a:dk2>
        <a:srgbClr val="353A42"/>
      </a:dk2>
      <a:lt2>
        <a:srgbClr val="FFFFFF"/>
      </a:lt2>
      <a:accent1>
        <a:srgbClr val="DB6C30"/>
      </a:accent1>
      <a:accent2>
        <a:srgbClr val="DB6C30"/>
      </a:accent2>
      <a:accent3>
        <a:srgbClr val="DB6C30"/>
      </a:accent3>
      <a:accent4>
        <a:srgbClr val="DB6C30"/>
      </a:accent4>
      <a:accent5>
        <a:srgbClr val="DB6C30"/>
      </a:accent5>
      <a:accent6>
        <a:srgbClr val="AAB2BD"/>
      </a:accent6>
      <a:hlink>
        <a:srgbClr val="F8960D"/>
      </a:hlink>
      <a:folHlink>
        <a:srgbClr val="D70444"/>
      </a:folHlink>
    </a:clrScheme>
    <a:fontScheme name="VSC">
      <a:majorFont>
        <a:latin typeface="FlandersArtSans-Bold"/>
        <a:ea typeface=""/>
        <a:cs typeface=""/>
      </a:majorFont>
      <a:minorFont>
        <a:latin typeface="FlandersArtSans-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7181</TotalTime>
  <Words>5351</Words>
  <Application>Microsoft Office PowerPoint</Application>
  <PresentationFormat>Widescreen</PresentationFormat>
  <Paragraphs>1197</Paragraphs>
  <Slides>129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129</vt:i4>
      </vt:variant>
    </vt:vector>
  </HeadingPairs>
  <TitlesOfParts>
    <vt:vector size="143" baseType="lpstr">
      <vt:lpstr>Aptos</vt:lpstr>
      <vt:lpstr>Aptos Display</vt:lpstr>
      <vt:lpstr>Arial</vt:lpstr>
      <vt:lpstr>Cambria Math</vt:lpstr>
      <vt:lpstr>Courier New</vt:lpstr>
      <vt:lpstr>FlandersArtSans-Bold</vt:lpstr>
      <vt:lpstr>FlandersArtSans-Medium</vt:lpstr>
      <vt:lpstr>FlandersArtSans-Regular</vt:lpstr>
      <vt:lpstr>Lucida Sans Typewriter</vt:lpstr>
      <vt:lpstr>Optimistic Display Medium</vt:lpstr>
      <vt:lpstr>Roboto Mono</vt:lpstr>
      <vt:lpstr>Symbol</vt:lpstr>
      <vt:lpstr>Office Theme</vt:lpstr>
      <vt:lpstr>1_Office Theme</vt:lpstr>
      <vt:lpstr>Running your own LLMs</vt:lpstr>
      <vt:lpstr>PowerPoint Presentation</vt:lpstr>
      <vt:lpstr>PowerPoint Presentation</vt:lpstr>
      <vt:lpstr>Overview</vt:lpstr>
      <vt:lpstr>Getting ready</vt:lpstr>
      <vt:lpstr>VSC account</vt:lpstr>
      <vt:lpstr>GitHub repository</vt:lpstr>
      <vt:lpstr>Hugging Face account</vt:lpstr>
      <vt:lpstr>Hugging Face gated repositories</vt:lpstr>
      <vt:lpstr>Why LLMs locally?</vt:lpstr>
      <vt:lpstr>Motivation</vt:lpstr>
      <vt:lpstr>What are LLMs anyway?</vt:lpstr>
      <vt:lpstr>Large Language Models are... large</vt:lpstr>
      <vt:lpstr>Large Language Models are... models</vt:lpstr>
      <vt:lpstr>From neurons to ANNs</vt:lpstr>
      <vt:lpstr>Multilayer network</vt:lpstr>
      <vt:lpstr>Training: backpropagation</vt:lpstr>
      <vt:lpstr>Inference: using the ANN</vt:lpstr>
      <vt:lpstr>Transformers</vt:lpstr>
      <vt:lpstr>PowerPoint Presentation</vt:lpstr>
      <vt:lpstr>Inputs</vt:lpstr>
      <vt:lpstr>Inputs</vt:lpstr>
      <vt:lpstr>PowerPoint Presentation</vt:lpstr>
      <vt:lpstr>Embeddings</vt:lpstr>
      <vt:lpstr>Embeddings</vt:lpstr>
      <vt:lpstr>Positional encoding: motivation</vt:lpstr>
      <vt:lpstr>PowerPoint Presentation</vt:lpstr>
      <vt:lpstr>Absolute positional encoding</vt:lpstr>
      <vt:lpstr>Absolute positional encoding</vt:lpstr>
      <vt:lpstr>PowerPoint Presentation</vt:lpstr>
      <vt:lpstr>Multi-head self-attention</vt:lpstr>
      <vt:lpstr>Multi-head self-attention</vt:lpstr>
      <vt:lpstr>Self-attention</vt:lpstr>
      <vt:lpstr>Multi-head</vt:lpstr>
      <vt:lpstr>PowerPoint Presentation</vt:lpstr>
      <vt:lpstr>Add &amp; layer normalization</vt:lpstr>
      <vt:lpstr>Add skip connections</vt:lpstr>
      <vt:lpstr>Layer normalization</vt:lpstr>
      <vt:lpstr>PowerPoint Presentation</vt:lpstr>
      <vt:lpstr>Feed Forward</vt:lpstr>
      <vt:lpstr>Feed forward</vt:lpstr>
      <vt:lpstr>PowerPoint Presentation</vt:lpstr>
      <vt:lpstr>Encoder</vt:lpstr>
      <vt:lpstr>Encoder(s)</vt:lpstr>
      <vt:lpstr>PowerPoint Presentation</vt:lpstr>
      <vt:lpstr>Decoder</vt:lpstr>
      <vt:lpstr>Decoder(s)</vt:lpstr>
      <vt:lpstr>PowerPoint Presentation</vt:lpstr>
      <vt:lpstr>Masked multi-head self-attention</vt:lpstr>
      <vt:lpstr>Masked multi-head self-attention</vt:lpstr>
      <vt:lpstr>PowerPoint Presentation</vt:lpstr>
      <vt:lpstr>Multi-head cross-attention</vt:lpstr>
      <vt:lpstr>Cross-attention</vt:lpstr>
      <vt:lpstr>PowerPoint Presentation</vt:lpstr>
      <vt:lpstr>Transformer output</vt:lpstr>
      <vt:lpstr>Transformer output</vt:lpstr>
      <vt:lpstr>How can I use LLMs?</vt:lpstr>
      <vt:lpstr>Use cases</vt:lpstr>
      <vt:lpstr>Can I run an LLM on my laptop?</vt:lpstr>
      <vt:lpstr>Yes... well, maybe</vt:lpstr>
      <vt:lpstr>Running local LLMs</vt:lpstr>
      <vt:lpstr>How to chat with Ollama models</vt:lpstr>
      <vt:lpstr>How to manage models</vt:lpstr>
      <vt:lpstr>How to run Ollama models</vt:lpstr>
      <vt:lpstr>Don't byte of more than you can chew</vt:lpstr>
      <vt:lpstr>How can I use LLMs?</vt:lpstr>
      <vt:lpstr>Chat with a model</vt:lpstr>
      <vt:lpstr>Chat about images: photograph</vt:lpstr>
      <vt:lpstr>ChatGPT-4o on photograph</vt:lpstr>
      <vt:lpstr>Chat about images: formula</vt:lpstr>
      <vt:lpstr>ChatGPT-4o on formula</vt:lpstr>
      <vt:lpstr>Prompts: Marvin the helpdesk guy</vt:lpstr>
      <vt:lpstr>Chat with Marvin</vt:lpstr>
      <vt:lpstr>How can I use LLMs?</vt:lpstr>
      <vt:lpstr>Steps</vt:lpstr>
      <vt:lpstr>Data ingestion</vt:lpstr>
      <vt:lpstr>Indexing</vt:lpstr>
      <vt:lpstr>Reminder: word embeddings</vt:lpstr>
      <vt:lpstr>Chunking</vt:lpstr>
      <vt:lpstr>Code: data ingestion &amp; indexing</vt:lpstr>
      <vt:lpstr>Querying Vector Storage Index</vt:lpstr>
      <vt:lpstr>Vector Storage Index</vt:lpstr>
      <vt:lpstr>Code: querying</vt:lpstr>
      <vt:lpstr>Vector databases</vt:lpstr>
      <vt:lpstr>Shrink your model: quantization</vt:lpstr>
      <vt:lpstr>Network representation for training</vt:lpstr>
      <vt:lpstr>Quantization</vt:lpstr>
      <vt:lpstr>32-bit floating point representation</vt:lpstr>
      <vt:lpstr>16-bit floating point representation</vt:lpstr>
      <vt:lpstr>16-bit brain floating point representation</vt:lpstr>
      <vt:lpstr>8-bit integer representation</vt:lpstr>
      <vt:lpstr>n-bit integers</vt:lpstr>
      <vt:lpstr>Normalized 4-bit floating point representation</vt:lpstr>
      <vt:lpstr>Quantization methods</vt:lpstr>
      <vt:lpstr>Quantization-aware training</vt:lpstr>
      <vt:lpstr>k-quant</vt:lpstr>
      <vt:lpstr>Quantization using LLaMa.cpp</vt:lpstr>
      <vt:lpstr>Assessing accuracy: perplexity</vt:lpstr>
      <vt:lpstr>Perplexity using LLaMa.cpp</vt:lpstr>
      <vt:lpstr>Perplexity using LLaMa.cpp</vt:lpstr>
      <vt:lpstr>Comparison F16 versus Q3_K_S</vt:lpstr>
      <vt:lpstr>Benchmarking performance</vt:lpstr>
      <vt:lpstr>Benchmarking performance</vt:lpstr>
      <vt:lpstr>Fine tuning</vt:lpstr>
      <vt:lpstr>Why fine-tuning?</vt:lpstr>
      <vt:lpstr>Number of parameters</vt:lpstr>
      <vt:lpstr>Adapters</vt:lpstr>
      <vt:lpstr>Low-order Rank Adaptation (LoRA)</vt:lpstr>
      <vt:lpstr>Squeezing even more: QLoRA</vt:lpstr>
      <vt:lpstr>Conclusions</vt:lpstr>
      <vt:lpstr>Conclusions</vt:lpstr>
      <vt:lpstr>References</vt:lpstr>
      <vt:lpstr>References</vt:lpstr>
      <vt:lpstr>Getting models &amp; data sets</vt:lpstr>
      <vt:lpstr>Hugging Face gate &amp; private models</vt:lpstr>
      <vt:lpstr>Converting Hugging Face models to GGUF</vt:lpstr>
      <vt:lpstr>GGUF models</vt:lpstr>
      <vt:lpstr>Hugging Face data sets</vt:lpstr>
      <vt:lpstr>HPC infrastructure</vt:lpstr>
      <vt:lpstr>Housekeeping</vt:lpstr>
      <vt:lpstr>HPC jobs</vt:lpstr>
      <vt:lpstr>GitHub repository</vt:lpstr>
      <vt:lpstr>Installing software</vt:lpstr>
      <vt:lpstr>Installing MiniForge3</vt:lpstr>
      <vt:lpstr>Environment for hpccm</vt:lpstr>
      <vt:lpstr>Environments for code examples</vt:lpstr>
      <vt:lpstr>Installing Jupyter Lab kernels</vt:lpstr>
      <vt:lpstr>Image definition</vt:lpstr>
      <vt:lpstr>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64</cp:revision>
  <dcterms:created xsi:type="dcterms:W3CDTF">2024-10-24T07:20:14Z</dcterms:created>
  <dcterms:modified xsi:type="dcterms:W3CDTF">2025-03-12T08:55:29Z</dcterms:modified>
</cp:coreProperties>
</file>