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1"/>
  </p:notesMasterIdLst>
  <p:sldIdLst>
    <p:sldId id="256" r:id="rId2"/>
    <p:sldId id="367" r:id="rId3"/>
    <p:sldId id="366" r:id="rId4"/>
    <p:sldId id="264" r:id="rId5"/>
    <p:sldId id="277" r:id="rId6"/>
    <p:sldId id="346" r:id="rId7"/>
    <p:sldId id="262" r:id="rId8"/>
    <p:sldId id="263" r:id="rId9"/>
    <p:sldId id="345" r:id="rId10"/>
    <p:sldId id="257" r:id="rId11"/>
    <p:sldId id="259" r:id="rId12"/>
    <p:sldId id="260" r:id="rId13"/>
    <p:sldId id="258" r:id="rId14"/>
    <p:sldId id="261" r:id="rId15"/>
    <p:sldId id="278" r:id="rId16"/>
    <p:sldId id="319" r:id="rId17"/>
    <p:sldId id="316" r:id="rId18"/>
    <p:sldId id="323" r:id="rId19"/>
    <p:sldId id="324" r:id="rId20"/>
    <p:sldId id="332" r:id="rId21"/>
    <p:sldId id="333" r:id="rId22"/>
    <p:sldId id="356" r:id="rId23"/>
    <p:sldId id="349" r:id="rId24"/>
    <p:sldId id="265" r:id="rId25"/>
    <p:sldId id="266" r:id="rId26"/>
    <p:sldId id="268" r:id="rId27"/>
    <p:sldId id="267" r:id="rId28"/>
    <p:sldId id="358" r:id="rId29"/>
    <p:sldId id="269" r:id="rId30"/>
    <p:sldId id="270" r:id="rId31"/>
    <p:sldId id="282" r:id="rId32"/>
    <p:sldId id="271" r:id="rId33"/>
    <p:sldId id="322" r:id="rId34"/>
    <p:sldId id="357" r:id="rId35"/>
    <p:sldId id="272" r:id="rId36"/>
    <p:sldId id="359" r:id="rId37"/>
    <p:sldId id="273" r:id="rId38"/>
    <p:sldId id="274" r:id="rId39"/>
    <p:sldId id="317" r:id="rId40"/>
    <p:sldId id="300" r:id="rId41"/>
    <p:sldId id="318" r:id="rId42"/>
    <p:sldId id="321" r:id="rId43"/>
    <p:sldId id="296" r:id="rId44"/>
    <p:sldId id="313" r:id="rId45"/>
    <p:sldId id="355" r:id="rId46"/>
    <p:sldId id="276" r:id="rId47"/>
    <p:sldId id="311" r:id="rId48"/>
    <p:sldId id="314" r:id="rId49"/>
    <p:sldId id="315" r:id="rId50"/>
    <p:sldId id="297" r:id="rId51"/>
    <p:sldId id="298" r:id="rId52"/>
    <p:sldId id="299" r:id="rId53"/>
    <p:sldId id="279" r:id="rId54"/>
    <p:sldId id="289" r:id="rId55"/>
    <p:sldId id="280" r:id="rId56"/>
    <p:sldId id="281" r:id="rId57"/>
    <p:sldId id="347" r:id="rId58"/>
    <p:sldId id="348" r:id="rId59"/>
    <p:sldId id="295" r:id="rId60"/>
    <p:sldId id="283" r:id="rId61"/>
    <p:sldId id="286" r:id="rId62"/>
    <p:sldId id="287" r:id="rId63"/>
    <p:sldId id="290" r:id="rId64"/>
    <p:sldId id="284" r:id="rId65"/>
    <p:sldId id="288" r:id="rId66"/>
    <p:sldId id="294" r:id="rId67"/>
    <p:sldId id="285" r:id="rId68"/>
    <p:sldId id="291" r:id="rId69"/>
    <p:sldId id="292" r:id="rId70"/>
    <p:sldId id="293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60" r:id="rId79"/>
    <p:sldId id="361" r:id="rId80"/>
    <p:sldId id="362" r:id="rId81"/>
    <p:sldId id="363" r:id="rId82"/>
    <p:sldId id="308" r:id="rId83"/>
    <p:sldId id="309" r:id="rId84"/>
    <p:sldId id="310" r:id="rId85"/>
    <p:sldId id="312" r:id="rId86"/>
    <p:sldId id="320" r:id="rId87"/>
    <p:sldId id="329" r:id="rId88"/>
    <p:sldId id="330" r:id="rId89"/>
    <p:sldId id="340" r:id="rId90"/>
    <p:sldId id="331" r:id="rId91"/>
    <p:sldId id="334" r:id="rId92"/>
    <p:sldId id="343" r:id="rId93"/>
    <p:sldId id="337" r:id="rId94"/>
    <p:sldId id="335" r:id="rId95"/>
    <p:sldId id="339" r:id="rId96"/>
    <p:sldId id="341" r:id="rId97"/>
    <p:sldId id="338" r:id="rId98"/>
    <p:sldId id="342" r:id="rId99"/>
    <p:sldId id="344" r:id="rId100"/>
    <p:sldId id="350" r:id="rId101"/>
    <p:sldId id="351" r:id="rId102"/>
    <p:sldId id="352" r:id="rId103"/>
    <p:sldId id="354" r:id="rId104"/>
    <p:sldId id="353" r:id="rId105"/>
    <p:sldId id="325" r:id="rId106"/>
    <p:sldId id="326" r:id="rId107"/>
    <p:sldId id="327" r:id="rId108"/>
    <p:sldId id="365" r:id="rId109"/>
    <p:sldId id="364" r:id="rId1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15/04/2020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15/04/2020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15/04/2020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15/04/2020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15/04/2020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15/04/2020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15/04/2020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15/04/2020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15/04/2020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vYPP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Acknowledgement:</a:t>
            </a:r>
            <a:br>
              <a:rPr lang="en-US" dirty="0"/>
            </a:br>
            <a:r>
              <a:rPr lang="en-US" dirty="0"/>
              <a:t>many thanks to Reinhold Bader (LRZ, </a:t>
            </a:r>
            <a:r>
              <a:rPr lang="en-US" dirty="0" err="1"/>
              <a:t>Garching</a:t>
            </a:r>
            <a:r>
              <a:rPr lang="en-US" dirty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https://github.com/gjbex/Fortran-for-programmers/tree/master/source-code/Types</a:t>
            </a:r>
            <a:r>
              <a:rPr lang="en-US" sz="1600" dirty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https://github.com/gjbex/Fortran-for-programmers/tree/master/source-code/Miscellaneous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command line arguments: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/>
              <a:t>Get a command line argument, e.g., second: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Tip: make your life easy, use parameter-weaver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http://parameter-weaver.readthedocs.org/en/latest/</a:t>
            </a:r>
            <a:r>
              <a:rPr lang="en-US" sz="16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IOMSG=message)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'# error: ', trim(message)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environment variable,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codes allow command lines scripts to check for (un)successful execution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2003/2008 is a very modern programming language</a:t>
            </a:r>
          </a:p>
          <a:p>
            <a:r>
              <a:rPr lang="en-US" dirty="0"/>
              <a:t>Fortran has been designed for scientific computing</a:t>
            </a:r>
          </a:p>
          <a:p>
            <a:r>
              <a:rPr lang="en-US" dirty="0"/>
              <a:t>High level language, good compilers</a:t>
            </a:r>
            <a:br>
              <a:rPr lang="en-US" dirty="0"/>
            </a:br>
            <a:r>
              <a:rPr lang="en-US" dirty="0"/>
              <a:t>= highly efficient code</a:t>
            </a:r>
          </a:p>
          <a:p>
            <a:r>
              <a:rPr lang="en-US" dirty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/>
              <a:t>McGraw-Hill, </a:t>
            </a:r>
            <a:r>
              <a:rPr lang="en-US" b="1" dirty="0"/>
              <a:t>2007</a:t>
            </a:r>
            <a:r>
              <a:rPr lang="en-US" dirty="0"/>
              <a:t> </a:t>
            </a:r>
          </a:p>
          <a:p>
            <a:r>
              <a:rPr lang="en-US" dirty="0"/>
              <a:t>Metcalf, M., Reid, J. &amp; Cohen, M.</a:t>
            </a:r>
            <a:br>
              <a:rPr lang="en-US" dirty="0"/>
            </a:br>
            <a:r>
              <a:rPr lang="en-US" dirty="0"/>
              <a:t>Modern Fortran explained</a:t>
            </a:r>
            <a:br>
              <a:rPr lang="en-US" dirty="0"/>
            </a:br>
            <a:r>
              <a:rPr lang="en-US" i="1" dirty="0"/>
              <a:t>Oxford University Press</a:t>
            </a:r>
            <a:r>
              <a:rPr lang="en-US" dirty="0"/>
              <a:t>, </a:t>
            </a:r>
            <a:r>
              <a:rPr lang="en-US" b="1" dirty="0"/>
              <a:t>2011</a:t>
            </a:r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/>
              <a:t>2009</a:t>
            </a:r>
          </a:p>
          <a:p>
            <a:r>
              <a:rPr lang="nb-NO" dirty="0"/>
              <a:t>Fortran best practices</a:t>
            </a:r>
            <a:br>
              <a:rPr lang="nb-NO" b="1" dirty="0"/>
            </a:br>
            <a:r>
              <a:rPr lang="nb-NO" dirty="0">
                <a:hlinkClick r:id="rId2"/>
              </a:rPr>
              <a:t>http://www.fortran90.org/src/best-practices.html</a:t>
            </a:r>
            <a:r>
              <a:rPr lang="nb-NO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GCC's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is more strict than Intel's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eliminate warnings generated by both compilers</a:t>
            </a:r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(or whatever)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Convention: type based on first character of variable name</a:t>
            </a:r>
          </a:p>
          <a:p>
            <a:pPr lvl="1"/>
            <a:r>
              <a:rPr lang="en-US" dirty="0"/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' to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', ‘o'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/>
              <a:t>Advantage: saves typing, no need to declare variables</a:t>
            </a:r>
          </a:p>
          <a:p>
            <a:r>
              <a:rPr lang="en-US" dirty="0"/>
              <a:t>Disadvantage: no need to declare variables</a:t>
            </a:r>
          </a:p>
          <a:p>
            <a:pPr lvl="1"/>
            <a:r>
              <a:rPr lang="en-US" dirty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variables </a:t>
            </a:r>
            <a:r>
              <a:rPr lang="en-US" i="1" dirty="0">
                <a:cs typeface="Courier New" panose="02070309020205020404" pitchFamily="49" charset="0"/>
              </a:rPr>
              <a:t>must</a:t>
            </a:r>
            <a:r>
              <a:rPr lang="en-US" dirty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4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/>
              <a:t>8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/>
              <a:t>single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/>
              <a:t>double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 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_INT_KIND(r=…)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SELECTED_REAL_KIND(p=12, r=100),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int  = SELECTED_INT_KIND(r=8),          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528392" cy="1233428"/>
            <a:chOff x="1475656" y="1403484"/>
            <a:chExt cx="3528392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675222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7622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6050300" y="2070140"/>
              <a:ext cx="50837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724128" y="1636322"/>
            <a:ext cx="3388571" cy="1506415"/>
            <a:chOff x="4283968" y="1700808"/>
            <a:chExt cx="3388571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4283968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9513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>
                  <a:solidFill>
                    <a:srgbClr val="00B050"/>
                  </a:solidFill>
                </a:rPr>
                <a:t>p</a:t>
              </a:r>
              <a:r>
                <a:rPr lang="en-US" dirty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4427984" y="1885474"/>
              <a:ext cx="151529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not supported by all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>
                    <a:solidFill>
                      <a:srgbClr val="C00000"/>
                    </a:solidFill>
                  </a:rPr>
                  <a:t>potentially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>
                    <a:solidFill>
                      <a:srgbClr val="C00000"/>
                    </a:solidFill>
                  </a:rPr>
                  <a:t>very</a:t>
                </a:r>
                <a:r>
                  <a:rPr lang="nl-BE" dirty="0">
                    <a:solidFill>
                      <a:srgbClr val="C00000"/>
                    </a:solidFill>
                  </a:rPr>
                  <a:t>) 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/>
              <a:t>Boolean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Intrinsic functions for type conversion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/>
              <a:t> optional argument to control precisi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REAL(x,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ensure computation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is done in same</a:t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number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/>
              <a:t>Smallest number &gt; 0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/>
              <a:t>Smallest number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&gt;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/>
              <a:t>Decimal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/>
              <a:t>Range of exponents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3.40282347E+38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1.7976931E+308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1.1897315E+4932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1.17549435E-38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2.2250739E-308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3.3621031E-4932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1.19209290E-07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2.2204460E-016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1.9259299E-0034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4" y="1052736"/>
            <a:ext cx="424847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http://bit.ly/2pvYPPu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&amp; </a:t>
            </a:r>
            <a:r>
              <a:rPr lang="en-US" dirty="0" err="1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numerical overflow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Illegal floating point operations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infinities &amp;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implemented,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 and not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Okay for Intel 14.x &amp; </a:t>
              </a:r>
              <a:r>
                <a:rPr lang="en-US" b="1" dirty="0"/>
                <a:t>GCC </a:t>
              </a:r>
              <a:r>
                <a:rPr lang="en-US" b="1" i="1" dirty="0"/>
                <a:t>5.</a:t>
              </a:r>
              <a:r>
                <a:rPr lang="en-US" b="1" dirty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/>
              <a:t>Work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 of all kinds</a:t>
            </a:r>
          </a:p>
          <a:p>
            <a:pPr lvl="1"/>
            <a:r>
              <a:rPr lang="en-US" dirty="0"/>
              <a:t>No surprises, except integer 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 &amp; string constants</a:t>
            </a:r>
          </a:p>
          <a:p>
            <a:pPr lvl="1"/>
            <a:r>
              <a:rPr lang="en-US" dirty="0"/>
              <a:t>use either single, or double quotes</a:t>
            </a:r>
          </a:p>
          <a:p>
            <a:r>
              <a:rPr lang="en-US" dirty="0"/>
              <a:t>String declaration: specify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concatenation: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operator</a:t>
            </a:r>
          </a:p>
          <a:p>
            <a:r>
              <a:rPr lang="en-US" dirty="0"/>
              <a:t>String procedures</a:t>
            </a:r>
          </a:p>
          <a:p>
            <a:pPr lvl="1"/>
            <a:r>
              <a:rPr lang="en-US" dirty="0"/>
              <a:t>comparing strings: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remove trailing whitespace: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/>
              <a:t>find substring: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Fortran is </a:t>
            </a:r>
            <a:r>
              <a:rPr lang="en-US" sz="2000" i="1" dirty="0"/>
              <a:t>not</a:t>
            </a:r>
            <a:r>
              <a:rPr lang="en-US" sz="2000" dirty="0"/>
              <a:t> your friend for string processing!</a:t>
            </a:r>
          </a:p>
          <a:p>
            <a:r>
              <a:rPr lang="en-US" sz="2000" dirty="0"/>
              <a:t>Improved though: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https://github.com/gjbex/Fortran-for-programmers/tree/master/source-code/ControlStructures</a:t>
            </a:r>
            <a:r>
              <a:rPr lang="en-US" sz="14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operators: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</a:t>
            </a:r>
            <a:br>
              <a:rPr lang="en-US" sz="2400" dirty="0"/>
            </a:br>
            <a:r>
              <a:rPr lang="en-US" sz="2400" dirty="0"/>
              <a:t>- one statement, not a block</a:t>
            </a:r>
            <a:br>
              <a:rPr lang="en-US" sz="2400" dirty="0"/>
            </a:br>
            <a:r>
              <a:rPr lang="en-US" sz="2400" dirty="0"/>
              <a:t>- no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- no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operators: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(operator)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"('# error: unknown operand ''', A, '''')",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>
                  <a:cs typeface="Courier New" panose="02070309020205020404" pitchFamily="49" charset="0"/>
                </a:rPr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Note semantic difference with C/C++:</a:t>
                </a:r>
              </a:p>
              <a:p>
                <a:r>
                  <a:rPr lang="en-US" sz="2400" dirty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zero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function: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function returns value based on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cfr</a:t>
              </a:r>
              <a:r>
                <a:rPr lang="en-US" sz="2400" dirty="0"/>
                <a:t>. ternary operator: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Can be used with arrays,</a:t>
            </a:r>
          </a:p>
          <a:p>
            <a:r>
              <a:rPr lang="en-US" sz="2400" dirty="0"/>
              <a:t>similar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Fortranosaurus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languages, </a:t>
              </a:r>
              <a:r>
                <a:rPr lang="en-US" sz="2000" dirty="0" err="1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 people complain about and the ones nobody uses.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- 0.1_dp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do and do while constructs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stop iterating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Execution of iterations</a:t>
              </a:r>
              <a:br>
                <a:rPr lang="en-US" sz="2400" dirty="0"/>
              </a:br>
              <a:r>
                <a:rPr lang="en-US" sz="2400" dirty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Complex expressions:</a:t>
              </a:r>
            </a:p>
            <a:p>
              <a:r>
                <a:rPr lang="en-US" sz="2000" dirty="0"/>
                <a:t>temporary 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variable,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aliasing of subarrays, parts of user defined types, or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ASSOCIATE( row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ASSOCIATE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declaration,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Helps to write code</a:t>
              </a:r>
              <a:br>
                <a:rPr lang="en-US" sz="2400" dirty="0"/>
              </a:br>
              <a:r>
                <a:rPr lang="en-US" sz="2400" dirty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code readability</a:t>
            </a:r>
          </a:p>
          <a:p>
            <a:r>
              <a:rPr lang="en-US" dirty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(…) EXIT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Works for all block statements: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/>
                <a:t>,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>
                  <a:cs typeface="Courier New" panose="02070309020205020404" pitchFamily="49" charset="0"/>
                </a:rPr>
                <a:t>,</a:t>
              </a:r>
              <a:b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be used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EXIT/CYCLE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ONLY 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 (UNIT=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FMT='(A)'), 'x 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https://github.com/gjbex/Fortran-for-programmers/tree/master/source-code/Matrices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declared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= [ (SQRT(REAL(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Fortran &amp; LISP were first high-level programming languages</a:t>
            </a:r>
          </a:p>
          <a:p>
            <a:r>
              <a:rPr lang="en-US" dirty="0"/>
              <a:t>Fortran versions still around</a:t>
            </a:r>
          </a:p>
          <a:p>
            <a:pPr lvl="1"/>
            <a:r>
              <a:rPr lang="en-US" dirty="0"/>
              <a:t>Fortran 77</a:t>
            </a:r>
          </a:p>
          <a:p>
            <a:pPr lvl="1"/>
            <a:r>
              <a:rPr lang="en-US" dirty="0"/>
              <a:t>Fortran 90</a:t>
            </a:r>
          </a:p>
          <a:p>
            <a:pPr lvl="1"/>
            <a:r>
              <a:rPr lang="en-US" dirty="0"/>
              <a:t>Fortran 95</a:t>
            </a:r>
          </a:p>
          <a:p>
            <a:pPr lvl="1"/>
            <a:r>
              <a:rPr lang="en-US" dirty="0"/>
              <a:t>Fortran 2003</a:t>
            </a:r>
          </a:p>
          <a:p>
            <a:pPr lvl="1"/>
            <a:r>
              <a:rPr lang="en-US" dirty="0"/>
              <a:t>Fortran 2008</a:t>
            </a:r>
          </a:p>
          <a:p>
            <a:r>
              <a:rPr lang="en-US" dirty="0"/>
              <a:t>Fortran is still very relevant</a:t>
            </a:r>
          </a:p>
          <a:p>
            <a:pPr lvl="1"/>
            <a:r>
              <a:rPr lang="en-US" dirty="0"/>
              <a:t>language with many modern features, e.g., object orientation</a:t>
            </a:r>
          </a:p>
          <a:p>
            <a:pPr lvl="1"/>
            <a:r>
              <a:rPr lang="en-US" dirty="0"/>
              <a:t>clear semantics, easy to optimize</a:t>
            </a:r>
          </a:p>
          <a:p>
            <a:pPr lvl="1"/>
            <a:r>
              <a:rPr lang="en-US" dirty="0"/>
              <a:t>excellent language for scientific computing</a:t>
            </a:r>
          </a:p>
          <a:p>
            <a:pPr lvl="1"/>
            <a:r>
              <a:rPr lang="en-US" dirty="0"/>
              <a:t>good quality compilers (Intel, PGI,…)</a:t>
            </a:r>
          </a:p>
          <a:p>
            <a:pPr lvl="1"/>
            <a:r>
              <a:rPr lang="en-US" dirty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 difference with C/C++:</a:t>
              </a:r>
            </a:p>
            <a:p>
              <a:r>
                <a:rPr lang="en-US" sz="2400" dirty="0"/>
                <a:t>arrays are stored by </a:t>
              </a:r>
              <a:r>
                <a:rPr lang="en-US" sz="2400" i="1" dirty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/>
              <a:t>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/>
              <a:t>from: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>
                <a:sym typeface="Wingdings" panose="05000000000000000000" pitchFamily="2" charset="2"/>
              </a:rPr>
              <a:t>all with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to,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/>
              <a:t>: add 2.0 to each array element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/>
              <a:t>: multiply each array element by 3.0</a:t>
            </a:r>
          </a:p>
          <a:p>
            <a:r>
              <a:rPr lang="en-US" dirty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/>
              <a:t>: sum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/>
              <a:t>: element-wise product</a:t>
            </a:r>
          </a:p>
          <a:p>
            <a:r>
              <a:rPr lang="en-US" dirty="0"/>
              <a:t>Vector-vector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/>
              <a:t>Matrix-matrix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</a:t>
            </a:r>
          </a:p>
          <a:p>
            <a:r>
              <a:rPr lang="en-US" sz="2800" dirty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 match: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Operating element-wise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Aggregating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on arrays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can be determined at runtime</a:t>
            </a:r>
          </a:p>
          <a:p>
            <a:pPr lvl="1"/>
            <a:r>
              <a:rPr lang="en-US" dirty="0"/>
              <a:t>only use as much memory as required</a:t>
            </a:r>
          </a:p>
          <a:p>
            <a:r>
              <a:rPr lang="en-US" dirty="0"/>
              <a:t>Can be </a:t>
            </a:r>
            <a:r>
              <a:rPr lang="en-US" dirty="0" err="1"/>
              <a:t>deallocated</a:t>
            </a:r>
            <a:endParaRPr lang="en-US" dirty="0"/>
          </a:p>
          <a:p>
            <a:pPr lvl="1"/>
            <a:r>
              <a:rPr lang="en-US" dirty="0"/>
              <a:t>only use memory while needed</a:t>
            </a:r>
          </a:p>
          <a:p>
            <a:r>
              <a:rPr lang="en-US" dirty="0"/>
              <a:t>Ideal for dynamics/semi-structured data types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Requires user defined</a:t>
            </a:r>
          </a:p>
          <a:p>
            <a:r>
              <a:rPr lang="en-US" dirty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2D-array </a:t>
            </a:r>
            <a:r>
              <a:rPr lang="en-US" dirty="0" err="1"/>
              <a:t>allocatable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Allocate memory for array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/>
              <a:t>Always</a:t>
            </a:r>
            <a:r>
              <a:rPr lang="en-US" dirty="0"/>
              <a:t> test whether allocated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Deallocate</a:t>
            </a:r>
            <a:r>
              <a:rPr lang="en-US" dirty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memory no longer required</a:t>
              </a:r>
            </a:p>
            <a:p>
              <a:r>
                <a:rPr lang="en-US" dirty="0"/>
                <a:t>can be omitted 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pointer assignment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operator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i="1" dirty="0">
                    <a:solidFill>
                      <a:srgbClr val="C00000"/>
                    </a:solidFill>
                  </a:rPr>
                  <a:t>prevent</a:t>
                </a:r>
                <a:r>
                  <a:rPr lang="en-US" dirty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>
                    <a:solidFill>
                      <a:srgbClr val="C00000"/>
                    </a:solidFill>
                  </a:rPr>
                  <a:t>ifort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/>
              <a:t>Fortran keywords, intrinsic functions,… are in upper case</a:t>
            </a:r>
          </a:p>
          <a:p>
            <a:pPr lvl="1"/>
            <a:r>
              <a:rPr lang="en-US" dirty="0"/>
              <a:t>they need/should not be in actual Fortran code, Fortran is not case-sensitive</a:t>
            </a:r>
          </a:p>
          <a:p>
            <a:r>
              <a:rPr lang="en-US" dirty="0"/>
              <a:t>Good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Declaring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Fields can have any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user defined types + pointers + </a:t>
            </a:r>
            <a:r>
              <a:rPr lang="en-US" dirty="0" err="1"/>
              <a:t>allocatable</a:t>
            </a:r>
            <a:r>
              <a:rPr lang="en-US" dirty="0"/>
              <a:t> to create flexible data structures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https://github.com/gjbex/Fortran-for-programmers/tree/master/source-code/Functions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 procedures are local</a:t>
            </a:r>
          </a:p>
          <a:p>
            <a:r>
              <a:rPr lang="en-US" i="1" dirty="0"/>
              <a:t>Call-by-reference</a:t>
            </a:r>
            <a:r>
              <a:rPr lang="en-US" dirty="0"/>
              <a:t> semantics</a:t>
            </a:r>
          </a:p>
          <a:p>
            <a:pPr lvl="1"/>
            <a:r>
              <a:rPr lang="en-US" dirty="0"/>
              <a:t>variables passed to procedures can be modified</a:t>
            </a:r>
          </a:p>
          <a:p>
            <a:pPr lvl="1"/>
            <a:r>
              <a:rPr lang="en-US" dirty="0"/>
              <a:t>declare intent of arguments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: argument is not modified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/>
              <a:t>: argument's original value becomes undefined on entry to procedure, will be assigned to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SIZE(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s2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SQRT((s2/n - s**2))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  <a:br>
                <a:rPr lang="en-US" dirty="0"/>
              </a:br>
              <a:r>
                <a:rPr lang="en-US" dirty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Intent of subroutine arguments:</a:t>
              </a:r>
            </a:p>
            <a:p>
              <a:r>
                <a:rPr lang="en-US" dirty="0"/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/>
                <a:t>: only read values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/>
                <a:t>: only write new values</a:t>
              </a:r>
            </a:p>
            <a:p>
              <a:r>
                <a:rPr lang="en-US" dirty="0"/>
                <a:t> 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assigning</a:t>
              </a:r>
              <a:br>
                <a:rPr lang="en-US" dirty="0"/>
              </a:br>
              <a:r>
                <a:rPr lang="en-US" dirty="0"/>
                <a:t>to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factorial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factorial = factorial*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of result to function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procedure has many arguments, use keywords in call</a:t>
            </a:r>
          </a:p>
          <a:p>
            <a:pPr lvl="1"/>
            <a:r>
              <a:rPr lang="en-US" dirty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'(2A)', label, ':'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DIMENSION(size2) :: v2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label='vector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 arguments</a:t>
              </a:r>
              <a:br>
                <a:rPr lang="en-US" dirty="0"/>
              </a:br>
              <a:r>
                <a:rPr lang="en-US" dirty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shape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**2 - SUM(x**2))/(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shape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1D array, dimension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unknown at compile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determine dimensions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length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string length unknown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/>
          </a:p>
          <a:p>
            <a:pPr lvl="1"/>
            <a:r>
              <a:rPr lang="en-US" dirty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/>
          </a:p>
          <a:p>
            <a:r>
              <a:rPr lang="en-US" dirty="0"/>
              <a:t>Clone the repository or download ZIP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r>
              <a:rPr lang="en-US" dirty="0"/>
              <a:t>Subdirectories with code illustrations will be mentioned in slides at appropriate places</a:t>
            </a:r>
          </a:p>
          <a:p>
            <a:pPr lvl="1"/>
            <a:r>
              <a:rPr lang="en-US" dirty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all arguments are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, function is pure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can optimize/parallelize more easily</a:t>
            </a:r>
          </a:p>
          <a:p>
            <a:pPr lvl="1"/>
            <a:r>
              <a:rPr lang="en-US" dirty="0"/>
              <a:t>e.g.,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(I/O, writing to variables from</a:t>
            </a:r>
          </a:p>
          <a:p>
            <a:r>
              <a:rPr lang="en-US" dirty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with </a:t>
            </a:r>
            <a:r>
              <a:rPr lang="en-US" i="1" dirty="0"/>
              <a:t>scalar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Subroutine with </a:t>
            </a:r>
            <a:r>
              <a:rPr lang="en-US" i="1" dirty="0"/>
              <a:t>scalar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intrinsic procedures are </a:t>
            </a:r>
            <a:r>
              <a:rPr lang="en-US" i="1" dirty="0"/>
              <a:t>elemental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defined recursively, </a:t>
            </a:r>
            <a:r>
              <a:rPr lang="en-US" i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may not be most efficient!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4       288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variables initialized in</a:t>
              </a:r>
              <a:br>
                <a:rPr lang="en-US" sz="2800" dirty="0"/>
              </a:br>
              <a:r>
                <a:rPr lang="en-US" sz="2800" dirty="0"/>
                <a:t>declaration retain value between calls</a:t>
              </a:r>
            </a:p>
            <a:p>
              <a:r>
                <a:rPr lang="en-US" sz="2000" dirty="0"/>
                <a:t>(implicit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main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modular code</a:t>
            </a:r>
          </a:p>
          <a:p>
            <a:pPr lvl="1"/>
            <a:r>
              <a:rPr lang="en-US" dirty="0"/>
              <a:t>not executed directly</a:t>
            </a:r>
          </a:p>
          <a:p>
            <a:pPr lvl="1"/>
            <a:r>
              <a:rPr lang="en-US" dirty="0"/>
              <a:t>contain declarations/definitions of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procedures</a:t>
            </a:r>
          </a:p>
          <a:p>
            <a:pPr lvl="1"/>
            <a:r>
              <a:rPr lang="en-US" dirty="0"/>
              <a:t>limit scope of data types/variables/procedures</a:t>
            </a:r>
          </a:p>
          <a:p>
            <a:pPr lvl="2"/>
            <a:r>
              <a:rPr lang="en-US" dirty="0"/>
              <a:t>public versus private</a:t>
            </a:r>
          </a:p>
          <a:p>
            <a:pPr lvl="1"/>
            <a:r>
              <a:rPr lang="en-US" dirty="0"/>
              <a:t>provide interface</a:t>
            </a:r>
          </a:p>
          <a:p>
            <a:r>
              <a:rPr lang="en-US" dirty="0"/>
              <a:t>Easy reuse of code</a:t>
            </a:r>
          </a:p>
          <a:p>
            <a:r>
              <a:rPr lang="en-US" dirty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PARAMETER ::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wherever</a:t>
              </a:r>
              <a:br>
                <a:rPr lang="en-US" dirty="0">
                  <a:solidFill>
                    <a:srgbClr val="00B050"/>
                  </a:solidFill>
                </a:rPr>
              </a:br>
              <a:r>
                <a:rPr lang="en-US" dirty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https://github.com/gjbex/Fortran-for-programmers/tree/master/source-code/Miscellaneous</a:t>
            </a:r>
            <a:r>
              <a:rPr lang="en-US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use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solidFill>
                    <a:srgbClr val="00B050"/>
                  </a:solidFill>
                </a:rPr>
                <a:t> as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>
                    <a:solidFill>
                      <a:srgbClr val="C00000"/>
                    </a:solidFill>
                  </a:rPr>
                  <a:t> what</a:t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TYPE, PUBLIC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a,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n,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==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ABS(n)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ABS(d)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slowly moving</a:t>
            </a:r>
            <a:br>
              <a:rPr lang="en-US" sz="2400" dirty="0"/>
            </a:br>
            <a:r>
              <a:rPr lang="en-US" sz="2400" dirty="0"/>
              <a:t>into OO country!</a:t>
            </a: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Operator overloading allows</a:t>
              </a:r>
              <a:br>
                <a:rPr lang="en-US" dirty="0"/>
              </a:br>
              <a:r>
                <a:rPr lang="en-US" dirty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INTEGER, VALUE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rational(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call to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call to </a:t>
              </a:r>
              <a:r>
                <a:rPr lang="en-US" dirty="0" err="1">
                  <a:solidFill>
                    <a:srgbClr val="C00000"/>
                  </a:solidFill>
                </a:rPr>
                <a:t>int_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= user defined type</a:t>
            </a:r>
          </a:p>
          <a:p>
            <a:pPr lvl="1"/>
            <a:r>
              <a:rPr lang="en-US" dirty="0"/>
              <a:t>object attributes: elements of type</a:t>
            </a:r>
          </a:p>
          <a:p>
            <a:pPr lvl="1"/>
            <a:r>
              <a:rPr lang="en-US" dirty="0"/>
              <a:t>object methods: procedures contained in type</a:t>
            </a:r>
          </a:p>
          <a:p>
            <a:r>
              <a:rPr lang="en-US" dirty="0"/>
              <a:t>Inheritance = extend user defined type</a:t>
            </a:r>
          </a:p>
          <a:p>
            <a:pPr lvl="1"/>
            <a:r>
              <a:rPr lang="en-US" dirty="0"/>
              <a:t>declare additional elements</a:t>
            </a:r>
          </a:p>
          <a:p>
            <a:pPr lvl="1"/>
            <a:r>
              <a:rPr lang="en-US" dirty="0"/>
              <a:t>override/declare/define additional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 =&gt; null(),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INTENT(INOUT)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type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extended types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77 had column format</a:t>
            </a:r>
          </a:p>
          <a:p>
            <a:r>
              <a:rPr lang="en-US" dirty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class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new element(s),</a:t>
              </a:r>
              <a:br>
                <a:rPr lang="en-US" dirty="0"/>
              </a:br>
              <a:r>
                <a:rPr lang="en-US" dirty="0"/>
                <a:t>procedure(s)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class</a:t>
              </a:r>
              <a:br>
                <a:rPr lang="en-US" dirty="0"/>
              </a:br>
              <a:r>
                <a:rPr lang="en-US" dirty="0"/>
                <a:t>with ID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(0.0_sp, null(), null()))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node_type</a:t>
              </a:r>
              <a:r>
                <a:rPr lang="en-US" sz="1600" dirty="0"/>
                <a:t> </a:t>
              </a:r>
              <a:r>
                <a:rPr lang="en-US" dirty="0"/>
                <a:t>definition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 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new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id_node_type</a:t>
              </a:r>
              <a:r>
                <a:rPr lang="en-US" sz="1600" dirty="0"/>
                <a:t> definition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Full fledged</a:t>
            </a:r>
            <a:r>
              <a:rPr lang="en-US" sz="3200" dirty="0"/>
              <a:t> OO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method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f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same signature as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ABS(a - b) &lt; epsilon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One level of internal</a:t>
              </a:r>
              <a:br>
                <a:rPr lang="en-US" sz="2400" dirty="0"/>
              </a:br>
              <a:r>
                <a:rPr lang="en-US" sz="2400" dirty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https://github.com/gjbex/Fortran-for-programmers/tree/master/source-code/IO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types of records</a:t>
            </a:r>
          </a:p>
          <a:p>
            <a:pPr lvl="1"/>
            <a:r>
              <a:rPr lang="en-US" dirty="0"/>
              <a:t>data records</a:t>
            </a:r>
          </a:p>
          <a:p>
            <a:pPr lvl="2"/>
            <a:r>
              <a:rPr lang="en-US" dirty="0"/>
              <a:t>formatted: human readable</a:t>
            </a:r>
          </a:p>
          <a:p>
            <a:pPr lvl="2"/>
            <a:r>
              <a:rPr lang="en-US" dirty="0"/>
              <a:t>unformatted: binary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r>
              <a:rPr lang="en-US" dirty="0"/>
              <a:t>File = sequence of data records + </a:t>
            </a:r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either formatted, or unformatted, </a:t>
            </a:r>
            <a:r>
              <a:rPr lang="en-US" i="1" dirty="0"/>
              <a:t>not</a:t>
            </a:r>
            <a:r>
              <a:rPr lang="en-US" dirty="0"/>
              <a:t> both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internal: in-memory file</a:t>
            </a:r>
          </a:p>
          <a:p>
            <a:pPr lvl="2"/>
            <a:r>
              <a:rPr lang="en-US" dirty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modes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direct access</a:t>
            </a:r>
          </a:p>
          <a:p>
            <a:pPr lvl="2"/>
            <a:r>
              <a:rPr lang="en-US" dirty="0"/>
              <a:t>all records must have same length</a:t>
            </a:r>
          </a:p>
          <a:p>
            <a:pPr lvl="2"/>
            <a:r>
              <a:rPr lang="en-US" dirty="0"/>
              <a:t>access by record number</a:t>
            </a:r>
          </a:p>
          <a:p>
            <a:pPr lvl="2"/>
            <a:r>
              <a:rPr lang="en-US" dirty="0"/>
              <a:t>only for external files</a:t>
            </a:r>
          </a:p>
          <a:p>
            <a:pPr lvl="1"/>
            <a:r>
              <a:rPr lang="en-US" dirty="0"/>
              <a:t>stream access</a:t>
            </a:r>
          </a:p>
          <a:p>
            <a:pPr lvl="2"/>
            <a:r>
              <a:rPr lang="en-US" dirty="0"/>
              <a:t>allows to reposition inside the file</a:t>
            </a:r>
          </a:p>
          <a:p>
            <a:pPr lvl="2"/>
            <a:r>
              <a:rPr lang="en-US" dirty="0"/>
              <a:t>no record-based I/O, better portability</a:t>
            </a:r>
            <a:endParaRPr lang="nl-BE" dirty="0"/>
          </a:p>
          <a:p>
            <a:r>
              <a:rPr lang="en-US" dirty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defined in </a:t>
            </a:r>
            <a:r>
              <a:rPr lang="en-US" dirty="0" err="1"/>
              <a:t>iso_fortran_env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input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same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handle,  constant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access method: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action: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status: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record format: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</a:t>
            </a:r>
            <a:r>
              <a:rPr lang="en-US" i="1" dirty="0"/>
              <a:t>must</a:t>
            </a:r>
            <a:r>
              <a:rPr lang="en-US" dirty="0"/>
              <a:t>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</a:t>
            </a:r>
          </a:p>
          <a:p>
            <a:r>
              <a:rPr lang="en-US" i="1" dirty="0"/>
              <a:t>must not </a:t>
            </a:r>
            <a:r>
              <a:rPr lang="en-US" dirty="0"/>
              <a:t>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must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</a:t>
            </a:r>
            <a:r>
              <a:rPr lang="en-US" i="1" dirty="0"/>
              <a:t>must not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/>
              <a:t>N </a:t>
            </a:r>
            <a:r>
              <a:rPr lang="en-US" i="1" dirty="0"/>
              <a:t>must</a:t>
            </a:r>
            <a:r>
              <a:rPr lang="en-US" dirty="0"/>
              <a:t>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/>
              <a:t> if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I/O status for all I/O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Always, always check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specifiers</a:t>
            </a:r>
            <a:endParaRPr lang="en-US" dirty="0"/>
          </a:p>
          <a:p>
            <a:pPr lvl="1"/>
            <a:r>
              <a:rPr lang="en-US" dirty="0"/>
              <a:t>real: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characters: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/>
              <a:t>logical: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literal string</a:t>
            </a:r>
          </a:p>
          <a:p>
            <a:pPr lvl="1"/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record width too small: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Repetition, can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beginning of file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Inquiry by unit,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Inquiry by name,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ACTION='write', STATUS='replace',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FORM='unformatted',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end of file, x is undefined:</a:t>
              </a:r>
              <a:br>
                <a:rPr lang="en-US" sz="2400" dirty="0"/>
              </a:br>
              <a:r>
                <a:rPr lang="en-US" sz="2400" dirty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9579</Words>
  <Application>Microsoft Office PowerPoint</Application>
  <PresentationFormat>On-screen Show (4:3)</PresentationFormat>
  <Paragraphs>1766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Informal Roman</vt:lpstr>
      <vt:lpstr>Office Theme</vt:lpstr>
      <vt:lpstr>Fortran for programmers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343</cp:revision>
  <dcterms:created xsi:type="dcterms:W3CDTF">2015-03-25T05:43:07Z</dcterms:created>
  <dcterms:modified xsi:type="dcterms:W3CDTF">2020-04-16T09:19:31Z</dcterms:modified>
</cp:coreProperties>
</file>