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0"/>
  </p:notesMasterIdLst>
  <p:sldIdLst>
    <p:sldId id="256" r:id="rId2"/>
    <p:sldId id="366" r:id="rId3"/>
    <p:sldId id="264" r:id="rId4"/>
    <p:sldId id="277" r:id="rId5"/>
    <p:sldId id="346" r:id="rId6"/>
    <p:sldId id="262" r:id="rId7"/>
    <p:sldId id="263" r:id="rId8"/>
    <p:sldId id="345" r:id="rId9"/>
    <p:sldId id="257" r:id="rId10"/>
    <p:sldId id="259" r:id="rId11"/>
    <p:sldId id="260" r:id="rId12"/>
    <p:sldId id="258" r:id="rId13"/>
    <p:sldId id="261" r:id="rId14"/>
    <p:sldId id="278" r:id="rId15"/>
    <p:sldId id="319" r:id="rId16"/>
    <p:sldId id="316" r:id="rId17"/>
    <p:sldId id="323" r:id="rId18"/>
    <p:sldId id="324" r:id="rId19"/>
    <p:sldId id="332" r:id="rId20"/>
    <p:sldId id="333" r:id="rId21"/>
    <p:sldId id="356" r:id="rId22"/>
    <p:sldId id="349" r:id="rId23"/>
    <p:sldId id="265" r:id="rId24"/>
    <p:sldId id="266" r:id="rId25"/>
    <p:sldId id="268" r:id="rId26"/>
    <p:sldId id="267" r:id="rId27"/>
    <p:sldId id="358" r:id="rId28"/>
    <p:sldId id="269" r:id="rId29"/>
    <p:sldId id="270" r:id="rId30"/>
    <p:sldId id="282" r:id="rId31"/>
    <p:sldId id="271" r:id="rId32"/>
    <p:sldId id="322" r:id="rId33"/>
    <p:sldId id="357" r:id="rId34"/>
    <p:sldId id="272" r:id="rId35"/>
    <p:sldId id="359" r:id="rId36"/>
    <p:sldId id="273" r:id="rId37"/>
    <p:sldId id="274" r:id="rId38"/>
    <p:sldId id="317" r:id="rId39"/>
    <p:sldId id="300" r:id="rId40"/>
    <p:sldId id="318" r:id="rId41"/>
    <p:sldId id="321" r:id="rId42"/>
    <p:sldId id="296" r:id="rId43"/>
    <p:sldId id="313" r:id="rId44"/>
    <p:sldId id="355" r:id="rId45"/>
    <p:sldId id="276" r:id="rId46"/>
    <p:sldId id="311" r:id="rId47"/>
    <p:sldId id="314" r:id="rId48"/>
    <p:sldId id="315" r:id="rId49"/>
    <p:sldId id="297" r:id="rId50"/>
    <p:sldId id="298" r:id="rId51"/>
    <p:sldId id="299" r:id="rId52"/>
    <p:sldId id="279" r:id="rId53"/>
    <p:sldId id="289" r:id="rId54"/>
    <p:sldId id="280" r:id="rId55"/>
    <p:sldId id="281" r:id="rId56"/>
    <p:sldId id="347" r:id="rId57"/>
    <p:sldId id="348" r:id="rId58"/>
    <p:sldId id="295" r:id="rId59"/>
    <p:sldId id="283" r:id="rId60"/>
    <p:sldId id="286" r:id="rId61"/>
    <p:sldId id="287" r:id="rId62"/>
    <p:sldId id="290" r:id="rId63"/>
    <p:sldId id="284" r:id="rId64"/>
    <p:sldId id="288" r:id="rId65"/>
    <p:sldId id="294" r:id="rId66"/>
    <p:sldId id="285" r:id="rId67"/>
    <p:sldId id="291" r:id="rId68"/>
    <p:sldId id="292" r:id="rId69"/>
    <p:sldId id="293" r:id="rId70"/>
    <p:sldId id="301" r:id="rId71"/>
    <p:sldId id="302" r:id="rId72"/>
    <p:sldId id="303" r:id="rId73"/>
    <p:sldId id="304" r:id="rId74"/>
    <p:sldId id="305" r:id="rId75"/>
    <p:sldId id="306" r:id="rId76"/>
    <p:sldId id="307" r:id="rId77"/>
    <p:sldId id="360" r:id="rId78"/>
    <p:sldId id="361" r:id="rId79"/>
    <p:sldId id="362" r:id="rId80"/>
    <p:sldId id="363" r:id="rId81"/>
    <p:sldId id="308" r:id="rId82"/>
    <p:sldId id="309" r:id="rId83"/>
    <p:sldId id="310" r:id="rId84"/>
    <p:sldId id="312" r:id="rId85"/>
    <p:sldId id="320" r:id="rId86"/>
    <p:sldId id="329" r:id="rId87"/>
    <p:sldId id="330" r:id="rId88"/>
    <p:sldId id="340" r:id="rId89"/>
    <p:sldId id="331" r:id="rId90"/>
    <p:sldId id="334" r:id="rId91"/>
    <p:sldId id="343" r:id="rId92"/>
    <p:sldId id="337" r:id="rId93"/>
    <p:sldId id="335" r:id="rId94"/>
    <p:sldId id="339" r:id="rId95"/>
    <p:sldId id="341" r:id="rId96"/>
    <p:sldId id="338" r:id="rId97"/>
    <p:sldId id="342" r:id="rId98"/>
    <p:sldId id="344" r:id="rId99"/>
    <p:sldId id="350" r:id="rId100"/>
    <p:sldId id="351" r:id="rId101"/>
    <p:sldId id="352" r:id="rId102"/>
    <p:sldId id="354" r:id="rId103"/>
    <p:sldId id="353" r:id="rId104"/>
    <p:sldId id="325" r:id="rId105"/>
    <p:sldId id="326" r:id="rId106"/>
    <p:sldId id="327" r:id="rId107"/>
    <p:sldId id="365" r:id="rId108"/>
    <p:sldId id="364" r:id="rId10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132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11/10/2019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11/10/2019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11/10/2019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11/10/2019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11/10/2019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11/10/2019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11/10/2019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11/10/2019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11/10/2019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11/10/2019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11/10/2019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11/10/2019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11/10/2019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Fortran for </a:t>
            </a:r>
            <a:r>
              <a:rPr lang="en-US" dirty="0" smtClean="0"/>
              <a:t>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Geert Jan Bex 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</a:p>
          <a:p>
            <a:r>
              <a:rPr lang="en-US" dirty="0" smtClean="0"/>
              <a:t>Acknowledgement:</a:t>
            </a:r>
            <a:br>
              <a:rPr lang="en-US" dirty="0" smtClean="0"/>
            </a:br>
            <a:r>
              <a:rPr lang="en-US" dirty="0" smtClean="0"/>
              <a:t>many thanks to Reinhold Bader (LRZ, </a:t>
            </a:r>
            <a:r>
              <a:rPr lang="en-US" dirty="0" err="1" smtClean="0"/>
              <a:t>Garching</a:t>
            </a:r>
            <a:r>
              <a:rPr lang="en-US" dirty="0" smtClean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</a:t>
            </a:r>
            <a:r>
              <a:rPr lang="en-US" dirty="0" smtClean="0"/>
              <a:t>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Convention: type based on first character of variable name</a:t>
            </a:r>
          </a:p>
          <a:p>
            <a:pPr lvl="1"/>
            <a:r>
              <a:rPr lang="en-US" dirty="0" smtClean="0"/>
              <a:t>'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/>
              <a:t>' to ‘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 smtClean="0"/>
              <a:t>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smtClean="0"/>
              <a:t>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 smtClean="0"/>
              <a:t>', ‘o' to '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 smtClean="0"/>
              <a:t>':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 smtClean="0"/>
              <a:t>Advantage: saves typing, no need to declare variables</a:t>
            </a:r>
          </a:p>
          <a:p>
            <a:r>
              <a:rPr lang="en-US" dirty="0" smtClean="0"/>
              <a:t>Disadvantage: no need to declare variables</a:t>
            </a:r>
          </a:p>
          <a:p>
            <a:pPr lvl="1"/>
            <a:r>
              <a:rPr lang="en-US" dirty="0" smtClean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Number of command line arguments: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 smtClean="0"/>
              <a:t>Get a command line argument, e.g., second: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Tip: make your life easy, use parameter-weaver</a:t>
            </a:r>
            <a:r>
              <a:rPr lang="en-US" dirty="0"/>
              <a:t/>
            </a:r>
            <a:br>
              <a:rPr lang="en-US" dirty="0"/>
            </a:br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</a:t>
            </a:r>
            <a:r>
              <a:rPr lang="en-US" sz="1600" dirty="0" smtClean="0">
                <a:hlinkClick r:id="rId3"/>
              </a:rPr>
              <a:t>/</a:t>
            </a:r>
            <a:r>
              <a:rPr lang="en-US" sz="1600" dirty="0" smtClean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IOMSG=message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 /=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'#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error: ', trim(message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an environment variable,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 codes allow command lines scripts to check for (un)successful execution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 smtClean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2003/2008 is a very modern programming language</a:t>
            </a:r>
          </a:p>
          <a:p>
            <a:r>
              <a:rPr lang="en-US" dirty="0" smtClean="0"/>
              <a:t>Fortran has been designed for scientific computing</a:t>
            </a:r>
          </a:p>
          <a:p>
            <a:r>
              <a:rPr lang="en-US" dirty="0" smtClean="0"/>
              <a:t>High level language, good compilers</a:t>
            </a:r>
            <a:br>
              <a:rPr lang="en-US" dirty="0" smtClean="0"/>
            </a:br>
            <a:r>
              <a:rPr lang="en-US" dirty="0" smtClean="0"/>
              <a:t>= highly efficient code</a:t>
            </a:r>
          </a:p>
          <a:p>
            <a:r>
              <a:rPr lang="en-US" dirty="0" smtClean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 smtClean="0"/>
              <a:t>McGraw-Hill</a:t>
            </a:r>
            <a:r>
              <a:rPr lang="en-US" i="1" dirty="0"/>
              <a:t>, </a:t>
            </a:r>
            <a:r>
              <a:rPr lang="en-US" b="1" dirty="0"/>
              <a:t>2007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 smtClean="0"/>
              <a:t>Metcalf, M., Reid, J. &amp; Cohen, M.</a:t>
            </a:r>
            <a:br>
              <a:rPr lang="en-US" dirty="0" smtClean="0"/>
            </a:br>
            <a:r>
              <a:rPr lang="en-US" dirty="0" smtClean="0"/>
              <a:t>Modern Fortran explained</a:t>
            </a:r>
            <a:br>
              <a:rPr lang="en-US" dirty="0" smtClean="0"/>
            </a:br>
            <a:r>
              <a:rPr lang="en-US" i="1" dirty="0" smtClean="0"/>
              <a:t>Oxford University Press</a:t>
            </a:r>
            <a:r>
              <a:rPr lang="en-US" dirty="0" smtClean="0"/>
              <a:t>, </a:t>
            </a:r>
            <a:r>
              <a:rPr lang="en-US" b="1" dirty="0" smtClean="0"/>
              <a:t>2011</a:t>
            </a:r>
          </a:p>
          <a:p>
            <a:r>
              <a:rPr lang="en-US" dirty="0" err="1" smtClean="0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  <a:endParaRPr lang="en-US" dirty="0" smtClean="0"/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 smtClean="0"/>
              <a:t>2009</a:t>
            </a:r>
          </a:p>
          <a:p>
            <a:r>
              <a:rPr lang="nb-NO" dirty="0"/>
              <a:t>Fortran </a:t>
            </a:r>
            <a:r>
              <a:rPr lang="nb-NO" dirty="0" smtClean="0"/>
              <a:t>best practices</a:t>
            </a:r>
            <a:r>
              <a:rPr lang="nb-NO" b="1" dirty="0"/>
              <a:t/>
            </a:r>
            <a:br>
              <a:rPr lang="nb-NO" b="1" dirty="0"/>
            </a:br>
            <a:r>
              <a:rPr lang="nb-NO" dirty="0">
                <a:hlinkClick r:id="rId2"/>
              </a:rPr>
              <a:t>http://</a:t>
            </a:r>
            <a:r>
              <a:rPr lang="nb-NO" dirty="0" smtClean="0">
                <a:hlinkClick r:id="rId2"/>
              </a:rPr>
              <a:t>www.fortran90.org/src/best-practices.html</a:t>
            </a:r>
            <a:r>
              <a:rPr lang="nb-NO" dirty="0" smtClean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GCC's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 is more strict than Intel's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eliminate warnings generated by both compilers</a:t>
            </a:r>
          </a:p>
          <a:p>
            <a:r>
              <a:rPr lang="en-US" dirty="0" smtClean="0"/>
              <a:t>Compile with no </a:t>
            </a:r>
            <a:r>
              <a:rPr lang="en-US" dirty="0" err="1" smtClean="0"/>
              <a:t>implicits</a:t>
            </a:r>
            <a:r>
              <a:rPr lang="en-US" dirty="0" smtClean="0"/>
              <a:t> allowed: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 smtClean="0"/>
              <a:t>While developing, switch on array bound checking at runtime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 smtClean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</a:t>
            </a:r>
            <a:r>
              <a:rPr lang="en-US" dirty="0" smtClean="0">
                <a:cs typeface="Courier New" panose="02070309020205020404" pitchFamily="49" charset="0"/>
              </a:rPr>
              <a:t> (or whatever)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 smtClean="0"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 err="1" smtClean="0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Always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variables </a:t>
            </a:r>
            <a:r>
              <a:rPr lang="en-US" i="1" dirty="0" smtClean="0">
                <a:cs typeface="Courier New" panose="02070309020205020404" pitchFamily="49" charset="0"/>
              </a:rPr>
              <a:t>must</a:t>
            </a:r>
            <a:r>
              <a:rPr lang="en-US" dirty="0" smtClean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/>
              <a:t>4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 smtClean="0"/>
              <a:t>8 byte: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 smtClean="0"/>
              <a:t>Real numbers</a:t>
            </a:r>
          </a:p>
          <a:p>
            <a:pPr lvl="1"/>
            <a:r>
              <a:rPr lang="en-US" dirty="0" smtClean="0"/>
              <a:t>single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 smtClean="0"/>
              <a:t>double precision: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 smtClean="0"/>
              <a:t>  vs.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SELECT_INT_KIND(r=…)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 (p=12, r=100),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= SELECTED_INT_KIND (r=8),      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418308" cy="1233428"/>
            <a:chOff x="1475656" y="1403484"/>
            <a:chExt cx="3418308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243174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36408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5652120" y="2070140"/>
              <a:ext cx="90655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292080" y="1636322"/>
            <a:ext cx="3744416" cy="1506415"/>
            <a:chOff x="3851920" y="1700808"/>
            <a:chExt cx="3744416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3851920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03310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 smtClean="0">
                  <a:solidFill>
                    <a:srgbClr val="00B050"/>
                  </a:solidFill>
                </a:rPr>
                <a:t>p</a:t>
              </a:r>
              <a:r>
                <a:rPr lang="en-US" dirty="0" smtClean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3995936" y="1885474"/>
              <a:ext cx="507374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 smtClean="0"/>
              <a:t> module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not supported by all</a:t>
                </a:r>
                <a:r>
                  <a:rPr lang="nl-BE" dirty="0">
                    <a:solidFill>
                      <a:srgbClr val="C00000"/>
                    </a:solidFill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potentially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/>
                </a:r>
                <a:br>
                  <a:rPr lang="nl-BE" dirty="0" smtClean="0">
                    <a:solidFill>
                      <a:srgbClr val="C00000"/>
                    </a:solidFill>
                  </a:rPr>
                </a:br>
                <a:r>
                  <a:rPr lang="nl-BE" dirty="0" smtClean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 smtClean="0">
                    <a:solidFill>
                      <a:srgbClr val="C00000"/>
                    </a:solidFill>
                  </a:rPr>
                  <a:t>very</a:t>
                </a:r>
                <a:r>
                  <a:rPr lang="nl-BE" dirty="0" smtClean="0">
                    <a:solidFill>
                      <a:srgbClr val="C00000"/>
                    </a:solidFill>
                  </a:rPr>
                  <a:t>) slow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Floating point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 smtClean="0"/>
              <a:t>Complex numbers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 smtClean="0"/>
              <a:t>Integers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 smtClean="0"/>
              <a:t>Boolean values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 smtClean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Intrinsic functions for type conversion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/>
              <a:t>, use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 smtClean="0"/>
              <a:t> optional argument to control precisi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REAL(x,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ensure computation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is done in same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 smtClean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Largest number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 smtClean="0"/>
              <a:t>Smallest number &gt; 0 for type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 smtClean="0"/>
              <a:t>Smallest number </a:t>
            </a:r>
            <a:r>
              <a:rPr lang="en-US" dirty="0" smtClean="0">
                <a:sym typeface="Symbol"/>
              </a:rPr>
              <a:t></a:t>
            </a:r>
            <a:r>
              <a:rPr lang="en-US" dirty="0" smtClean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 smtClean="0"/>
              <a:t> &gt; 1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 smtClean="0"/>
              <a:t>Decimal precision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 smtClean="0"/>
              <a:t>Range of exponents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3.40282347E+38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1.7976931E+308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1.1897315E+4932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1.17549435E-38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2.2250739E-308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3.3621031E-4932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1.19209290E-07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2.2204460E-016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1.9259299E-0034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4931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32767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2147483647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9223372036854775807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Infinity &amp; </a:t>
            </a:r>
            <a:r>
              <a:rPr lang="en-US" dirty="0" err="1" smtClean="0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Floating point numerical overflow</a:t>
            </a:r>
          </a:p>
          <a:p>
            <a:pPr lvl="1"/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Illegal floating point operations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sz="2400" dirty="0" smtClean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Fortranosaurus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languages, </a:t>
              </a:r>
              <a:r>
                <a:rPr lang="en-US" sz="2000" dirty="0" err="1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people complain about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and the 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ones nobody </a:t>
              </a:r>
              <a:r>
                <a:rPr lang="en-US" sz="2000" dirty="0" smtClean="0">
                  <a:solidFill>
                    <a:srgbClr val="0070C0"/>
                  </a:solidFill>
                  <a:latin typeface="Informal Roman" panose="030604020304060B0204" pitchFamily="66" charset="0"/>
                </a:rPr>
                <a:t>uses. </a:t>
              </a:r>
              <a:endParaRPr lang="en-US" sz="2000" dirty="0">
                <a:solidFill>
                  <a:srgbClr val="0070C0"/>
                </a:solidFill>
                <a:latin typeface="Informal Roman" panose="030604020304060B0204" pitchFamily="66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70C0"/>
                  </a:solidFill>
                </a:rPr>
                <a:t>— Bjarne </a:t>
              </a:r>
              <a:r>
                <a:rPr lang="en-US" dirty="0" err="1" smtClean="0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Better infinities &amp; </a:t>
            </a:r>
            <a:r>
              <a:rPr lang="en-US" dirty="0" err="1" smtClean="0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implemented, 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 smtClean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 finite and not </a:t>
              </a:r>
              <a:r>
                <a:rPr lang="en-US" dirty="0" err="1" smtClean="0"/>
                <a:t>NaN</a:t>
              </a:r>
              <a:r>
                <a:rPr lang="en-US" dirty="0" smtClean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Okay for Intel 14.x &amp; </a:t>
              </a:r>
              <a:r>
                <a:rPr lang="en-US" b="1" dirty="0" smtClean="0"/>
                <a:t>GCC </a:t>
              </a:r>
              <a:r>
                <a:rPr lang="en-US" b="1" i="1" dirty="0" smtClean="0"/>
                <a:t>5.</a:t>
              </a:r>
              <a:r>
                <a:rPr lang="en-US" b="1" dirty="0" smtClean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Operators: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/>
              <a:t>Work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 smtClean="0"/>
              <a:t> of all kinds</a:t>
            </a:r>
          </a:p>
          <a:p>
            <a:pPr lvl="1"/>
            <a:r>
              <a:rPr lang="en-US" dirty="0" smtClean="0"/>
              <a:t>No surprises, except integer division: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Functions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Character &amp; string constants</a:t>
            </a:r>
          </a:p>
          <a:p>
            <a:pPr lvl="1"/>
            <a:r>
              <a:rPr lang="en-US" dirty="0" smtClean="0"/>
              <a:t>use either single, or double quotes</a:t>
            </a:r>
          </a:p>
          <a:p>
            <a:r>
              <a:rPr lang="en-US" dirty="0" smtClean="0"/>
              <a:t>String declaration: specify length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String concatenation: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 operator</a:t>
            </a:r>
          </a:p>
          <a:p>
            <a:r>
              <a:rPr lang="en-US" dirty="0" smtClean="0"/>
              <a:t>String procedures</a:t>
            </a:r>
          </a:p>
          <a:p>
            <a:pPr lvl="1"/>
            <a:r>
              <a:rPr lang="en-US" dirty="0" smtClean="0"/>
              <a:t>comparing strings: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 smtClean="0"/>
              <a:t>remove trailing whitespace: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 smtClean="0"/>
              <a:t>find substring: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Fortran is </a:t>
            </a:r>
            <a:r>
              <a:rPr lang="en-US" sz="2000" i="1" dirty="0" smtClean="0"/>
              <a:t>not</a:t>
            </a:r>
            <a:r>
              <a:rPr lang="en-US" sz="2000" dirty="0" smtClean="0"/>
              <a:t> your friend for string processing!</a:t>
            </a:r>
          </a:p>
          <a:p>
            <a:r>
              <a:rPr lang="en-US" sz="2000" dirty="0" smtClean="0"/>
              <a:t>Improved though:  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github.com/gjbex/Fortran-for-programmers/tree/master/source-code/ControlStructures</a:t>
            </a:r>
            <a:r>
              <a:rPr lang="en-US" sz="1400" dirty="0" smtClean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f block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L</a:t>
            </a:r>
            <a:r>
              <a:rPr lang="en-US" dirty="0" smtClean="0"/>
              <a:t>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relational operators: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 smtClean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</a:t>
            </a:r>
            <a:br>
              <a:rPr lang="en-US" sz="2400" dirty="0" smtClean="0"/>
            </a:br>
            <a:r>
              <a:rPr lang="en-US" sz="2400" dirty="0" smtClean="0"/>
              <a:t>- one statement, not a block</a:t>
            </a:r>
            <a:br>
              <a:rPr lang="en-US" sz="2400" dirty="0" smtClean="0"/>
            </a:br>
            <a:r>
              <a:rPr lang="en-US" sz="2400" dirty="0" smtClean="0"/>
              <a:t>- no</a:t>
            </a:r>
            <a:r>
              <a:rPr lang="en-US" sz="2400" dirty="0" smtClean="0"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 smtClean="0">
                <a:cs typeface="Courier New" panose="02070309020205020404" pitchFamily="49" charset="0"/>
              </a:rPr>
              <a:t>- no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operators: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logical values: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SELECT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+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CASE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"(I3, A2, I3, ' = ', I6)", a,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CASE DEFAULT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"('# error: unknown operand ''', A, '''')",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types:</a:t>
              </a:r>
              <a:br>
                <a:rPr lang="en-US" dirty="0" smtClean="0"/>
              </a:b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 smtClean="0">
                  <a:cs typeface="Courier New" panose="02070309020205020404" pitchFamily="49" charset="0"/>
                </a:rPr>
                <a:t>,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Note semantic difference with C/C++:</a:t>
                </a:r>
              </a:p>
              <a:p>
                <a:r>
                  <a:rPr lang="en-US" sz="2400" dirty="0" smtClean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zero = .TRUE.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function: MERGE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Merge function returns value based on condition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cfr</a:t>
              </a:r>
              <a:r>
                <a:rPr lang="en-US" sz="2400" dirty="0" smtClean="0"/>
                <a:t>. ternary operator: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 = 0.5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Can be used with arrays,</a:t>
            </a:r>
          </a:p>
          <a:p>
            <a:r>
              <a:rPr lang="en-US" sz="2400" dirty="0" smtClean="0"/>
              <a:t>similar to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type must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 smtClean="0">
                  <a:solidFill>
                    <a:srgbClr val="C00000"/>
                  </a:solidFill>
                </a:rPr>
                <a:t> </a:t>
              </a:r>
              <a:r>
                <a:rPr lang="en-US" dirty="0">
                  <a:solidFill>
                    <a:srgbClr val="C00000"/>
                  </a:solidFill>
                </a:rPr>
                <a:t>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x = x - 0.1_dp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Fortran &amp; LISP were first high-level programming languages</a:t>
            </a:r>
          </a:p>
          <a:p>
            <a:r>
              <a:rPr lang="en-US" dirty="0" smtClean="0"/>
              <a:t>Fortran versions still around</a:t>
            </a:r>
          </a:p>
          <a:p>
            <a:pPr lvl="1"/>
            <a:r>
              <a:rPr lang="en-US" dirty="0" smtClean="0"/>
              <a:t>Fortran 77</a:t>
            </a:r>
          </a:p>
          <a:p>
            <a:pPr lvl="1"/>
            <a:r>
              <a:rPr lang="en-US" dirty="0" smtClean="0"/>
              <a:t>Fortran 90</a:t>
            </a:r>
          </a:p>
          <a:p>
            <a:pPr lvl="1"/>
            <a:r>
              <a:rPr lang="en-US" dirty="0" smtClean="0"/>
              <a:t>Fortran 95</a:t>
            </a:r>
          </a:p>
          <a:p>
            <a:pPr lvl="1"/>
            <a:r>
              <a:rPr lang="en-US" dirty="0" smtClean="0"/>
              <a:t>Fortran 2003</a:t>
            </a:r>
          </a:p>
          <a:p>
            <a:pPr lvl="1"/>
            <a:r>
              <a:rPr lang="en-US" dirty="0" smtClean="0"/>
              <a:t>Fortran 2008</a:t>
            </a:r>
          </a:p>
          <a:p>
            <a:r>
              <a:rPr lang="en-US" dirty="0" smtClean="0"/>
              <a:t>Fortran is still very relevant</a:t>
            </a:r>
          </a:p>
          <a:p>
            <a:pPr lvl="1"/>
            <a:r>
              <a:rPr lang="en-US" dirty="0" smtClean="0"/>
              <a:t>language with many </a:t>
            </a:r>
            <a:r>
              <a:rPr lang="en-US" dirty="0"/>
              <a:t>modern features</a:t>
            </a:r>
            <a:r>
              <a:rPr lang="en-US" dirty="0" smtClean="0"/>
              <a:t>, e.g., object orientation</a:t>
            </a:r>
          </a:p>
          <a:p>
            <a:pPr lvl="1"/>
            <a:r>
              <a:rPr lang="en-US" dirty="0" smtClean="0"/>
              <a:t>clear semantics, easy to optimize</a:t>
            </a:r>
          </a:p>
          <a:p>
            <a:pPr lvl="1"/>
            <a:r>
              <a:rPr lang="en-US" dirty="0" smtClean="0"/>
              <a:t>excellent language for scientific computing</a:t>
            </a:r>
          </a:p>
          <a:p>
            <a:pPr lvl="1"/>
            <a:r>
              <a:rPr lang="en-US" dirty="0" smtClean="0"/>
              <a:t>good quality compilers (Intel, PGI,…)</a:t>
            </a:r>
          </a:p>
          <a:p>
            <a:pPr lvl="1"/>
            <a:r>
              <a:rPr lang="en-US" dirty="0" smtClean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In do and do while constructs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 smtClean="0"/>
              <a:t>: stop iterating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 smtClean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sz="2400" dirty="0" smtClean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Forall</a:t>
            </a:r>
            <a:r>
              <a:rPr lang="en-US" dirty="0" smtClean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1:n,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.0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Execution of iterations</a:t>
              </a:r>
              <a:br>
                <a:rPr lang="en-US" sz="2400" dirty="0" smtClean="0"/>
              </a:br>
              <a:r>
                <a:rPr lang="en-US" sz="2400" dirty="0" smtClean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Complex expressions:</a:t>
              </a:r>
            </a:p>
            <a:p>
              <a:r>
                <a:rPr lang="en-US" sz="2000" dirty="0" smtClean="0"/>
                <a:t>temporary</a:t>
              </a:r>
              <a:r>
                <a:rPr lang="en-US" sz="2000" dirty="0"/>
                <a:t> </a:t>
              </a:r>
              <a:r>
                <a:rPr lang="en-US" sz="2000" dirty="0" smtClean="0"/>
                <a:t>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BLOCK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variable,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 smtClean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ASSOCIATE construct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Allows aliasing of subarrays, parts of user defined types, or expressions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ASSOCIATE( row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ASSOCIATE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declaration, only</a:t>
                </a:r>
                <a: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Helps to write code</a:t>
              </a:r>
              <a:br>
                <a:rPr lang="en-US" sz="2400" dirty="0" smtClean="0"/>
              </a:br>
              <a:r>
                <a:rPr lang="en-US" sz="2400" dirty="0" smtClean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Improves code readability</a:t>
            </a:r>
          </a:p>
          <a:p>
            <a:r>
              <a:rPr lang="en-US" dirty="0" smtClean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IF (…) EXIT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Works for all block statements:</a:t>
              </a:r>
            </a:p>
            <a:p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 smtClean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 smtClean="0"/>
                <a:t>,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 smtClean="0"/>
                <a:t>, 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 smtClean="0">
                  <a:cs typeface="Courier New" panose="02070309020205020404" pitchFamily="49" charset="0"/>
                </a:rPr>
                <a:t>,</a:t>
              </a: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can be used to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T/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CYCLE</a:t>
              </a:r>
              <a:r>
                <a:rPr lang="en-US" dirty="0" smtClean="0">
                  <a:solidFill>
                    <a:srgbClr val="C00000"/>
                  </a:solidFill>
                </a:rPr>
                <a:t/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STOP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ONLY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WRITE (UNIT=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FMT='(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A)'), 'x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STOP 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github.com/gjbex/Fortran-for-programmers/tree/master/source-code/Matrices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Statically declared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 (SQRT(REAL(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 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Note difference with C/C++:</a:t>
              </a:r>
            </a:p>
            <a:p>
              <a:r>
                <a:rPr lang="en-US" sz="2400" dirty="0" smtClean="0"/>
                <a:t>arrays are stored by </a:t>
              </a:r>
              <a:r>
                <a:rPr lang="en-US" sz="2400" i="1" dirty="0" smtClean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Code is set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 smtClean="0"/>
              <a:t>Fortran keywords, intrinsic functions,… are in upper case</a:t>
            </a:r>
          </a:p>
          <a:p>
            <a:pPr lvl="1"/>
            <a:r>
              <a:rPr lang="en-US" dirty="0" smtClean="0"/>
              <a:t>they need/should not be in actual Fortran code, Fortran is not case-sensitive</a:t>
            </a:r>
          </a:p>
          <a:p>
            <a:r>
              <a:rPr lang="en-US" dirty="0" smtClean="0"/>
              <a:t>Good practice:</a:t>
            </a:r>
          </a:p>
          <a:p>
            <a:r>
              <a:rPr lang="en-US" dirty="0" smtClean="0"/>
              <a:t>(Potential) hazards/bugs:</a:t>
            </a:r>
          </a:p>
          <a:p>
            <a:r>
              <a:rPr lang="en-US" dirty="0" smtClean="0"/>
              <a:t>Performance issue:</a:t>
            </a:r>
          </a:p>
          <a:p>
            <a:r>
              <a:rPr lang="en-US" dirty="0" smtClean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something(v(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17</a:t>
            </a:r>
            <a:endParaRPr lang="en-US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 smtClean="0"/>
              <a:t>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 smtClean="0"/>
              <a:t>from: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all with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from, up to, stride: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Scalar-array: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 smtClean="0"/>
              <a:t>: add 2.0 to each array element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 smtClean="0"/>
              <a:t>: multiply each array element by 3.0</a:t>
            </a:r>
          </a:p>
          <a:p>
            <a:r>
              <a:rPr lang="en-US" dirty="0" smtClean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 smtClean="0"/>
              <a:t>: sum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 smtClean="0"/>
              <a:t>: element-wise product</a:t>
            </a:r>
          </a:p>
          <a:p>
            <a:r>
              <a:rPr lang="en-US" dirty="0" smtClean="0"/>
              <a:t>Vector-vector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 smtClean="0"/>
              <a:t>Matrix-matrix product: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 smtClean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</a:t>
            </a:r>
          </a:p>
          <a:p>
            <a:r>
              <a:rPr lang="en-US" sz="2800" dirty="0" smtClean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Shapes must match:</a:t>
            </a:r>
            <a:br>
              <a:rPr lang="en-US" sz="2800" dirty="0" smtClean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Operating element-wise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 …,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 …</a:t>
            </a:r>
          </a:p>
          <a:p>
            <a:r>
              <a:rPr lang="en-US" dirty="0" smtClean="0"/>
              <a:t>Aggregating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 smtClean="0">
                <a:cs typeface="Courier New" panose="02070309020205020404" pitchFamily="49" charset="0"/>
              </a:rPr>
              <a:t>,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on arrays of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Size can be determined at runtime</a:t>
            </a:r>
          </a:p>
          <a:p>
            <a:pPr lvl="1"/>
            <a:r>
              <a:rPr lang="en-US" dirty="0" smtClean="0"/>
              <a:t>only use as much memory as required</a:t>
            </a:r>
          </a:p>
          <a:p>
            <a:r>
              <a:rPr lang="en-US" dirty="0" smtClean="0"/>
              <a:t>Can be </a:t>
            </a:r>
            <a:r>
              <a:rPr lang="en-US" dirty="0" err="1" smtClean="0"/>
              <a:t>deallocated</a:t>
            </a:r>
            <a:endParaRPr lang="en-US" dirty="0" smtClean="0"/>
          </a:p>
          <a:p>
            <a:pPr lvl="1"/>
            <a:r>
              <a:rPr lang="en-US" dirty="0" smtClean="0"/>
              <a:t>only use memory while needed</a:t>
            </a:r>
          </a:p>
          <a:p>
            <a:r>
              <a:rPr lang="en-US" dirty="0" smtClean="0"/>
              <a:t>Ideal for dynamics/semi-structured data types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list</a:t>
            </a:r>
          </a:p>
          <a:p>
            <a:pPr lvl="1"/>
            <a:r>
              <a:rPr lang="en-US" dirty="0" smtClean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Requires user defined</a:t>
            </a:r>
          </a:p>
          <a:p>
            <a:r>
              <a:rPr lang="en-US" dirty="0" smtClean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Allocatable</a:t>
            </a:r>
            <a:r>
              <a:rPr lang="en-US" dirty="0" smtClean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Declare 2D-array </a:t>
            </a:r>
            <a:r>
              <a:rPr lang="en-US" dirty="0" err="1" smtClean="0"/>
              <a:t>allocatable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Allocate memory for array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i="1" dirty="0" smtClean="0"/>
              <a:t>Always</a:t>
            </a:r>
            <a:r>
              <a:rPr lang="en-US" dirty="0" smtClean="0"/>
              <a:t> test whether allocated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Deallocate</a:t>
            </a:r>
            <a:r>
              <a:rPr lang="en-US" dirty="0" smtClean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free memory no longer required</a:t>
              </a:r>
            </a:p>
            <a:p>
              <a:r>
                <a:rPr lang="en-US" dirty="0" smtClean="0"/>
                <a:t>can be omitted </a:t>
              </a:r>
              <a:r>
                <a:rPr lang="en-US" dirty="0" smtClean="0">
                  <a:sym typeface="Symbol"/>
                </a:rPr>
                <a:t></a:t>
              </a:r>
              <a:r>
                <a:rPr lang="en-US" dirty="0" smtClean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  <a:endParaRPr lang="nl-BE" sz="1400" dirty="0" smtClean="0"/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pointer assignment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operator</a:t>
              </a:r>
              <a:endParaRPr lang="en-US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i="1" dirty="0" smtClean="0">
                    <a:solidFill>
                      <a:srgbClr val="C00000"/>
                    </a:solidFill>
                  </a:rPr>
                  <a:t>prevent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 smtClean="0">
                    <a:solidFill>
                      <a:srgbClr val="C00000"/>
                    </a:solidFill>
                  </a:rPr>
                  <a:t>ifort</a:t>
                </a:r>
                <a:endPara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(ALLOCATED(temp))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7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12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14   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 smtClean="0">
                <a:hlinkClick r:id="rId2"/>
              </a:rPr>
              <a:t>https</a:t>
            </a:r>
            <a:r>
              <a:rPr lang="nl-BE" sz="1400" dirty="0">
                <a:hlinkClick r:id="rId2"/>
              </a:rPr>
              <a:t>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 smtClean="0"/>
          </a:p>
          <a:p>
            <a:pPr lvl="1"/>
            <a:r>
              <a:rPr lang="en-US" dirty="0" smtClean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 smtClean="0"/>
          </a:p>
          <a:p>
            <a:r>
              <a:rPr lang="en-US" dirty="0" smtClean="0"/>
              <a:t>Clone the repository or download ZIP</a:t>
            </a:r>
          </a:p>
          <a:p>
            <a:pPr lvl="1"/>
            <a:r>
              <a:rPr lang="en-US" dirty="0" smtClean="0"/>
              <a:t>This presentation</a:t>
            </a:r>
          </a:p>
          <a:p>
            <a:pPr lvl="1"/>
            <a:r>
              <a:rPr lang="en-US" dirty="0" smtClean="0"/>
              <a:t>Subdirectories with code illustrations </a:t>
            </a:r>
            <a:r>
              <a:rPr lang="en-US" dirty="0" smtClean="0"/>
              <a:t>will be mentioned in slides at appropriate </a:t>
            </a:r>
            <a:r>
              <a:rPr lang="en-US" dirty="0" smtClean="0"/>
              <a:t>places</a:t>
            </a:r>
          </a:p>
          <a:p>
            <a:pPr lvl="1"/>
            <a:r>
              <a:rPr lang="en-US" dirty="0" smtClean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 smtClean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Declaring variables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Fields can have any type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 user defined types + pointers + </a:t>
            </a:r>
            <a:r>
              <a:rPr lang="en-US" dirty="0" err="1" smtClean="0"/>
              <a:t>allocatable</a:t>
            </a:r>
            <a:r>
              <a:rPr lang="en-US" dirty="0" smtClean="0"/>
              <a:t> to create flexible data structures</a:t>
            </a:r>
          </a:p>
          <a:p>
            <a:pPr lvl="1"/>
            <a:r>
              <a:rPr lang="en-US" dirty="0" smtClean="0"/>
              <a:t>lists</a:t>
            </a:r>
          </a:p>
          <a:p>
            <a:pPr lvl="1"/>
            <a:r>
              <a:rPr lang="en-US" dirty="0" smtClean="0"/>
              <a:t>trees</a:t>
            </a:r>
          </a:p>
          <a:p>
            <a:pPr lvl="1"/>
            <a:r>
              <a:rPr lang="en-US" dirty="0" smtClean="0"/>
              <a:t>graphs</a:t>
            </a:r>
          </a:p>
          <a:p>
            <a:pPr lvl="1"/>
            <a:r>
              <a:rPr lang="en-US" dirty="0" smtClean="0"/>
              <a:t>….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github.com/gjbex/Fortran-for-programmers/tree/master/source-code/Functions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Variables declared in procedures are local</a:t>
            </a:r>
          </a:p>
          <a:p>
            <a:r>
              <a:rPr lang="en-US" i="1" dirty="0" smtClean="0"/>
              <a:t>Call-by-reference</a:t>
            </a:r>
            <a:r>
              <a:rPr lang="en-US" dirty="0" smtClean="0"/>
              <a:t> semantics</a:t>
            </a:r>
          </a:p>
          <a:p>
            <a:pPr lvl="1"/>
            <a:r>
              <a:rPr lang="en-US" dirty="0" smtClean="0"/>
              <a:t>variables passed to procedures can be modified</a:t>
            </a:r>
          </a:p>
          <a:p>
            <a:pPr lvl="1"/>
            <a:r>
              <a:rPr lang="en-US" dirty="0" smtClean="0"/>
              <a:t>declare intent of arguments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: argument is not modified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 smtClean="0"/>
              <a:t>: argument's original value becomes undefined on entry to procedure, will be assigned to</a:t>
            </a:r>
          </a:p>
          <a:p>
            <a:pPr lvl="2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 smtClean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s2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SUM(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SQRT((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s*s - s2)/(n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local</a:t>
              </a:r>
              <a:br>
                <a:rPr lang="en-US" dirty="0" smtClean="0"/>
              </a:br>
              <a:r>
                <a:rPr lang="en-US" dirty="0" smtClean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Intent of subroutine arguments: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>: only read values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>: only write new values</a:t>
              </a:r>
            </a:p>
            <a:p>
              <a:r>
                <a:rPr lang="en-US" dirty="0"/>
                <a:t> </a:t>
              </a:r>
              <a:r>
                <a:rPr lang="en-US" dirty="0" smtClean="0"/>
                <a:t>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 smtClean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subroutine</a:t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using </a:t>
              </a:r>
              <a:r>
                <a:rPr lang="en-US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assigning</a:t>
              </a:r>
              <a:br>
                <a:rPr lang="en-US" dirty="0" smtClean="0"/>
              </a:br>
              <a:r>
                <a:rPr lang="en-US" dirty="0" smtClean="0"/>
                <a:t>to </a:t>
              </a:r>
              <a:r>
                <a:rPr lang="en-US" b="1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dirty="0" smtClean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factorial*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assignment of result to </a:t>
              </a:r>
              <a:r>
                <a:rPr lang="en-US" dirty="0">
                  <a:solidFill>
                    <a:srgbClr val="C00000"/>
                  </a:solidFill>
                </a:rPr>
                <a:t>f</a:t>
              </a:r>
              <a:r>
                <a:rPr lang="en-US" dirty="0" smtClean="0">
                  <a:solidFill>
                    <a:srgbClr val="C00000"/>
                  </a:solidFill>
                </a:rPr>
                <a:t>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procedure has many arguments, use keywords in call</a:t>
            </a:r>
          </a:p>
          <a:p>
            <a:pPr lvl="1"/>
            <a:r>
              <a:rPr lang="en-US" dirty="0" smtClean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DIMENSION(:),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2A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label,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':'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smtClean="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DIMENSION(size2)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label='vector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v2')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 arguments</a:t>
              </a:r>
              <a:br>
                <a:rPr lang="en-US" dirty="0" smtClean="0"/>
              </a:br>
              <a:r>
                <a:rPr lang="en-US" dirty="0" smtClean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Assumed shape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DIMENSION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(:),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**2 -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SUM(x**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2))/(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shape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1D array, dimension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unknown at compile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determine dimensions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label)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CHARACTER(LEN=*), </a:t>
            </a:r>
            <a:r>
              <a:rPr lang="en-US" sz="1600" b="1" dirty="0" smtClean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label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length assumed: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string length unknown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If all arguments are </a:t>
            </a:r>
            <a:r>
              <a:rPr lang="en-US" sz="3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, function is pure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Compiler can optimize/parallelize more easily</a:t>
            </a:r>
          </a:p>
          <a:p>
            <a:pPr lvl="1"/>
            <a:r>
              <a:rPr lang="en-US" dirty="0" smtClean="0"/>
              <a:t>e.g.,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(I/O, writing to variables from</a:t>
            </a:r>
          </a:p>
          <a:p>
            <a:r>
              <a:rPr lang="en-US" dirty="0" smtClean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</a:t>
            </a:r>
            <a:r>
              <a:rPr lang="en-US" sz="1400" dirty="0" smtClean="0">
                <a:hlinkClick r:id="rId2"/>
              </a:rPr>
              <a:t>github.com/gjbex/Fortran-for-programmers/tree/master/source-code/Miscellaneous</a:t>
            </a:r>
            <a:r>
              <a:rPr lang="en-US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Functions with </a:t>
            </a:r>
            <a:r>
              <a:rPr lang="en-US" i="1" dirty="0" smtClean="0"/>
              <a:t>scalar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 smtClean="0"/>
              <a:t> argument(s)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 side effects are permitted</a:t>
            </a:r>
          </a:p>
          <a:p>
            <a:r>
              <a:rPr lang="en-US" dirty="0" smtClean="0"/>
              <a:t>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implies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Subroutine with </a:t>
            </a:r>
            <a:r>
              <a:rPr lang="en-US" i="1" dirty="0" smtClean="0"/>
              <a:t>scalar</a:t>
            </a:r>
            <a:r>
              <a:rPr lang="en-US" dirty="0" smtClean="0"/>
              <a:t> 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 smtClean="0"/>
              <a:t>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 smtClean="0"/>
              <a:t> argument(s)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intrinsic procedures are </a:t>
            </a:r>
            <a:r>
              <a:rPr lang="en-US" i="1" dirty="0" smtClean="0"/>
              <a:t>elemental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 smtClean="0"/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defined recursively, </a:t>
            </a:r>
            <a:r>
              <a:rPr lang="en-US" i="1" dirty="0" smtClean="0">
                <a:solidFill>
                  <a:srgbClr val="FF0000"/>
                </a:solidFill>
              </a:rPr>
              <a:t>must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may not be most efficient!</a:t>
              </a:r>
              <a:endParaRPr lang="en-US" i="1" dirty="0" smtClean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factorial(n)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</a:t>
            </a:r>
            <a:r>
              <a:rPr lang="nl-BE" b="1" dirty="0" smtClean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</a:t>
              </a:r>
              <a:r>
                <a:rPr lang="en-US" sz="2800" dirty="0" smtClean="0"/>
                <a:t>variables </a:t>
              </a:r>
              <a:r>
                <a:rPr lang="en-US" sz="2800" dirty="0"/>
                <a:t>initialized </a:t>
              </a:r>
              <a:r>
                <a:rPr lang="en-US" sz="2800" dirty="0" smtClean="0"/>
                <a:t>in</a:t>
              </a:r>
              <a:br>
                <a:rPr lang="en-US" sz="2800" dirty="0" smtClean="0"/>
              </a:br>
              <a:r>
                <a:rPr lang="en-US" sz="2800" dirty="0" smtClean="0"/>
                <a:t>declaration retain value </a:t>
              </a:r>
              <a:r>
                <a:rPr lang="en-US" sz="2800" dirty="0"/>
                <a:t>between </a:t>
              </a:r>
              <a:r>
                <a:rPr lang="en-US" sz="2800" dirty="0" smtClean="0"/>
                <a:t>calls</a:t>
              </a:r>
            </a:p>
            <a:p>
              <a:r>
                <a:rPr lang="en-US" sz="2000" dirty="0" smtClean="0"/>
                <a:t>(implicit </a:t>
              </a:r>
              <a:r>
                <a:rPr lang="en-US" sz="20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 smtClean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 smtClean="0"/>
                <a:t>cfr</a:t>
              </a:r>
              <a:r>
                <a:rPr lang="en-US" dirty="0" smtClean="0"/>
                <a:t>. C </a:t>
              </a:r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 smtClean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main program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github.com/gjbex/Fortran-for-programmers/tree/master/source-code/Functions</a:t>
            </a:r>
            <a:r>
              <a:rPr lang="nl-BE" sz="1400" dirty="0" smtClean="0"/>
              <a:t> </a:t>
            </a:r>
            <a:endParaRPr lang="nl-BE" sz="1400" dirty="0" smtClean="0"/>
          </a:p>
          <a:p>
            <a:r>
              <a:rPr lang="nl-BE" sz="1400" dirty="0">
                <a:hlinkClick r:id="rId3"/>
              </a:rPr>
              <a:t>https://</a:t>
            </a:r>
            <a:r>
              <a:rPr lang="nl-BE" sz="1400" dirty="0" smtClean="0">
                <a:hlinkClick r:id="rId3"/>
              </a:rPr>
              <a:t>github.com/gjbex/Fortran-for-programmers/tree/master/source-code/Matrices</a:t>
            </a:r>
            <a:r>
              <a:rPr lang="nl-BE" sz="1400" dirty="0" smtClean="0"/>
              <a:t> </a:t>
            </a:r>
            <a:endParaRPr lang="nl-BE" sz="1400" dirty="0" smtClean="0"/>
          </a:p>
          <a:p>
            <a:r>
              <a:rPr lang="nl-BE" sz="1400" dirty="0">
                <a:hlinkClick r:id="rId4"/>
              </a:rPr>
              <a:t>https://</a:t>
            </a:r>
            <a:r>
              <a:rPr lang="nl-BE" sz="1400" dirty="0" smtClean="0">
                <a:hlinkClick r:id="rId4"/>
              </a:rPr>
              <a:t>github.com/gjbex/Fortran-for-programmers/tree/master/source-code/OOProgramming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modular code</a:t>
            </a:r>
          </a:p>
          <a:p>
            <a:pPr lvl="1"/>
            <a:r>
              <a:rPr lang="en-US" dirty="0" smtClean="0"/>
              <a:t>not executed directly</a:t>
            </a:r>
          </a:p>
          <a:p>
            <a:pPr lvl="1"/>
            <a:r>
              <a:rPr lang="en-US" dirty="0" smtClean="0"/>
              <a:t>contain declarations/definitions of</a:t>
            </a:r>
          </a:p>
          <a:p>
            <a:pPr lvl="2"/>
            <a:r>
              <a:rPr lang="en-US" dirty="0" smtClean="0"/>
              <a:t>data types</a:t>
            </a:r>
          </a:p>
          <a:p>
            <a:pPr lvl="2"/>
            <a:r>
              <a:rPr lang="en-US" dirty="0" smtClean="0"/>
              <a:t>variables</a:t>
            </a:r>
          </a:p>
          <a:p>
            <a:pPr lvl="2"/>
            <a:r>
              <a:rPr lang="en-US" dirty="0" smtClean="0"/>
              <a:t>procedures</a:t>
            </a:r>
          </a:p>
          <a:p>
            <a:pPr lvl="1"/>
            <a:r>
              <a:rPr lang="en-US" dirty="0" smtClean="0"/>
              <a:t>limit scope of data types/variables/procedures</a:t>
            </a:r>
          </a:p>
          <a:p>
            <a:pPr lvl="2"/>
            <a:r>
              <a:rPr lang="en-US" dirty="0" smtClean="0"/>
              <a:t>public versus private</a:t>
            </a:r>
          </a:p>
          <a:p>
            <a:pPr lvl="1"/>
            <a:r>
              <a:rPr lang="en-US" dirty="0" smtClean="0"/>
              <a:t>provide interface</a:t>
            </a:r>
          </a:p>
          <a:p>
            <a:r>
              <a:rPr lang="en-US" dirty="0" smtClean="0"/>
              <a:t>Easy reuse of code</a:t>
            </a:r>
          </a:p>
          <a:p>
            <a:r>
              <a:rPr lang="en-US" dirty="0" smtClean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257722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PARAMETER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1.0_dp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204864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350022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552299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wherever</a:t>
              </a:r>
              <a:br>
                <a:rPr lang="en-US" dirty="0" smtClean="0">
                  <a:solidFill>
                    <a:srgbClr val="00B050"/>
                  </a:solidFill>
                </a:rPr>
              </a:br>
              <a:r>
                <a:rPr lang="en-US" dirty="0" smtClean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941168"/>
            <a:ext cx="627161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PARAMETER,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949280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169889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5193647" y="4866843"/>
            <a:ext cx="3338793" cy="1658500"/>
            <a:chOff x="6201759" y="1169889"/>
            <a:chExt cx="3338793" cy="1658500"/>
          </a:xfrm>
        </p:grpSpPr>
        <p:grpSp>
          <p:nvGrpSpPr>
            <p:cNvPr id="29" name="Group 28"/>
            <p:cNvGrpSpPr/>
            <p:nvPr/>
          </p:nvGrpSpPr>
          <p:grpSpPr>
            <a:xfrm>
              <a:off x="6201759" y="1169889"/>
              <a:ext cx="2501336" cy="1658500"/>
              <a:chOff x="3025797" y="1242699"/>
              <a:chExt cx="2376633" cy="171271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3025797" y="2332440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242699"/>
                <a:ext cx="1592357" cy="9535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 smtClean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3552982" y="1719455"/>
                <a:ext cx="257090" cy="92447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 smtClean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public in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 smtClean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use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 smtClean="0">
                  <a:solidFill>
                    <a:srgbClr val="00B050"/>
                  </a:solidFill>
                </a:rPr>
                <a:t> as </a:t>
              </a:r>
              <a:r>
                <a:rPr lang="en-US" dirty="0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 smtClean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 smtClean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what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/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 smtClean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 smtClean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Fortran 77 had column format</a:t>
            </a:r>
          </a:p>
          <a:p>
            <a:r>
              <a:rPr lang="en-US" dirty="0" smtClean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rational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TYPE(rational), INTENT(IN) :: a, b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 smtClean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TYPE(rational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(d == 0)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FMT='(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</a:t>
            </a:r>
            <a:r>
              <a:rPr lang="en-US" dirty="0" err="1" smtClean="0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b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Note: slowly moving</a:t>
            </a:r>
            <a:br>
              <a:rPr lang="en-US" sz="2400" dirty="0" smtClean="0"/>
            </a:br>
            <a:r>
              <a:rPr lang="en-US" sz="2400" dirty="0" smtClean="0"/>
              <a:t>into OO country!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Operator overloading allows</a:t>
              </a:r>
              <a:br>
                <a:rPr lang="en-US" dirty="0" smtClean="0"/>
              </a:br>
              <a:r>
                <a:rPr lang="en-US" dirty="0" smtClean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MODULE PROCEDURE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INTEGER, VALUE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b = rational(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FUNDION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 smtClean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c, 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rational(-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1, 2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 = </a:t>
            </a:r>
            <a:r>
              <a:rPr lang="en-US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B050"/>
                  </a:solidFill>
                </a:rPr>
                <a:t>call to </a:t>
              </a:r>
              <a:r>
                <a:rPr lang="en-US" dirty="0" err="1" smtClean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call to </a:t>
              </a:r>
              <a:r>
                <a:rPr lang="en-US" dirty="0" err="1" smtClean="0">
                  <a:solidFill>
                    <a:srgbClr val="C00000"/>
                  </a:solidFill>
                </a:rPr>
                <a:t>int_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 = user defined type</a:t>
            </a:r>
          </a:p>
          <a:p>
            <a:pPr lvl="1"/>
            <a:r>
              <a:rPr lang="en-US" dirty="0" smtClean="0"/>
              <a:t>object attributes: elements of type</a:t>
            </a:r>
          </a:p>
          <a:p>
            <a:pPr lvl="1"/>
            <a:r>
              <a:rPr lang="en-US" dirty="0" smtClean="0"/>
              <a:t>object methods: procedures contained in type</a:t>
            </a:r>
          </a:p>
          <a:p>
            <a:r>
              <a:rPr lang="en-US" dirty="0" smtClean="0"/>
              <a:t>Inheritance = extend user defined type</a:t>
            </a:r>
          </a:p>
          <a:p>
            <a:pPr lvl="1"/>
            <a:r>
              <a:rPr lang="en-US" dirty="0" smtClean="0"/>
              <a:t>declare additional elements</a:t>
            </a:r>
          </a:p>
          <a:p>
            <a:pPr lvl="1"/>
            <a:r>
              <a:rPr lang="en-US" dirty="0" smtClean="0"/>
              <a:t>override/declare/define additional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value = 0.0_sp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left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null(),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=&gt; null()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child)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INTENT(INOUT)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TARGET,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 smtClean="0"/>
                <a:t>: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type</a:t>
              </a:r>
              <a:br>
                <a:rPr lang="en-US" dirty="0" smtClean="0"/>
              </a:br>
              <a:r>
                <a:rPr lang="en-US" dirty="0" smtClean="0"/>
                <a:t>  </a:t>
              </a:r>
              <a:r>
                <a:rPr lang="en-US" dirty="0" smtClean="0">
                  <a:sym typeface="Symbol" panose="05050102010706020507" pitchFamily="18" charset="2"/>
                </a:rPr>
                <a:t> </a:t>
              </a:r>
              <a:r>
                <a:rPr lang="en-US" dirty="0" smtClean="0"/>
                <a:t>extended types</a:t>
              </a:r>
              <a:endParaRPr lang="en-US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 class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1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id =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base class</a:t>
              </a:r>
              <a:endParaRPr lang="en-US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new element(s),</a:t>
              </a:r>
              <a:br>
                <a:rPr lang="en-US" dirty="0" smtClean="0"/>
              </a:br>
              <a:r>
                <a:rPr lang="en-US" dirty="0" smtClean="0"/>
                <a:t>procedure(s)</a:t>
              </a:r>
              <a:endParaRPr lang="en-US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must be class</a:t>
              </a:r>
              <a:br>
                <a:rPr lang="en-US" dirty="0" smtClean="0"/>
              </a:br>
              <a:r>
                <a:rPr lang="en-US" dirty="0" smtClean="0"/>
                <a:t>with ID</a:t>
              </a:r>
              <a:endParaRPr lang="en-US" dirty="0"/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(Almost) same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 smtClean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INTEGER, PARAMETER :: n = 10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'This is iteration ',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CALL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variable</a:t>
              </a:r>
              <a:br>
                <a:rPr lang="en-US" dirty="0" smtClean="0"/>
              </a:br>
              <a:r>
                <a:rPr lang="en-US" dirty="0" smtClean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Overriding procedures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(0.0_sp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null(), null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()))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/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node_type</a:t>
              </a:r>
              <a:r>
                <a:rPr lang="en-US" sz="1600" dirty="0" smtClean="0"/>
                <a:t> </a:t>
              </a:r>
              <a:r>
                <a:rPr lang="en-US" dirty="0" smtClean="0"/>
                <a:t>definition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RESULT(node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POINTER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node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status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STAT=status , &amp;</a:t>
              </a:r>
              <a:b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</a:p>
            <a:p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/>
                <a:t>id_node_type</a:t>
              </a:r>
              <a:r>
                <a:rPr lang="en-US" sz="1600" dirty="0" smtClean="0"/>
                <a:t> definition</a:t>
              </a:r>
              <a:endParaRPr lang="en-US" sz="16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Full fledged</a:t>
            </a:r>
            <a:r>
              <a:rPr lang="en-US" sz="3200" dirty="0" smtClean="0"/>
              <a:t> OO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class method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PUBLIC ::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USE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FUNCTION f</a:t>
            </a:r>
          </a:p>
          <a:p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same signature as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endParaRPr lang="en-US" sz="16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INTENT(IN)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a, b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ABS(a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b) &lt; epsilon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One level of internal</a:t>
              </a:r>
              <a:br>
                <a:rPr lang="en-US" sz="2400" dirty="0" smtClean="0"/>
              </a:br>
              <a:r>
                <a:rPr lang="en-US" sz="2400" dirty="0" smtClean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> or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r>
                  <a:rPr lang="en-US" dirty="0" smtClean="0">
                    <a:solidFill>
                      <a:srgbClr val="C00000"/>
                    </a:solidFill>
                  </a:rPr>
                  <a:t/>
                </a:r>
                <a:br>
                  <a:rPr lang="en-US" dirty="0" smtClean="0">
                    <a:solidFill>
                      <a:srgbClr val="C00000"/>
                    </a:solidFill>
                  </a:rPr>
                </a:br>
                <a:r>
                  <a:rPr lang="en-US" dirty="0" smtClean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 smtClean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</a:t>
            </a:r>
            <a:r>
              <a:rPr lang="nl-BE" sz="1600" dirty="0" smtClean="0">
                <a:hlinkClick r:id="rId2"/>
              </a:rPr>
              <a:t>github.com/gjbex/Fortran-for-programmers/tree/master/source-code/IO</a:t>
            </a:r>
            <a:r>
              <a:rPr lang="nl-BE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Two types of records</a:t>
            </a:r>
          </a:p>
          <a:p>
            <a:pPr lvl="1"/>
            <a:r>
              <a:rPr lang="en-US" dirty="0" smtClean="0"/>
              <a:t>data records</a:t>
            </a:r>
          </a:p>
          <a:p>
            <a:pPr lvl="2"/>
            <a:r>
              <a:rPr lang="en-US" dirty="0" smtClean="0"/>
              <a:t>formatted: human readable</a:t>
            </a:r>
          </a:p>
          <a:p>
            <a:pPr lvl="2"/>
            <a:r>
              <a:rPr lang="en-US" dirty="0" smtClean="0"/>
              <a:t>unformatted: binary</a:t>
            </a:r>
          </a:p>
          <a:p>
            <a:pPr lvl="1"/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r>
              <a:rPr lang="en-US" dirty="0" smtClean="0"/>
              <a:t>File = sequence of data records + </a:t>
            </a:r>
            <a:r>
              <a:rPr lang="en-US" dirty="0" err="1" smtClean="0"/>
              <a:t>endfile</a:t>
            </a:r>
            <a:r>
              <a:rPr lang="en-US" dirty="0" smtClean="0"/>
              <a:t> record</a:t>
            </a:r>
          </a:p>
          <a:p>
            <a:pPr lvl="1"/>
            <a:r>
              <a:rPr lang="en-US" dirty="0" smtClean="0"/>
              <a:t>either formatted, or unformatted, </a:t>
            </a:r>
            <a:r>
              <a:rPr lang="en-US" i="1" dirty="0" smtClean="0"/>
              <a:t>not</a:t>
            </a:r>
            <a:r>
              <a:rPr lang="en-US" dirty="0" smtClean="0"/>
              <a:t> both</a:t>
            </a:r>
          </a:p>
          <a:p>
            <a:pPr lvl="1"/>
            <a:r>
              <a:rPr lang="en-US" dirty="0" smtClean="0"/>
              <a:t>two types</a:t>
            </a:r>
          </a:p>
          <a:p>
            <a:pPr lvl="2"/>
            <a:r>
              <a:rPr lang="en-US" dirty="0" smtClean="0"/>
              <a:t>internal: in-memory file</a:t>
            </a:r>
          </a:p>
          <a:p>
            <a:pPr lvl="2"/>
            <a:r>
              <a:rPr lang="en-US" dirty="0" smtClean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Three modes</a:t>
            </a:r>
          </a:p>
          <a:p>
            <a:pPr lvl="1"/>
            <a:r>
              <a:rPr lang="en-US" dirty="0" smtClean="0"/>
              <a:t>sequential</a:t>
            </a:r>
          </a:p>
          <a:p>
            <a:pPr lvl="1"/>
            <a:r>
              <a:rPr lang="en-US" dirty="0" smtClean="0"/>
              <a:t>direct access</a:t>
            </a:r>
          </a:p>
          <a:p>
            <a:pPr lvl="2"/>
            <a:r>
              <a:rPr lang="en-US" dirty="0" smtClean="0"/>
              <a:t>all records must have same length</a:t>
            </a:r>
          </a:p>
          <a:p>
            <a:pPr lvl="2"/>
            <a:r>
              <a:rPr lang="en-US" dirty="0" smtClean="0"/>
              <a:t>access by record number</a:t>
            </a:r>
          </a:p>
          <a:p>
            <a:pPr lvl="2"/>
            <a:r>
              <a:rPr lang="en-US" dirty="0" smtClean="0"/>
              <a:t>only for external files</a:t>
            </a:r>
          </a:p>
          <a:p>
            <a:pPr lvl="1"/>
            <a:r>
              <a:rPr lang="en-US" dirty="0" smtClean="0"/>
              <a:t>stream access</a:t>
            </a:r>
          </a:p>
          <a:p>
            <a:pPr lvl="2"/>
            <a:r>
              <a:rPr lang="en-US" dirty="0" smtClean="0"/>
              <a:t>allows to reposition inside the file</a:t>
            </a:r>
          </a:p>
          <a:p>
            <a:pPr lvl="2"/>
            <a:r>
              <a:rPr lang="en-US" dirty="0" smtClean="0"/>
              <a:t>no record-based I/O, better portability</a:t>
            </a:r>
            <a:endParaRPr lang="nl-BE" dirty="0"/>
          </a:p>
          <a:p>
            <a:r>
              <a:rPr lang="en-US" dirty="0" smtClean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Units defined in </a:t>
            </a:r>
            <a:r>
              <a:rPr lang="en-US" dirty="0" err="1" smtClean="0"/>
              <a:t>iso_fortran_env</a:t>
            </a:r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input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output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Standard error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handle,  constant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access method: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action: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err="1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file status: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record format: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 smtClean="0">
                  <a:solidFill>
                    <a:srgbClr val="C00000"/>
                  </a:solidFill>
                </a:rPr>
                <a:t>,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 smtClean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 smtClean="0"/>
              <a:t> </a:t>
            </a:r>
            <a:r>
              <a:rPr lang="en-US" i="1" dirty="0" smtClean="0"/>
              <a:t>must</a:t>
            </a:r>
            <a:r>
              <a:rPr lang="en-US" dirty="0" smtClean="0"/>
              <a:t>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</a:t>
            </a:r>
          </a:p>
          <a:p>
            <a:r>
              <a:rPr lang="en-US" i="1" dirty="0" smtClean="0"/>
              <a:t>must not </a:t>
            </a:r>
            <a:r>
              <a:rPr lang="en-US" dirty="0" smtClean="0"/>
              <a:t>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 smtClean="0"/>
              <a:t> must be present 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 smtClean="0"/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 smtClean="0"/>
              <a:t> </a:t>
            </a:r>
            <a:r>
              <a:rPr lang="en-US" i="1" dirty="0" smtClean="0"/>
              <a:t>must not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</a:t>
            </a:r>
          </a:p>
          <a:p>
            <a:r>
              <a:rPr lang="en-US" dirty="0" smtClean="0"/>
              <a:t>if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 smtClean="0"/>
              <a:t>N </a:t>
            </a:r>
            <a:r>
              <a:rPr lang="en-US" i="1" dirty="0" smtClean="0"/>
              <a:t>must</a:t>
            </a:r>
            <a:r>
              <a:rPr lang="en-US" dirty="0" smtClean="0"/>
              <a:t> be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github.com/gjbex/Fortran-for-programmers/tree/master/source-code/Types</a:t>
            </a:r>
            <a:r>
              <a:rPr lang="en-US" sz="1600" dirty="0" smtClean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close 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 smtClean="0"/>
              <a:t> </a:t>
            </a:r>
            <a:r>
              <a:rPr lang="en-US" i="1" dirty="0" smtClean="0"/>
              <a:t>can</a:t>
            </a:r>
            <a:r>
              <a:rPr lang="en-US" dirty="0" smtClean="0"/>
              <a:t> be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 smtClean="0"/>
              <a:t> if open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 smtClean="0"/>
              <a:t>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I/O status for all I/O operations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 smtClean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STOP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Always, always check </a:t>
              </a:r>
              <a:r>
                <a:rPr lang="en-US" sz="28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 smtClean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List of </a:t>
            </a:r>
            <a:r>
              <a:rPr lang="en-US" dirty="0" err="1" smtClean="0"/>
              <a:t>specifiers</a:t>
            </a:r>
            <a:endParaRPr lang="en-US" dirty="0" smtClean="0"/>
          </a:p>
          <a:p>
            <a:pPr lvl="1"/>
            <a:r>
              <a:rPr lang="en-US" dirty="0" smtClean="0"/>
              <a:t>real: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 smtClean="0"/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integer: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characters: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 smtClean="0"/>
              <a:t>logical: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literal string</a:t>
            </a:r>
          </a:p>
          <a:p>
            <a:pPr lvl="1"/>
            <a:r>
              <a:rPr lang="en-US" dirty="0" err="1" smtClean="0"/>
              <a:t>sublists</a:t>
            </a:r>
            <a:endParaRPr lang="en-US" dirty="0" smtClean="0"/>
          </a:p>
          <a:p>
            <a:pPr lvl="1"/>
            <a:r>
              <a:rPr lang="en-US" dirty="0" smtClean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 smtClean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smtClean="0"/>
                <a:t>If record width too small:</a:t>
              </a:r>
              <a:br>
                <a:rPr lang="en-US" sz="2400" dirty="0" smtClean="0"/>
              </a:br>
              <a:r>
                <a:rPr lang="en-US" sz="24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Repetition, can be </a:t>
              </a:r>
              <a:r>
                <a:rPr lang="en-US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Unformatted records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FMT='(3F25.15)',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IOMSG=message       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Go to beginning of file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nquiry by unit,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POSITION=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/>
              <a:t>Inquiry by name, e.g.,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'write',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STATUS=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'replace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::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ACCESS=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FORM=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'unformatted',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IOSTAT=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at end of file, x is undefined:</a:t>
              </a:r>
              <a:br>
                <a:rPr lang="en-US" sz="2400" dirty="0" smtClean="0"/>
              </a:br>
              <a:r>
                <a:rPr lang="en-US" sz="2400" dirty="0" smtClean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</a:t>
            </a:r>
            <a:r>
              <a:rPr lang="nl-BE" sz="1400" dirty="0" smtClean="0">
                <a:hlinkClick r:id="rId2"/>
              </a:rPr>
              <a:t>github.com/gjbex/Fortran-for-programmers/tree/master/source-code/Miscellaneous</a:t>
            </a:r>
            <a:r>
              <a:rPr lang="nl-BE" sz="1400" dirty="0" smtClean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6111</Words>
  <Application>Microsoft Office PowerPoint</Application>
  <PresentationFormat>On-screen Show (4:3)</PresentationFormat>
  <Paragraphs>1764</Paragraphs>
  <Slides>108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6" baseType="lpstr">
      <vt:lpstr>Arial</vt:lpstr>
      <vt:lpstr>Calibri</vt:lpstr>
      <vt:lpstr>Cambria Math</vt:lpstr>
      <vt:lpstr>Courier New</vt:lpstr>
      <vt:lpstr>Informal Roman</vt:lpstr>
      <vt:lpstr>Symbol</vt:lpstr>
      <vt:lpstr>Wingdings</vt:lpstr>
      <vt:lpstr>Office Theme</vt:lpstr>
      <vt:lpstr>Fortran for programmers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334</cp:revision>
  <dcterms:created xsi:type="dcterms:W3CDTF">2015-03-25T05:43:07Z</dcterms:created>
  <dcterms:modified xsi:type="dcterms:W3CDTF">2019-10-11T09:21:27Z</dcterms:modified>
</cp:coreProperties>
</file>