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358" r:id="rId3"/>
    <p:sldId id="356" r:id="rId4"/>
    <p:sldId id="357" r:id="rId5"/>
    <p:sldId id="257" r:id="rId6"/>
    <p:sldId id="263" r:id="rId7"/>
    <p:sldId id="275" r:id="rId8"/>
    <p:sldId id="276" r:id="rId9"/>
    <p:sldId id="265" r:id="rId10"/>
    <p:sldId id="277" r:id="rId11"/>
    <p:sldId id="283" r:id="rId12"/>
    <p:sldId id="278" r:id="rId13"/>
    <p:sldId id="284" r:id="rId14"/>
    <p:sldId id="259" r:id="rId15"/>
    <p:sldId id="258" r:id="rId16"/>
    <p:sldId id="260" r:id="rId17"/>
    <p:sldId id="262" r:id="rId18"/>
    <p:sldId id="293" r:id="rId19"/>
    <p:sldId id="264" r:id="rId20"/>
    <p:sldId id="266" r:id="rId21"/>
    <p:sldId id="282" r:id="rId22"/>
    <p:sldId id="285" r:id="rId23"/>
    <p:sldId id="286" r:id="rId24"/>
    <p:sldId id="287" r:id="rId25"/>
    <p:sldId id="288" r:id="rId26"/>
    <p:sldId id="267" r:id="rId27"/>
    <p:sldId id="268" r:id="rId28"/>
    <p:sldId id="270" r:id="rId29"/>
    <p:sldId id="269" r:id="rId30"/>
    <p:sldId id="271" r:id="rId31"/>
    <p:sldId id="272" r:id="rId32"/>
    <p:sldId id="279" r:id="rId33"/>
    <p:sldId id="294" r:id="rId34"/>
    <p:sldId id="295" r:id="rId35"/>
    <p:sldId id="296" r:id="rId36"/>
    <p:sldId id="297" r:id="rId37"/>
    <p:sldId id="280" r:id="rId38"/>
    <p:sldId id="289" r:id="rId39"/>
    <p:sldId id="290" r:id="rId40"/>
    <p:sldId id="291" r:id="rId41"/>
    <p:sldId id="281" r:id="rId42"/>
    <p:sldId id="292" r:id="rId43"/>
    <p:sldId id="298" r:id="rId44"/>
    <p:sldId id="273" r:id="rId45"/>
    <p:sldId id="299" r:id="rId46"/>
    <p:sldId id="27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63E968-78A3-4F6A-89DA-704D637F336F}">
          <p14:sldIdLst>
            <p14:sldId id="256"/>
            <p14:sldId id="358"/>
          </p14:sldIdLst>
        </p14:section>
        <p14:section name="Introduction" id="{1079B1DA-1818-4984-BFEB-DE891FAD4E4D}">
          <p14:sldIdLst>
            <p14:sldId id="356"/>
            <p14:sldId id="357"/>
            <p14:sldId id="257"/>
          </p14:sldIdLst>
        </p14:section>
        <p14:section name="Expressions" id="{1A4E6827-537E-4E05-80FF-E0FDC3AB42E1}">
          <p14:sldIdLst>
            <p14:sldId id="263"/>
            <p14:sldId id="275"/>
            <p14:sldId id="276"/>
          </p14:sldIdLst>
        </p14:section>
        <p14:section name="Functions and methods" id="{3D6E7BE6-9F68-4CAC-85F6-4B611F15C298}">
          <p14:sldIdLst>
            <p14:sldId id="265"/>
            <p14:sldId id="277"/>
            <p14:sldId id="283"/>
            <p14:sldId id="278"/>
            <p14:sldId id="284"/>
          </p14:sldIdLst>
        </p14:section>
        <p14:section name="Contorl flow" id="{7E4374D6-A5EA-45A9-BDEF-E71DFA07DC5B}">
          <p14:sldIdLst>
            <p14:sldId id="259"/>
            <p14:sldId id="258"/>
            <p14:sldId id="260"/>
            <p14:sldId id="262"/>
            <p14:sldId id="293"/>
          </p14:sldIdLst>
        </p14:section>
        <p14:section name="Data types" id="{FF47E0F3-5F42-4218-A51D-F26EA397BC14}">
          <p14:sldIdLst>
            <p14:sldId id="264"/>
            <p14:sldId id="266"/>
            <p14:sldId id="282"/>
            <p14:sldId id="285"/>
            <p14:sldId id="286"/>
            <p14:sldId id="287"/>
            <p14:sldId id="288"/>
            <p14:sldId id="267"/>
            <p14:sldId id="268"/>
            <p14:sldId id="270"/>
            <p14:sldId id="269"/>
            <p14:sldId id="271"/>
            <p14:sldId id="272"/>
            <p14:sldId id="279"/>
          </p14:sldIdLst>
        </p14:section>
        <p14:section name="Input and output" id="{B934CC9C-7599-4E09-BBF5-5124D9EAC690}">
          <p14:sldIdLst>
            <p14:sldId id="294"/>
            <p14:sldId id="295"/>
            <p14:sldId id="296"/>
            <p14:sldId id="297"/>
          </p14:sldIdLst>
        </p14:section>
        <p14:section name="Code organization" id="{47A3D2A8-9A42-4ADF-B15E-8E303467572B}">
          <p14:sldIdLst>
            <p14:sldId id="280"/>
            <p14:sldId id="289"/>
            <p14:sldId id="290"/>
            <p14:sldId id="291"/>
          </p14:sldIdLst>
        </p14:section>
        <p14:section name="Ecodsystem" id="{C117818F-D206-456B-9A98-8E9938A7846C}">
          <p14:sldIdLst>
            <p14:sldId id="281"/>
            <p14:sldId id="292"/>
            <p14:sldId id="298"/>
          </p14:sldIdLst>
        </p14:section>
        <p14:section name="In closing" id="{E8BF9A65-A3FD-4710-B4EF-77D9CFD71941}">
          <p14:sldIdLst>
            <p14:sldId id="273"/>
            <p14:sldId id="29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2021-08-05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2021-08-05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2021-08-05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2021-08-05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2021-08-05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2021-08-05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2021-08-05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2021-08-05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2021-08-05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2021-08-05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2021-08-05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2021-08-05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2021-08-05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6wH19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uliala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Julia: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CEF3C-6DAD-4199-8CA3-80F2FA7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51726-4B97-406C-944A-A0BDDE56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functions</a:t>
            </a:r>
          </a:p>
          <a:p>
            <a:endParaRPr lang="en-US" dirty="0"/>
          </a:p>
          <a:p>
            <a:r>
              <a:rPr lang="en-US" dirty="0"/>
              <a:t>Lambda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9782-8823-4112-9779-DF2C406F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B0E33-3DEB-448C-93AC-F6E1002DCBBD}"/>
              </a:ext>
            </a:extLst>
          </p:cNvPr>
          <p:cNvSpPr txBox="1"/>
          <p:nvPr/>
        </p:nvSpPr>
        <p:spPr>
          <a:xfrm>
            <a:off x="1178012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310C7-46D9-4B6F-B1BB-F65EE00E3B04}"/>
              </a:ext>
            </a:extLst>
          </p:cNvPr>
          <p:cNvGrpSpPr/>
          <p:nvPr/>
        </p:nvGrpSpPr>
        <p:grpSpPr>
          <a:xfrm>
            <a:off x="5349423" y="2411047"/>
            <a:ext cx="4553247" cy="1200329"/>
            <a:chOff x="5349423" y="2411047"/>
            <a:chExt cx="455324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FECC35-73E3-4CB5-863F-7B90795725F6}"/>
                </a:ext>
              </a:extLst>
            </p:cNvPr>
            <p:cNvSpPr txBox="1"/>
            <p:nvPr/>
          </p:nvSpPr>
          <p:spPr>
            <a:xfrm>
              <a:off x="5918887" y="2411047"/>
              <a:ext cx="3983783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 err="1">
                  <a:latin typeface="Consolas" panose="020B0609020204030204" pitchFamily="49" charset="0"/>
                </a:rPr>
                <a:t>linear_scale</a:t>
              </a:r>
              <a:r>
                <a:rPr lang="en-US" dirty="0">
                  <a:latin typeface="Consolas" panose="020B0609020204030204" pitchFamily="49" charset="0"/>
                </a:rPr>
                <a:t>(x, 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term = a*x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</a:t>
              </a:r>
              <a:r>
                <a:rPr lang="en-US" dirty="0">
                  <a:latin typeface="Consolas" panose="020B0609020204030204" pitchFamily="49" charset="0"/>
                  <a:sym typeface="Symbol" panose="05050102010706020507" pitchFamily="18" charset="2"/>
                </a:rPr>
                <a:t>t</a:t>
              </a:r>
              <a:r>
                <a:rPr lang="en-US" dirty="0">
                  <a:latin typeface="Consolas" panose="020B0609020204030204" pitchFamily="49" charset="0"/>
                </a:rPr>
                <a:t>erm + b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2A0686-1A85-4726-8FA0-EC39613D87DA}"/>
                </a:ext>
              </a:extLst>
            </p:cNvPr>
            <p:cNvSpPr txBox="1"/>
            <p:nvPr/>
          </p:nvSpPr>
          <p:spPr>
            <a:xfrm>
              <a:off x="5349423" y="2749601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</a:t>
              </a:r>
              <a:endParaRPr lang="en-US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D90D92-DE27-475F-A473-6D22933CA94C}"/>
              </a:ext>
            </a:extLst>
          </p:cNvPr>
          <p:cNvSpPr txBox="1"/>
          <p:nvPr/>
        </p:nvSpPr>
        <p:spPr>
          <a:xfrm>
            <a:off x="1114692" y="4437899"/>
            <a:ext cx="41104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15B6E-66B9-423B-BC2D-BD0479BF78A9}"/>
              </a:ext>
            </a:extLst>
          </p:cNvPr>
          <p:cNvSpPr txBox="1"/>
          <p:nvPr/>
        </p:nvSpPr>
        <p:spPr>
          <a:xfrm>
            <a:off x="7910778" y="3331738"/>
            <a:ext cx="3325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 of last expression returned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1EF95-F31F-40AE-A7ED-CC4F03E7B4F9}"/>
              </a:ext>
            </a:extLst>
          </p:cNvPr>
          <p:cNvSpPr txBox="1"/>
          <p:nvPr/>
        </p:nvSpPr>
        <p:spPr>
          <a:xfrm>
            <a:off x="1114692" y="5449088"/>
            <a:ext cx="27174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(x, a, b) -&gt; a*x + b</a:t>
            </a:r>
          </a:p>
        </p:txBody>
      </p:sp>
    </p:spTree>
    <p:extLst>
      <p:ext uri="{BB962C8B-B14F-4D97-AF65-F5344CB8AC3E}">
        <p14:creationId xmlns:p14="http://schemas.microsoft.com/office/powerpoint/2010/main" val="5698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424-CE26-4AAC-8BE0-9588D27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1C6A-9AF0-45CC-A5F7-6BAD8CEE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B80E-1F59-4C71-BE6E-4D640E0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3EF7E-D08D-40AA-9066-5BAAFC780B52}"/>
              </a:ext>
            </a:extLst>
          </p:cNvPr>
          <p:cNvSpPr txBox="1"/>
          <p:nvPr/>
        </p:nvSpPr>
        <p:spPr>
          <a:xfrm>
            <a:off x="1051552" y="2411047"/>
            <a:ext cx="664316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y, delta=1.0e-5)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abs(x – y) &lt; delta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09CC4-454E-4E14-8C42-AAB634C18DD3}"/>
              </a:ext>
            </a:extLst>
          </p:cNvPr>
          <p:cNvSpPr txBox="1"/>
          <p:nvPr/>
        </p:nvSpPr>
        <p:spPr>
          <a:xfrm>
            <a:off x="8034527" y="2409626"/>
            <a:ext cx="246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F6DC-CC87-420C-BC3F-448E09542706}"/>
              </a:ext>
            </a:extLst>
          </p:cNvPr>
          <p:cNvSpPr txBox="1"/>
          <p:nvPr/>
        </p:nvSpPr>
        <p:spPr>
          <a:xfrm>
            <a:off x="8034527" y="2958345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1.0e-3)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2E38-AE5A-46EA-AF8D-8387CD2A86D9}"/>
              </a:ext>
            </a:extLst>
          </p:cNvPr>
          <p:cNvSpPr txBox="1"/>
          <p:nvPr/>
        </p:nvSpPr>
        <p:spPr>
          <a:xfrm>
            <a:off x="1051551" y="4460340"/>
            <a:ext cx="664316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y; eps=1.0e-5, abs=1.0e-7)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BE67B-DB9E-43D8-A68D-70F3721A82F2}"/>
              </a:ext>
            </a:extLst>
          </p:cNvPr>
          <p:cNvGrpSpPr/>
          <p:nvPr/>
        </p:nvGrpSpPr>
        <p:grpSpPr>
          <a:xfrm>
            <a:off x="8034527" y="4465619"/>
            <a:ext cx="3983783" cy="918051"/>
            <a:chOff x="8034527" y="4465619"/>
            <a:chExt cx="3983783" cy="91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811AA8-CAF3-4232-B615-379CDC85AAFE}"/>
                </a:ext>
              </a:extLst>
            </p:cNvPr>
            <p:cNvSpPr txBox="1"/>
            <p:nvPr/>
          </p:nvSpPr>
          <p:spPr>
            <a:xfrm>
              <a:off x="8034527" y="4465619"/>
              <a:ext cx="398378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27B9BB-33BF-4934-B2BC-86CCFE14E84A}"/>
                </a:ext>
              </a:extLst>
            </p:cNvPr>
            <p:cNvSpPr txBox="1"/>
            <p:nvPr/>
          </p:nvSpPr>
          <p:spPr>
            <a:xfrm>
              <a:off x="8034527" y="5014338"/>
              <a:ext cx="39837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b, abs=1.0e-3)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06C1512-C4EE-4D49-8F91-3001EC0CA9D6}"/>
              </a:ext>
            </a:extLst>
          </p:cNvPr>
          <p:cNvSpPr/>
          <p:nvPr/>
        </p:nvSpPr>
        <p:spPr>
          <a:xfrm>
            <a:off x="4366054" y="4501530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81EF0-EB02-448E-83C3-177FF87163C0}"/>
              </a:ext>
            </a:extLst>
          </p:cNvPr>
          <p:cNvGrpSpPr/>
          <p:nvPr/>
        </p:nvGrpSpPr>
        <p:grpSpPr>
          <a:xfrm>
            <a:off x="4679456" y="3765891"/>
            <a:ext cx="2792263" cy="694448"/>
            <a:chOff x="4679456" y="3765891"/>
            <a:chExt cx="2792263" cy="694448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BDBE77B-96A1-4712-B570-1F641330CA92}"/>
                </a:ext>
              </a:extLst>
            </p:cNvPr>
            <p:cNvSpPr/>
            <p:nvPr/>
          </p:nvSpPr>
          <p:spPr>
            <a:xfrm rot="16200000">
              <a:off x="5946764" y="2935384"/>
              <a:ext cx="257647" cy="27922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98AAA-53FA-4DA1-B0FE-4C816F238813}"/>
                </a:ext>
              </a:extLst>
            </p:cNvPr>
            <p:cNvSpPr txBox="1"/>
            <p:nvPr/>
          </p:nvSpPr>
          <p:spPr>
            <a:xfrm>
              <a:off x="5045112" y="3765891"/>
              <a:ext cx="206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Keyword arguments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CAA-7A4D-4D46-87A1-ADCA9AFA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375D-533E-4AE0-B18C-CFEB627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has multiple methods selected on argument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13-8909-4C02-BC6B-DA381637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6244-6E72-4867-BFA0-21A5BE45E280}"/>
              </a:ext>
            </a:extLst>
          </p:cNvPr>
          <p:cNvSpPr txBox="1"/>
          <p:nvPr/>
        </p:nvSpPr>
        <p:spPr>
          <a:xfrm>
            <a:off x="1178012" y="2411047"/>
            <a:ext cx="487024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(x::Integer)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an integer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52B5-4322-49AC-9A3B-04FBA4B31372}"/>
              </a:ext>
            </a:extLst>
          </p:cNvPr>
          <p:cNvSpPr txBox="1"/>
          <p:nvPr/>
        </p:nvSpPr>
        <p:spPr>
          <a:xfrm>
            <a:off x="1178010" y="3700269"/>
            <a:ext cx="48702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(x::Real)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 real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FCC9-47B4-4A2D-A047-0C898FB73672}"/>
              </a:ext>
            </a:extLst>
          </p:cNvPr>
          <p:cNvSpPr txBox="1"/>
          <p:nvPr/>
        </p:nvSpPr>
        <p:spPr>
          <a:xfrm>
            <a:off x="1178010" y="4938616"/>
            <a:ext cx="21088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AFAF-86F1-4194-802F-2D956A0B8E86}"/>
              </a:ext>
            </a:extLst>
          </p:cNvPr>
          <p:cNvSpPr txBox="1"/>
          <p:nvPr/>
        </p:nvSpPr>
        <p:spPr>
          <a:xfrm>
            <a:off x="1178009" y="5557789"/>
            <a:ext cx="2108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(5.0)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E5540-7293-4D0B-95AE-3A0AE8965449}"/>
              </a:ext>
            </a:extLst>
          </p:cNvPr>
          <p:cNvGrpSpPr/>
          <p:nvPr/>
        </p:nvGrpSpPr>
        <p:grpSpPr>
          <a:xfrm>
            <a:off x="3423873" y="4938616"/>
            <a:ext cx="2624380" cy="369332"/>
            <a:chOff x="3423873" y="4938616"/>
            <a:chExt cx="262438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4948A-5BAF-4702-9AC0-6FD687DD4660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4BA778-3CAD-4AAD-8505-D6F3A02B1DC4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34790-6382-44E6-9BCC-A306E0B6B02B}"/>
              </a:ext>
            </a:extLst>
          </p:cNvPr>
          <p:cNvGrpSpPr/>
          <p:nvPr/>
        </p:nvGrpSpPr>
        <p:grpSpPr>
          <a:xfrm>
            <a:off x="3423873" y="5557789"/>
            <a:ext cx="2624380" cy="369332"/>
            <a:chOff x="3423873" y="5557789"/>
            <a:chExt cx="262438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1A1B28-E582-403D-8840-AF37E49C02BF}"/>
                </a:ext>
              </a:extLst>
            </p:cNvPr>
            <p:cNvSpPr txBox="1"/>
            <p:nvPr/>
          </p:nvSpPr>
          <p:spPr>
            <a:xfrm>
              <a:off x="3962041" y="5557789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5.0 is a real value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8AA8DE-6C6E-488E-8B4B-862947274611}"/>
                </a:ext>
              </a:extLst>
            </p:cNvPr>
            <p:cNvCxnSpPr/>
            <p:nvPr/>
          </p:nvCxnSpPr>
          <p:spPr>
            <a:xfrm>
              <a:off x="3423873" y="57409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1FC30-AD2E-4CE2-B0EC-D7D35D86CF0E}"/>
              </a:ext>
            </a:extLst>
          </p:cNvPr>
          <p:cNvGrpSpPr/>
          <p:nvPr/>
        </p:nvGrpSpPr>
        <p:grpSpPr>
          <a:xfrm>
            <a:off x="7234137" y="3063682"/>
            <a:ext cx="4070619" cy="1467584"/>
            <a:chOff x="7234137" y="3063682"/>
            <a:chExt cx="4070619" cy="14675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308D4-2164-4EB6-8490-EF03FD31D9D8}"/>
                </a:ext>
              </a:extLst>
            </p:cNvPr>
            <p:cNvSpPr txBox="1"/>
            <p:nvPr/>
          </p:nvSpPr>
          <p:spPr>
            <a:xfrm>
              <a:off x="7850221" y="3700269"/>
              <a:ext cx="345453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Only use type annotations</a:t>
              </a:r>
            </a:p>
            <a:p>
              <a:r>
                <a:rPr lang="en-US" sz="2400" dirty="0"/>
                <a:t>for multiple dispatch</a:t>
              </a:r>
            </a:p>
          </p:txBody>
        </p:sp>
        <p:pic>
          <p:nvPicPr>
            <p:cNvPr id="16" name="Graphic 15" descr="Thumbs up sign with solid fill">
              <a:extLst>
                <a:ext uri="{FF2B5EF4-FFF2-40B4-BE49-F238E27FC236}">
                  <a16:creationId xmlns:a16="http://schemas.microsoft.com/office/drawing/2014/main" id="{01AA2C7A-9775-4E13-971D-845F39B8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A074-EDF7-4EC0-8518-581D4FC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144-F403-4D24-95DA-3BCEA567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in as </a:t>
            </a:r>
            <a:r>
              <a:rPr lang="en-US" dirty="0">
                <a:latin typeface="Consolas" panose="020B0609020204030204" pitchFamily="49" charset="0"/>
              </a:rPr>
              <a:t>Tuple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1406-9E8C-4455-9F72-FD0C7EF7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552E9-895E-4511-987E-A705CC9B5694}"/>
              </a:ext>
            </a:extLst>
          </p:cNvPr>
          <p:cNvSpPr txBox="1"/>
          <p:nvPr/>
        </p:nvSpPr>
        <p:spPr>
          <a:xfrm>
            <a:off x="1178012" y="2411047"/>
            <a:ext cx="65165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(x, δ, values...)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all(map((y) -&gt; abs(x - y) &lt; δ, values))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DB77-F2C4-47FF-8EAE-DCBDD56744F1}"/>
              </a:ext>
            </a:extLst>
          </p:cNvPr>
          <p:cNvSpPr txBox="1"/>
          <p:nvPr/>
        </p:nvSpPr>
        <p:spPr>
          <a:xfrm>
            <a:off x="2191110" y="3907856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1.23e-7, -0.999e-8)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4A51-DCFD-4514-8652-12ED0F4E350D}"/>
              </a:ext>
            </a:extLst>
          </p:cNvPr>
          <p:cNvSpPr txBox="1"/>
          <p:nvPr/>
        </p:nvSpPr>
        <p:spPr>
          <a:xfrm>
            <a:off x="2191110" y="4661483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1.23e-7)</a:t>
            </a:r>
          </a:p>
        </p:txBody>
      </p:sp>
    </p:spTree>
    <p:extLst>
      <p:ext uri="{BB962C8B-B14F-4D97-AF65-F5344CB8AC3E}">
        <p14:creationId xmlns:p14="http://schemas.microsoft.com/office/powerpoint/2010/main" val="16918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7" grpId="0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0621-AB3B-4DAF-9A9A-8E7E05FD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operations, iterators &amp;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C980-C789-4EC2-B272-0FE95DFB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reduce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</a:p>
          <a:p>
            <a:r>
              <a:rPr lang="en-US" dirty="0">
                <a:latin typeface="Consolas" panose="020B0609020204030204" pitchFamily="49" charset="0"/>
              </a:rPr>
              <a:t>filter</a:t>
            </a:r>
          </a:p>
          <a:p>
            <a:r>
              <a:rPr lang="en-US" dirty="0">
                <a:latin typeface="Consolas" panose="020B0609020204030204" pitchFamily="49" charset="0"/>
              </a:rPr>
              <a:t>zip</a:t>
            </a:r>
          </a:p>
          <a:p>
            <a:r>
              <a:rPr lang="en-US" dirty="0"/>
              <a:t>Module </a:t>
            </a:r>
            <a:r>
              <a:rPr lang="en-US" dirty="0">
                <a:latin typeface="Consolas" panose="020B0609020204030204" pitchFamily="49" charset="0"/>
              </a:rPr>
              <a:t>Iterations</a:t>
            </a:r>
          </a:p>
          <a:p>
            <a:r>
              <a:rPr lang="en-US" dirty="0"/>
              <a:t>Pipe operator: </a:t>
            </a:r>
            <a:r>
              <a:rPr lang="en-US" dirty="0">
                <a:latin typeface="Consolas" panose="020B0609020204030204" pitchFamily="49" charset="0"/>
              </a:rPr>
              <a:t>|&gt;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380D-8B53-4A63-9455-D85751E2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CB3E-B240-443A-B42A-93A2A9DEA78D}"/>
              </a:ext>
            </a:extLst>
          </p:cNvPr>
          <p:cNvSpPr txBox="1"/>
          <p:nvPr/>
        </p:nvSpPr>
        <p:spPr>
          <a:xfrm>
            <a:off x="1392194" y="5304243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map(x -&gt; x^2, 1:10) |&gt; sum</a:t>
            </a:r>
          </a:p>
        </p:txBody>
      </p:sp>
    </p:spTree>
    <p:extLst>
      <p:ext uri="{BB962C8B-B14F-4D97-AF65-F5344CB8AC3E}">
        <p14:creationId xmlns:p14="http://schemas.microsoft.com/office/powerpoint/2010/main" val="19934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F56C5-358B-42BB-A586-6DE040AF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B7A8273-2A4B-42EB-835A-10609163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9" y="199767"/>
            <a:ext cx="5424102" cy="542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FD6A6-83A4-4FFD-9F0F-57262E8568BD}"/>
              </a:ext>
            </a:extLst>
          </p:cNvPr>
          <p:cNvSpPr txBox="1"/>
          <p:nvPr/>
        </p:nvSpPr>
        <p:spPr>
          <a:xfrm>
            <a:off x="3886200" y="5528275"/>
            <a:ext cx="4582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https://bit.ly/36wH196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6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Boolean type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Rational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r>
              <a:rPr lang="en-US" dirty="0"/>
              <a:t>Character type(32-bit Unicode)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B73EE-8732-49AB-890A-3190D5069B2B}"/>
              </a:ext>
            </a:extLst>
          </p:cNvPr>
          <p:cNvGrpSpPr/>
          <p:nvPr/>
        </p:nvGrpSpPr>
        <p:grpSpPr>
          <a:xfrm>
            <a:off x="5924145" y="3904734"/>
            <a:ext cx="2051767" cy="369332"/>
            <a:chOff x="6420255" y="2334639"/>
            <a:chExt cx="2051767" cy="3693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19A9899F-ABD1-4B83-951C-E0F9150F3921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DC3055-ECB3-495A-BB76-EBF392F4E30C}"/>
                </a:ext>
              </a:extLst>
            </p:cNvPr>
            <p:cNvSpPr txBox="1"/>
            <p:nvPr/>
          </p:nvSpPr>
          <p:spPr>
            <a:xfrm>
              <a:off x="6641072" y="233463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AbstractFloat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08BF8-1502-47DE-B0E5-B58A1CF3DA2F}"/>
              </a:ext>
            </a:extLst>
          </p:cNvPr>
          <p:cNvGrpSpPr/>
          <p:nvPr/>
        </p:nvGrpSpPr>
        <p:grpSpPr>
          <a:xfrm>
            <a:off x="5924145" y="2146192"/>
            <a:ext cx="1291944" cy="830687"/>
            <a:chOff x="6420255" y="2192398"/>
            <a:chExt cx="1291944" cy="83068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04F6EA2-E70C-44D3-B8FD-9D34EFAA0D79}"/>
                </a:ext>
              </a:extLst>
            </p:cNvPr>
            <p:cNvSpPr/>
            <p:nvPr/>
          </p:nvSpPr>
          <p:spPr>
            <a:xfrm>
              <a:off x="6420255" y="2192398"/>
              <a:ext cx="45719" cy="830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01954F-3052-43C2-9CC2-7B9B9B68CFB9}"/>
                </a:ext>
              </a:extLst>
            </p:cNvPr>
            <p:cNvSpPr txBox="1"/>
            <p:nvPr/>
          </p:nvSpPr>
          <p:spPr>
            <a:xfrm>
              <a:off x="6641072" y="240575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FBD8D-9C65-4BB2-A2B3-722243F54CC4}"/>
              </a:ext>
            </a:extLst>
          </p:cNvPr>
          <p:cNvGrpSpPr/>
          <p:nvPr/>
        </p:nvGrpSpPr>
        <p:grpSpPr>
          <a:xfrm>
            <a:off x="8287643" y="2146192"/>
            <a:ext cx="899385" cy="2121007"/>
            <a:chOff x="6374536" y="1920836"/>
            <a:chExt cx="899385" cy="2121007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A8AA34F-4B52-4878-B777-E7CD756DF84B}"/>
                </a:ext>
              </a:extLst>
            </p:cNvPr>
            <p:cNvSpPr/>
            <p:nvPr/>
          </p:nvSpPr>
          <p:spPr>
            <a:xfrm>
              <a:off x="6374536" y="1920836"/>
              <a:ext cx="45719" cy="212100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018FF-AE79-4FB9-A4A4-6A9F0A1329A2}"/>
                </a:ext>
              </a:extLst>
            </p:cNvPr>
            <p:cNvSpPr txBox="1"/>
            <p:nvPr/>
          </p:nvSpPr>
          <p:spPr>
            <a:xfrm>
              <a:off x="6582706" y="27883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Real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6C3628-EF69-43B6-941B-12166DFE32F5}"/>
              </a:ext>
            </a:extLst>
          </p:cNvPr>
          <p:cNvGrpSpPr/>
          <p:nvPr/>
        </p:nvGrpSpPr>
        <p:grpSpPr>
          <a:xfrm>
            <a:off x="9404916" y="2185103"/>
            <a:ext cx="1228102" cy="2688454"/>
            <a:chOff x="6374536" y="1920837"/>
            <a:chExt cx="1228102" cy="268845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EBE2137-1159-43B7-AB5A-89346D687A62}"/>
                </a:ext>
              </a:extLst>
            </p:cNvPr>
            <p:cNvSpPr/>
            <p:nvPr/>
          </p:nvSpPr>
          <p:spPr>
            <a:xfrm>
              <a:off x="6374536" y="1920837"/>
              <a:ext cx="128190" cy="26884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DE6B5-2693-449D-9F2A-6E0AA63B43BC}"/>
                </a:ext>
              </a:extLst>
            </p:cNvPr>
            <p:cNvSpPr txBox="1"/>
            <p:nvPr/>
          </p:nvSpPr>
          <p:spPr>
            <a:xfrm>
              <a:off x="6658149" y="308039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CF1-7094-4597-90F5-4D0BBD1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2D79-CDE5-48C6-AE29-3D24ADE4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Int64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UInt8(3)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UInt8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3//5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Rational{Int64}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Floating point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5.1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</a:p>
          <a:p>
            <a:r>
              <a:rPr lang="en-US" dirty="0">
                <a:sym typeface="Symbol" panose="05050102010706020507" pitchFamily="18" charset="2"/>
              </a:rPr>
              <a:t>Complex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 + 3.0im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 + 3.0f0im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ComplexF32</a:t>
            </a:r>
          </a:p>
          <a:p>
            <a:r>
              <a:rPr lang="en-US" dirty="0">
                <a:sym typeface="Symbol" panose="05050102010706020507" pitchFamily="18" charset="2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true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  <a:p>
            <a:r>
              <a:rPr lang="en-US" dirty="0">
                <a:sym typeface="Symbol" panose="05050102010706020507" pitchFamily="18" charset="2"/>
              </a:rPr>
              <a:t>Char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'a'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'\n'</a:t>
            </a:r>
          </a:p>
          <a:p>
            <a:r>
              <a:rPr lang="en-US" dirty="0">
                <a:sym typeface="Symbol" panose="05050102010706020507" pitchFamily="18" charset="2"/>
              </a:rPr>
              <a:t>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"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abc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 def"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8032-E8D5-4866-9BDE-9A44AD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DE10-D31A-44DA-BFE2-7726F86B2615}"/>
              </a:ext>
            </a:extLst>
          </p:cNvPr>
          <p:cNvSpPr txBox="1"/>
          <p:nvPr/>
        </p:nvSpPr>
        <p:spPr>
          <a:xfrm>
            <a:off x="5593404" y="2490281"/>
            <a:ext cx="37160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Type conversion:</a:t>
            </a:r>
            <a:br>
              <a:rPr lang="en-US" sz="2400" dirty="0"/>
            </a:br>
            <a:r>
              <a:rPr lang="en-US" sz="2400" dirty="0"/>
              <a:t>use type names as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9B853F-BE5B-4630-B7E9-332770E818F0}"/>
              </a:ext>
            </a:extLst>
          </p:cNvPr>
          <p:cNvGrpSpPr/>
          <p:nvPr/>
        </p:nvGrpSpPr>
        <p:grpSpPr>
          <a:xfrm>
            <a:off x="8904752" y="5831143"/>
            <a:ext cx="1414235" cy="369332"/>
            <a:chOff x="8336341" y="3020036"/>
            <a:chExt cx="141423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17F839-CF1C-4650-8E6E-059D89000181}"/>
                </a:ext>
              </a:extLst>
            </p:cNvPr>
            <p:cNvSpPr txBox="1"/>
            <p:nvPr/>
          </p:nvSpPr>
          <p:spPr>
            <a:xfrm>
              <a:off x="8878221" y="3020036"/>
              <a:ext cx="87235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2*3 = 6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5FB8D4-4DDC-4FA0-94EB-68BB8D64AF8F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3610-05F8-44A8-9DEC-1C5170846874}"/>
              </a:ext>
            </a:extLst>
          </p:cNvPr>
          <p:cNvGrpSpPr/>
          <p:nvPr/>
        </p:nvGrpSpPr>
        <p:grpSpPr>
          <a:xfrm>
            <a:off x="5593404" y="5093832"/>
            <a:ext cx="3164885" cy="1083131"/>
            <a:chOff x="5593404" y="5093832"/>
            <a:chExt cx="3164885" cy="1083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2FCE3-489E-4D92-B188-F7E40A72A6A5}"/>
                </a:ext>
              </a:extLst>
            </p:cNvPr>
            <p:cNvSpPr txBox="1"/>
            <p:nvPr/>
          </p:nvSpPr>
          <p:spPr>
            <a:xfrm>
              <a:off x="5593404" y="5530632"/>
              <a:ext cx="316488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3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("2*$n = $(2n)")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17A93-04A7-45EA-BC6C-9A0DEF8FC1A4}"/>
                </a:ext>
              </a:extLst>
            </p:cNvPr>
            <p:cNvSpPr txBox="1"/>
            <p:nvPr/>
          </p:nvSpPr>
          <p:spPr>
            <a:xfrm>
              <a:off x="5593404" y="5093832"/>
              <a:ext cx="1905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 substitution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8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DC77-C712-46E3-94BE-9FDAE9F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A702-9899-4864-B438-96A18EAF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Named tuples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E3C8-582E-45F3-86DA-2F19E8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2EEF-0A06-4502-B0BA-D10ABBE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FCB-DD8A-49AA-9ABC-CEFE9918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vector</a:t>
            </a:r>
          </a:p>
          <a:p>
            <a:endParaRPr lang="en-US" dirty="0"/>
          </a:p>
          <a:p>
            <a:r>
              <a:rPr lang="en-US" dirty="0"/>
              <a:t>Row vector</a:t>
            </a:r>
          </a:p>
          <a:p>
            <a:endParaRPr lang="en-US" dirty="0"/>
          </a:p>
          <a:p>
            <a:r>
              <a:rPr lang="en-US" dirty="0"/>
              <a:t>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361F-8349-44DF-8F3D-4C7560C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CE0C6-86F0-43AF-8E04-7587B0A3EC53}"/>
              </a:ext>
            </a:extLst>
          </p:cNvPr>
          <p:cNvSpPr txBox="1"/>
          <p:nvPr/>
        </p:nvSpPr>
        <p:spPr>
          <a:xfrm>
            <a:off x="1379834" y="227541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v1 = [1.2, 3.4, 5.6]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1E91A-62FA-4285-9C5F-EA277E42D7E4}"/>
              </a:ext>
            </a:extLst>
          </p:cNvPr>
          <p:cNvSpPr txBox="1"/>
          <p:nvPr/>
        </p:nvSpPr>
        <p:spPr>
          <a:xfrm>
            <a:off x="1379834" y="317715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v2 = [1.2 3.4 5.6]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2779B-E2B7-4A83-A8B1-3BA1033BB6C8}"/>
              </a:ext>
            </a:extLst>
          </p:cNvPr>
          <p:cNvSpPr txBox="1"/>
          <p:nvPr/>
        </p:nvSpPr>
        <p:spPr>
          <a:xfrm>
            <a:off x="4825310" y="317040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3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E01AB-F89F-4FD6-8C38-A170F4C0F3C2}"/>
              </a:ext>
            </a:extLst>
          </p:cNvPr>
          <p:cNvSpPr txBox="1"/>
          <p:nvPr/>
        </p:nvSpPr>
        <p:spPr>
          <a:xfrm>
            <a:off x="1379834" y="4147089"/>
            <a:ext cx="1659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1.2 3.4</a:t>
            </a:r>
          </a:p>
          <a:p>
            <a:r>
              <a:rPr lang="en-US" dirty="0">
                <a:latin typeface="Consolas" panose="020B0609020204030204" pitchFamily="49" charset="0"/>
              </a:rPr>
              <a:t>  5.6 7.8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4194B-D068-4DF5-84B6-2BDE68501788}"/>
              </a:ext>
            </a:extLst>
          </p:cNvPr>
          <p:cNvGrpSpPr/>
          <p:nvPr/>
        </p:nvGrpSpPr>
        <p:grpSpPr>
          <a:xfrm>
            <a:off x="3257657" y="4447629"/>
            <a:ext cx="3670365" cy="461665"/>
            <a:chOff x="3257657" y="4678292"/>
            <a:chExt cx="367036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C9355-6923-403B-994E-36BB0DA15D03}"/>
                </a:ext>
              </a:extLst>
            </p:cNvPr>
            <p:cNvSpPr txBox="1"/>
            <p:nvPr/>
          </p:nvSpPr>
          <p:spPr>
            <a:xfrm>
              <a:off x="3828534" y="4724459"/>
              <a:ext cx="309948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 = [1.2 3.4; 5.6 7.8]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DFA0B-D8FD-4F15-BC07-687A0E675351}"/>
                </a:ext>
              </a:extLst>
            </p:cNvPr>
            <p:cNvSpPr txBox="1"/>
            <p:nvPr/>
          </p:nvSpPr>
          <p:spPr>
            <a:xfrm>
              <a:off x="3257657" y="46782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</a:t>
              </a:r>
              <a:endParaRPr 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F4F97A-14F3-477D-8232-DEE59BBEE762}"/>
              </a:ext>
            </a:extLst>
          </p:cNvPr>
          <p:cNvSpPr txBox="1"/>
          <p:nvPr/>
        </p:nvSpPr>
        <p:spPr>
          <a:xfrm>
            <a:off x="9063679" y="449379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vertical 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FFD97-3EA0-4277-834C-E8CF4A08540A}"/>
              </a:ext>
            </a:extLst>
          </p:cNvPr>
          <p:cNvSpPr txBox="1"/>
          <p:nvPr/>
        </p:nvSpPr>
        <p:spPr>
          <a:xfrm>
            <a:off x="9063679" y="3177159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horizontal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60168-148F-4AB4-A58E-151901DBE5BB}"/>
              </a:ext>
            </a:extLst>
          </p:cNvPr>
          <p:cNvSpPr txBox="1"/>
          <p:nvPr/>
        </p:nvSpPr>
        <p:spPr>
          <a:xfrm>
            <a:off x="1379834" y="6037737"/>
            <a:ext cx="49104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 = Array{Float64}(</a:t>
            </a:r>
            <a:r>
              <a:rPr lang="en-US" dirty="0" err="1">
                <a:latin typeface="Consolas" panose="020B06090202040302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</a:rPr>
              <a:t>, 3, 5, 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B8EA9-05AC-41DB-803F-3C7771ABBBA6}"/>
              </a:ext>
            </a:extLst>
          </p:cNvPr>
          <p:cNvSpPr txBox="1"/>
          <p:nvPr/>
        </p:nvSpPr>
        <p:spPr>
          <a:xfrm>
            <a:off x="6624602" y="6037737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5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8 array of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18031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12" grpId="0"/>
      <p:bldP spid="13" grpId="0"/>
      <p:bldP spid="14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096C-B530-4DF4-9351-7BB75B8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E21E-7205-4AE0-8267-B3CA4525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Construction: </a:t>
            </a:r>
            <a:r>
              <a:rPr lang="en-US" dirty="0">
                <a:latin typeface="Consolas" panose="020B0609020204030204" pitchFamily="49" charset="0"/>
              </a:rPr>
              <a:t>zeros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trues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falses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range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/>
              <a:t>randn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</a:t>
            </a:r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strides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eachindex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3831F-DB4B-4D2B-A22C-3EC20437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B829-A6EE-4229-B115-596A87260898}"/>
              </a:ext>
            </a:extLst>
          </p:cNvPr>
          <p:cNvSpPr txBox="1"/>
          <p:nvPr/>
        </p:nvSpPr>
        <p:spPr>
          <a:xfrm>
            <a:off x="2837934" y="2394861"/>
            <a:ext cx="2277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fill(3.14, 2,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B465-BA6E-4109-BFA1-D1EBE651BE8F}"/>
              </a:ext>
            </a:extLst>
          </p:cNvPr>
          <p:cNvSpPr txBox="1"/>
          <p:nvPr/>
        </p:nvSpPr>
        <p:spPr>
          <a:xfrm>
            <a:off x="1379834" y="4466163"/>
            <a:ext cx="277615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1.2 2.3 3.4 </a:t>
            </a:r>
          </a:p>
          <a:p>
            <a:r>
              <a:rPr lang="en-US" dirty="0">
                <a:latin typeface="Consolas" panose="020B0609020204030204" pitchFamily="49" charset="0"/>
              </a:rPr>
              <a:t>  4.5 5.6 6.7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6FE39-91CB-4E3E-85C9-08C070209273}"/>
              </a:ext>
            </a:extLst>
          </p:cNvPr>
          <p:cNvSpPr txBox="1"/>
          <p:nvPr/>
        </p:nvSpPr>
        <p:spPr>
          <a:xfrm>
            <a:off x="4604947" y="4466162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length(A) ==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11D3-5A0F-4E76-A18B-427329A14F1F}"/>
              </a:ext>
            </a:extLst>
          </p:cNvPr>
          <p:cNvSpPr txBox="1"/>
          <p:nvPr/>
        </p:nvSpPr>
        <p:spPr>
          <a:xfrm>
            <a:off x="4604947" y="4943555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size(A) == (2,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D76F-C89E-4AE3-AAB9-D4560141445C}"/>
              </a:ext>
            </a:extLst>
          </p:cNvPr>
          <p:cNvSpPr txBox="1"/>
          <p:nvPr/>
        </p:nvSpPr>
        <p:spPr>
          <a:xfrm>
            <a:off x="4604947" y="5422273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1) ==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A576-0977-4670-80DA-FAB2C22F89DC}"/>
              </a:ext>
            </a:extLst>
          </p:cNvPr>
          <p:cNvSpPr txBox="1"/>
          <p:nvPr/>
        </p:nvSpPr>
        <p:spPr>
          <a:xfrm>
            <a:off x="4604947" y="5892316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2) ==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7DE6-4CCF-4DFB-85FA-03D332365F06}"/>
              </a:ext>
            </a:extLst>
          </p:cNvPr>
          <p:cNvSpPr txBox="1"/>
          <p:nvPr/>
        </p:nvSpPr>
        <p:spPr>
          <a:xfrm>
            <a:off x="1379834" y="6344686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(A) ==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9D578-AF0C-48D1-B5DB-92D9C1E51BD2}"/>
              </a:ext>
            </a:extLst>
          </p:cNvPr>
          <p:cNvSpPr txBox="1"/>
          <p:nvPr/>
        </p:nvSpPr>
        <p:spPr>
          <a:xfrm>
            <a:off x="1379834" y="5897325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>
                <a:latin typeface="Consolas" panose="020B0609020204030204" pitchFamily="49" charset="0"/>
              </a:rPr>
              <a:t>(A) == Float64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3C9D2-7679-4FDE-9185-A82F2B6C56FD}"/>
              </a:ext>
            </a:extLst>
          </p:cNvPr>
          <p:cNvSpPr txBox="1"/>
          <p:nvPr/>
        </p:nvSpPr>
        <p:spPr>
          <a:xfrm>
            <a:off x="8241953" y="4466577"/>
            <a:ext cx="2691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strides(A) == (1,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381A-E03D-40FA-B039-E80AFAFEDE1D}"/>
              </a:ext>
            </a:extLst>
          </p:cNvPr>
          <p:cNvSpPr txBox="1"/>
          <p:nvPr/>
        </p:nvSpPr>
        <p:spPr>
          <a:xfrm>
            <a:off x="9982200" y="5015296"/>
            <a:ext cx="139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Not</a:t>
            </a:r>
            <a:r>
              <a:rPr lang="en-US" dirty="0"/>
              <a:t> in bytes!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74517-6B79-4E1B-B79B-4FE08E02ABFE}"/>
              </a:ext>
            </a:extLst>
          </p:cNvPr>
          <p:cNvSpPr txBox="1"/>
          <p:nvPr/>
        </p:nvSpPr>
        <p:spPr>
          <a:xfrm>
            <a:off x="7722623" y="5849974"/>
            <a:ext cx="3934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Column-wise storage scheme!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A4736-2DC2-4DBE-A9E5-75663432A418}"/>
              </a:ext>
            </a:extLst>
          </p:cNvPr>
          <p:cNvSpPr txBox="1"/>
          <p:nvPr/>
        </p:nvSpPr>
        <p:spPr>
          <a:xfrm>
            <a:off x="3589637" y="3262567"/>
            <a:ext cx="44690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collect(range(0.0, 1.0, length=5))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230850-85F6-4026-BC8A-3993B1E259B3}"/>
              </a:ext>
            </a:extLst>
          </p:cNvPr>
          <p:cNvGrpSpPr/>
          <p:nvPr/>
        </p:nvGrpSpPr>
        <p:grpSpPr>
          <a:xfrm>
            <a:off x="5205963" y="2394861"/>
            <a:ext cx="2747673" cy="646331"/>
            <a:chOff x="5205963" y="2394861"/>
            <a:chExt cx="2747673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DBC55-6B1A-4469-B746-F2825331ABBF}"/>
                </a:ext>
              </a:extLst>
            </p:cNvPr>
            <p:cNvSpPr txBox="1"/>
            <p:nvPr/>
          </p:nvSpPr>
          <p:spPr>
            <a:xfrm>
              <a:off x="5675870" y="2394861"/>
              <a:ext cx="227776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4049B-0773-4298-9868-FA8B40C630D2}"/>
                </a:ext>
              </a:extLst>
            </p:cNvPr>
            <p:cNvCxnSpPr/>
            <p:nvPr/>
          </p:nvCxnSpPr>
          <p:spPr>
            <a:xfrm>
              <a:off x="5205963" y="2607439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3700D-9AF9-4DBF-BAD1-CD5EBB1D17DF}"/>
              </a:ext>
            </a:extLst>
          </p:cNvPr>
          <p:cNvGrpSpPr/>
          <p:nvPr/>
        </p:nvGrpSpPr>
        <p:grpSpPr>
          <a:xfrm>
            <a:off x="8241953" y="2276763"/>
            <a:ext cx="2846181" cy="1477328"/>
            <a:chOff x="8241953" y="2276763"/>
            <a:chExt cx="284618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90A400-003C-4E91-BAA4-4D91F0CD1C38}"/>
                </a:ext>
              </a:extLst>
            </p:cNvPr>
            <p:cNvSpPr txBox="1"/>
            <p:nvPr/>
          </p:nvSpPr>
          <p:spPr>
            <a:xfrm>
              <a:off x="8810368" y="2276763"/>
              <a:ext cx="2277766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0.0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0.25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0.75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1.0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E73435-5188-4FC2-A55B-3A9BA55BBC31}"/>
                </a:ext>
              </a:extLst>
            </p:cNvPr>
            <p:cNvCxnSpPr/>
            <p:nvPr/>
          </p:nvCxnSpPr>
          <p:spPr>
            <a:xfrm>
              <a:off x="8241953" y="345371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27C-CD42-41A7-BD16-AB93344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(matrix)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372D-EA14-4447-96BD-08FF4E6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indexing, 1-based: </a:t>
            </a:r>
            <a:r>
              <a:rPr lang="en-US" dirty="0">
                <a:latin typeface="Consolas" panose="020B0609020204030204" pitchFamily="49" charset="0"/>
              </a:rPr>
              <a:t>A[1, 2] = A[2, 1]</a:t>
            </a:r>
          </a:p>
          <a:p>
            <a:r>
              <a:rPr lang="en-US" dirty="0"/>
              <a:t>Array slicing (copy, no alias): </a:t>
            </a:r>
            <a:r>
              <a:rPr lang="en-US" dirty="0">
                <a:latin typeface="Consolas" panose="020B0609020204030204" pitchFamily="49" charset="0"/>
              </a:rPr>
              <a:t>A[2:3, 2:3]</a:t>
            </a:r>
          </a:p>
          <a:p>
            <a:r>
              <a:rPr lang="en-US" dirty="0"/>
              <a:t>Arithmetic operations</a:t>
            </a:r>
          </a:p>
          <a:p>
            <a:pPr lvl="1"/>
            <a:r>
              <a:rPr lang="en-US" dirty="0"/>
              <a:t>Scalar-array: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.^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 MATLAB,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Array-array element-wise: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.^ (sizes must match)</a:t>
            </a:r>
          </a:p>
          <a:p>
            <a:pPr lvl="1"/>
            <a:r>
              <a:rPr lang="en-US" dirty="0"/>
              <a:t>Matrix-matrix multiplication: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(dimensions must match)</a:t>
            </a:r>
          </a:p>
          <a:p>
            <a:pPr lvl="1"/>
            <a:r>
              <a:rPr lang="en-US" dirty="0"/>
              <a:t>Matrix 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(matrix must be square)</a:t>
            </a:r>
          </a:p>
          <a:p>
            <a:r>
              <a:rPr lang="en-US" dirty="0"/>
              <a:t>Element-wise functions, e.g., </a:t>
            </a:r>
            <a:r>
              <a:rPr lang="en-US" dirty="0">
                <a:latin typeface="Consolas" panose="020B0609020204030204" pitchFamily="49" charset="0"/>
              </a:rPr>
              <a:t>sqrt.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cos.</a:t>
            </a:r>
            <a:r>
              <a:rPr lang="en-US" dirty="0"/>
              <a:t>, …</a:t>
            </a:r>
          </a:p>
          <a:p>
            <a:r>
              <a:rPr lang="en-US" dirty="0"/>
              <a:t>Transpose: </a:t>
            </a:r>
            <a:r>
              <a:rPr lang="en-US" dirty="0">
                <a:latin typeface="Consolas" panose="020B0609020204030204" pitchFamily="49" charset="0"/>
              </a:rPr>
              <a:t>transpose</a:t>
            </a:r>
            <a:r>
              <a:rPr lang="en-US" dirty="0"/>
              <a:t>, complex conjugate: 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LinearAlgebra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inv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eigen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A0EC-1A83-473D-8D40-9B5C3A7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C3C5-F93D-44B4-9E1A-642D57F17EEC}"/>
              </a:ext>
            </a:extLst>
          </p:cNvPr>
          <p:cNvSpPr txBox="1"/>
          <p:nvPr/>
        </p:nvSpPr>
        <p:spPr>
          <a:xfrm>
            <a:off x="7747683" y="4789329"/>
            <a:ext cx="338987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LinearAlgebra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U, s, V =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A_new</a:t>
            </a:r>
            <a:r>
              <a:rPr lang="en-US" dirty="0">
                <a:latin typeface="Consolas" panose="020B0609020204030204" pitchFamily="49" charset="0"/>
              </a:rPr>
              <a:t> = U*</a:t>
            </a:r>
            <a:r>
              <a:rPr lang="en-US" dirty="0" err="1">
                <a:latin typeface="Consolas" panose="020B0609020204030204" pitchFamily="49" charset="0"/>
              </a:rPr>
              <a:t>diagm</a:t>
            </a:r>
            <a:r>
              <a:rPr lang="en-US" dirty="0">
                <a:latin typeface="Consolas" panose="020B0609020204030204" pitchFamily="49" charset="0"/>
              </a:rPr>
              <a:t>(s)*V'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B17151-B04F-4AF9-BA47-35999939ADC4}"/>
              </a:ext>
            </a:extLst>
          </p:cNvPr>
          <p:cNvSpPr/>
          <p:nvPr/>
        </p:nvSpPr>
        <p:spPr>
          <a:xfrm>
            <a:off x="5807676" y="4509768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2BA3F3-A149-4E46-8FA6-BAA52D187981}"/>
              </a:ext>
            </a:extLst>
          </p:cNvPr>
          <p:cNvSpPr/>
          <p:nvPr/>
        </p:nvSpPr>
        <p:spPr>
          <a:xfrm>
            <a:off x="6687062" y="4509767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BE2EE-42B5-4B60-B86E-77AA7ACCF947}"/>
              </a:ext>
            </a:extLst>
          </p:cNvPr>
          <p:cNvGrpSpPr/>
          <p:nvPr/>
        </p:nvGrpSpPr>
        <p:grpSpPr>
          <a:xfrm>
            <a:off x="7595287" y="1321356"/>
            <a:ext cx="1721598" cy="546283"/>
            <a:chOff x="7595287" y="1321356"/>
            <a:chExt cx="1721598" cy="5462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7A28D2-B9DE-496F-AB45-1940C1BD6414}"/>
                </a:ext>
              </a:extLst>
            </p:cNvPr>
            <p:cNvSpPr txBox="1"/>
            <p:nvPr/>
          </p:nvSpPr>
          <p:spPr>
            <a:xfrm>
              <a:off x="7900087" y="1321356"/>
              <a:ext cx="1416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Constructor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46CAF8-9364-41D0-815F-090D5D476AA7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595287" y="1521411"/>
              <a:ext cx="304800" cy="346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C82B0-82E3-446C-AB89-4A29972023D2}"/>
              </a:ext>
            </a:extLst>
          </p:cNvPr>
          <p:cNvGrpSpPr/>
          <p:nvPr/>
        </p:nvGrpSpPr>
        <p:grpSpPr>
          <a:xfrm>
            <a:off x="6404919" y="2421637"/>
            <a:ext cx="4716166" cy="486892"/>
            <a:chOff x="6404919" y="2421637"/>
            <a:chExt cx="4716166" cy="4868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900A48-CAE2-4B5D-A74C-2CFAAA86868A}"/>
                </a:ext>
              </a:extLst>
            </p:cNvPr>
            <p:cNvSpPr txBox="1"/>
            <p:nvPr/>
          </p:nvSpPr>
          <p:spPr>
            <a:xfrm>
              <a:off x="6404919" y="242163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2FA5-057B-48E1-A1DE-74ACCBAE05A0}"/>
                </a:ext>
              </a:extLst>
            </p:cNvPr>
            <p:cNvSpPr txBox="1"/>
            <p:nvPr/>
          </p:nvSpPr>
          <p:spPr>
            <a:xfrm>
              <a:off x="8431995" y="2446864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63F0D2-3DD4-4485-BD14-50AC34BDE4F1}"/>
              </a:ext>
            </a:extLst>
          </p:cNvPr>
          <p:cNvGrpSpPr/>
          <p:nvPr/>
        </p:nvGrpSpPr>
        <p:grpSpPr>
          <a:xfrm>
            <a:off x="6404919" y="2975635"/>
            <a:ext cx="4716166" cy="369332"/>
            <a:chOff x="6404919" y="2975635"/>
            <a:chExt cx="471616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A9B219-F85D-4EB2-867C-CC0BE8CAC4F6}"/>
                </a:ext>
              </a:extLst>
            </p:cNvPr>
            <p:cNvSpPr txBox="1"/>
            <p:nvPr/>
          </p:nvSpPr>
          <p:spPr>
            <a:xfrm>
              <a:off x="6404919" y="2975635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248046-388E-4EF6-81C7-549217914255}"/>
                </a:ext>
              </a:extLst>
            </p:cNvPr>
            <p:cNvGrpSpPr/>
            <p:nvPr/>
          </p:nvGrpSpPr>
          <p:grpSpPr>
            <a:xfrm>
              <a:off x="8522330" y="3093195"/>
              <a:ext cx="262647" cy="175098"/>
              <a:chOff x="6281635" y="4066162"/>
              <a:chExt cx="262647" cy="17509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329053-26AD-4C83-98E3-87CDF2827771}"/>
                  </a:ext>
                </a:extLst>
              </p:cNvPr>
              <p:cNvCxnSpPr/>
              <p:nvPr/>
            </p:nvCxnSpPr>
            <p:spPr>
              <a:xfrm>
                <a:off x="6281635" y="4066162"/>
                <a:ext cx="262647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E6E07F4-E77B-4B80-8CDD-51683CBEE0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7297" y="4066162"/>
                <a:ext cx="196985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3D0E0C-7C0B-4A32-B334-77C906A31F9A}"/>
              </a:ext>
            </a:extLst>
          </p:cNvPr>
          <p:cNvGrpSpPr/>
          <p:nvPr/>
        </p:nvGrpSpPr>
        <p:grpSpPr>
          <a:xfrm>
            <a:off x="6404919" y="4473402"/>
            <a:ext cx="4716166" cy="461665"/>
            <a:chOff x="6404919" y="4473402"/>
            <a:chExt cx="4716166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8750D1-96BE-49C7-9162-ECD0CCD2F3B5}"/>
                </a:ext>
              </a:extLst>
            </p:cNvPr>
            <p:cNvSpPr txBox="1"/>
            <p:nvPr/>
          </p:nvSpPr>
          <p:spPr>
            <a:xfrm>
              <a:off x="6404919" y="4519569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A2F56-1B85-4C1A-87FD-F06898B8D554}"/>
                </a:ext>
              </a:extLst>
            </p:cNvPr>
            <p:cNvSpPr txBox="1"/>
            <p:nvPr/>
          </p:nvSpPr>
          <p:spPr>
            <a:xfrm>
              <a:off x="8477162" y="447340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9BD02-7DEC-4F36-A0AF-4AE5EE4B1EB6}"/>
              </a:ext>
            </a:extLst>
          </p:cNvPr>
          <p:cNvGrpSpPr/>
          <p:nvPr/>
        </p:nvGrpSpPr>
        <p:grpSpPr>
          <a:xfrm>
            <a:off x="6404919" y="5044126"/>
            <a:ext cx="4716166" cy="461665"/>
            <a:chOff x="6404919" y="5044126"/>
            <a:chExt cx="4716166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BACDBF-FF7F-4B9F-B715-1A786A08947B}"/>
                </a:ext>
              </a:extLst>
            </p:cNvPr>
            <p:cNvSpPr txBox="1"/>
            <p:nvPr/>
          </p:nvSpPr>
          <p:spPr>
            <a:xfrm>
              <a:off x="6404919" y="507356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19C974-3FE5-4389-AA02-8A0A6A686158}"/>
                </a:ext>
              </a:extLst>
            </p:cNvPr>
            <p:cNvSpPr txBox="1"/>
            <p:nvPr/>
          </p:nvSpPr>
          <p:spPr>
            <a:xfrm>
              <a:off x="8466942" y="5044126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58642" y="1694729"/>
            <a:ext cx="7965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!(p::AbstractPoint3D,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EF15DC-C357-497D-A03B-0D41FFA4F454}"/>
              </a:ext>
            </a:extLst>
          </p:cNvPr>
          <p:cNvGrpSpPr/>
          <p:nvPr/>
        </p:nvGrpSpPr>
        <p:grpSpPr>
          <a:xfrm>
            <a:off x="4287817" y="4547042"/>
            <a:ext cx="5668301" cy="1590694"/>
            <a:chOff x="7234137" y="3063682"/>
            <a:chExt cx="5668301" cy="15906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C1837-6DAB-4367-AF26-EC04288F0793}"/>
                </a:ext>
              </a:extLst>
            </p:cNvPr>
            <p:cNvSpPr txBox="1"/>
            <p:nvPr/>
          </p:nvSpPr>
          <p:spPr>
            <a:xfrm>
              <a:off x="7850221" y="3700269"/>
              <a:ext cx="505221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 not access fields in structures,</a:t>
              </a:r>
              <a:br>
                <a:rPr lang="en-US" sz="2800" dirty="0"/>
              </a:br>
              <a:r>
                <a:rPr lang="en-US" sz="2800" dirty="0"/>
                <a:t>defines accessor methods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EDF50AD5-2F8D-49BA-AB86-4F6F5FB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6924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7051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"blue")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Paint("yellow")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846994" y="3953942"/>
            <a:ext cx="873418" cy="2287247"/>
            <a:chOff x="489127" y="3005406"/>
            <a:chExt cx="873418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489127" y="3005406"/>
              <a:ext cx="12700" cy="228724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250028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F42F3-B864-4B54-90DE-C8B791BA4D05}"/>
              </a:ext>
            </a:extLst>
          </p:cNvPr>
          <p:cNvGrpSpPr/>
          <p:nvPr/>
        </p:nvGrpSpPr>
        <p:grpSpPr>
          <a:xfrm>
            <a:off x="8336341" y="3020036"/>
            <a:ext cx="1144930" cy="369332"/>
            <a:chOff x="8336341" y="3020036"/>
            <a:chExt cx="1144930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4FB99-A394-4E68-9C80-4953F6B8634F}"/>
                </a:ext>
              </a:extLst>
            </p:cNvPr>
            <p:cNvSpPr txBox="1"/>
            <p:nvPr/>
          </p:nvSpPr>
          <p:spPr>
            <a:xfrm>
              <a:off x="8878221" y="3020036"/>
              <a:ext cx="60305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blue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606E98-EA07-45EA-B8CC-C46ED9C55BDE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4ED038-C652-4E0F-A938-872A63816CDB}"/>
              </a:ext>
            </a:extLst>
          </p:cNvPr>
          <p:cNvGrpSpPr/>
          <p:nvPr/>
        </p:nvGrpSpPr>
        <p:grpSpPr>
          <a:xfrm>
            <a:off x="8336341" y="4242929"/>
            <a:ext cx="2839368" cy="369332"/>
            <a:chOff x="8336341" y="4242929"/>
            <a:chExt cx="283936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2A8210-5DC4-436F-9F07-5A1B35990A54}"/>
                </a:ext>
              </a:extLst>
            </p:cNvPr>
            <p:cNvSpPr txBox="1"/>
            <p:nvPr/>
          </p:nvSpPr>
          <p:spPr>
            <a:xfrm>
              <a:off x="8878221" y="4242929"/>
              <a:ext cx="22974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Point2D is not colored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8BD4EE-9549-4AF1-BE60-7461ED15ED9D}"/>
                </a:ext>
              </a:extLst>
            </p:cNvPr>
            <p:cNvCxnSpPr/>
            <p:nvPr/>
          </p:nvCxnSpPr>
          <p:spPr>
            <a:xfrm>
              <a:off x="8336341" y="4437477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3DE63C-64CE-43F5-8328-73D3AF865C8F}"/>
              </a:ext>
            </a:extLst>
          </p:cNvPr>
          <p:cNvGrpSpPr/>
          <p:nvPr/>
        </p:nvGrpSpPr>
        <p:grpSpPr>
          <a:xfrm>
            <a:off x="8336341" y="5578194"/>
            <a:ext cx="1358301" cy="369332"/>
            <a:chOff x="8336341" y="5578194"/>
            <a:chExt cx="1358301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05E90D-6F89-4F2A-8673-71C2E81F4748}"/>
                </a:ext>
              </a:extLst>
            </p:cNvPr>
            <p:cNvSpPr txBox="1"/>
            <p:nvPr/>
          </p:nvSpPr>
          <p:spPr>
            <a:xfrm>
              <a:off x="8881406" y="5578194"/>
              <a:ext cx="81323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yellow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27A191-437A-41A6-AAA2-BB47F11B230D}"/>
                </a:ext>
              </a:extLst>
            </p:cNvPr>
            <p:cNvCxnSpPr/>
            <p:nvPr/>
          </p:nvCxnSpPr>
          <p:spPr>
            <a:xfrm>
              <a:off x="8336341" y="577665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32D-020B-44CF-86C6-CE5F9A51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8A00-EF5B-40AC-BB65-0913388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or concrete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dispatch on abstract parameterized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1C73-C745-4154-83D5-B1CAE1F8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29B3-5153-483D-970D-A20AFEF015A3}"/>
              </a:ext>
            </a:extLst>
          </p:cNvPr>
          <p:cNvSpPr txBox="1"/>
          <p:nvPr/>
        </p:nvSpPr>
        <p:spPr>
          <a:xfrm>
            <a:off x="1458090" y="2301387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Pixel{</a:t>
            </a:r>
            <a:r>
              <a:rPr lang="en-US" dirty="0" err="1">
                <a:latin typeface="Consolas" panose="020B0609020204030204" pitchFamily="49" charset="0"/>
              </a:rPr>
              <a:t>CoordT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x::CoordT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y::CoordT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28E77-6DCF-4705-A2E5-5F0EBB46EFAB}"/>
              </a:ext>
            </a:extLst>
          </p:cNvPr>
          <p:cNvSpPr txBox="1"/>
          <p:nvPr/>
        </p:nvSpPr>
        <p:spPr>
          <a:xfrm>
            <a:off x="1458090" y="4411267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pixel1 = Pixel{UInt16, String}(UInt16(123), UInt16(2047), "blue")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DA4CF-657D-4696-96A6-19AA133EF6EB}"/>
              </a:ext>
            </a:extLst>
          </p:cNvPr>
          <p:cNvSpPr txBox="1"/>
          <p:nvPr/>
        </p:nvSpPr>
        <p:spPr>
          <a:xfrm>
            <a:off x="1458090" y="4915536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pixel2 = Pixel{Float64, UInt8}(12.3, -3.4, </a:t>
            </a:r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(245))</a:t>
            </a:r>
          </a:p>
        </p:txBody>
      </p:sp>
    </p:spTree>
    <p:extLst>
      <p:ext uri="{BB962C8B-B14F-4D97-AF65-F5344CB8AC3E}">
        <p14:creationId xmlns:p14="http://schemas.microsoft.com/office/powerpoint/2010/main" val="17841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217-B8D9-4EE4-A4B1-8B66F1E6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C058-F530-4800-8BEB-EC59E027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9E5E-ACF3-4102-AE2D-B62AC71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5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7064-22B2-49E5-B011-89C6A6C5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3713-5C12-4E24-817F-0B8DF8A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stdin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stderr</a:t>
            </a:r>
          </a:p>
          <a:p>
            <a:r>
              <a:rPr lang="en-US" dirty="0"/>
              <a:t>File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FB5A-2BED-4D15-BB7E-589AF05F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CEE0-1A97-4D1B-87AB-8F41F9FCE7E0}"/>
              </a:ext>
            </a:extLst>
          </p:cNvPr>
          <p:cNvSpPr txBox="1"/>
          <p:nvPr/>
        </p:nvSpPr>
        <p:spPr>
          <a:xfrm>
            <a:off x="1285096" y="3545300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(file, "$x $(sqrt(x))")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53F2E-05C2-4958-9C33-296CAD07B25A}"/>
              </a:ext>
            </a:extLst>
          </p:cNvPr>
          <p:cNvGrpSpPr/>
          <p:nvPr/>
        </p:nvGrpSpPr>
        <p:grpSpPr>
          <a:xfrm>
            <a:off x="7234137" y="3063682"/>
            <a:ext cx="3740594" cy="1467584"/>
            <a:chOff x="7234137" y="3063682"/>
            <a:chExt cx="3740594" cy="14675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AFAD4A-EF56-4EDA-878A-9A731A64B9FC}"/>
                </a:ext>
              </a:extLst>
            </p:cNvPr>
            <p:cNvSpPr txBox="1"/>
            <p:nvPr/>
          </p:nvSpPr>
          <p:spPr>
            <a:xfrm>
              <a:off x="7850221" y="3700269"/>
              <a:ext cx="31245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open</a:t>
              </a:r>
              <a:r>
                <a:rPr lang="en-US" sz="2400" dirty="0"/>
                <a:t> method will close</a:t>
              </a:r>
            </a:p>
            <a:p>
              <a:r>
                <a:rPr lang="en-US" sz="2400" dirty="0"/>
                <a:t>file automatically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4FE1BA15-7F81-494E-AB56-3BFF38C0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097B5C-9852-4EF4-A024-67C2D1656579}"/>
              </a:ext>
            </a:extLst>
          </p:cNvPr>
          <p:cNvSpPr txBox="1"/>
          <p:nvPr/>
        </p:nvSpPr>
        <p:spPr>
          <a:xfrm>
            <a:off x="1285096" y="5276803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eachline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2A510-691A-462B-B43E-7E547B843878}"/>
              </a:ext>
            </a:extLst>
          </p:cNvPr>
          <p:cNvSpPr txBox="1"/>
          <p:nvPr/>
        </p:nvSpPr>
        <p:spPr>
          <a:xfrm>
            <a:off x="6965838" y="5022628"/>
            <a:ext cx="48932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@printf "%.1f %.5f\n", 0.1, sqrt(0.1)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02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36EE-E721-4C40-BC06-21F02E0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04BF-00E9-4E2C-84CB-9C91CBEB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B9BED-C2A0-4C4B-97F5-9B324D768D18}"/>
              </a:ext>
            </a:extLst>
          </p:cNvPr>
          <p:cNvSpPr txBox="1"/>
          <p:nvPr/>
        </p:nvSpPr>
        <p:spPr>
          <a:xfrm>
            <a:off x="1103864" y="1690688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write(file, sqrt(x))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9FF27-E060-47BE-B6C3-625B50E3DB39}"/>
              </a:ext>
            </a:extLst>
          </p:cNvPr>
          <p:cNvSpPr txBox="1"/>
          <p:nvPr/>
        </p:nvSpPr>
        <p:spPr>
          <a:xfrm>
            <a:off x="1103864" y="3581272"/>
            <a:ext cx="519808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!</a:t>
            </a:r>
            <a:r>
              <a:rPr lang="en-US" dirty="0" err="1">
                <a:latin typeface="Consolas" panose="020B0609020204030204" pitchFamily="49" charset="0"/>
              </a:rPr>
              <a:t>eof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value = read(file, Float64)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814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30FA-E0DE-4624-A612-C0906A39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619B-DC77-4C26-95E4-CDB0C722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Delimited text files: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Output formatting: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HDF5 files: </a:t>
            </a:r>
            <a:r>
              <a:rPr lang="en-US" dirty="0">
                <a:latin typeface="Consolas" panose="020B0609020204030204" pitchFamily="49" charset="0"/>
              </a:rPr>
              <a:t>HDF5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897A0-9655-4CED-9851-5E77512F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76C-8E61-475A-B380-3862D8D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E519-B664-45C3-9598-AAEDCCBF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E572-1A4F-44A3-9F9F-2E1F4C9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3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4E6-CAD2-46CD-AC0C-36218848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616E-30B7-47E4-A033-60C1A80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namespaces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3C50-4941-464C-BFFC-BE5DE5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63F298-65AC-4AD7-962E-B9C181C42FBB}"/>
              </a:ext>
            </a:extLst>
          </p:cNvPr>
          <p:cNvGrpSpPr/>
          <p:nvPr/>
        </p:nvGrpSpPr>
        <p:grpSpPr>
          <a:xfrm>
            <a:off x="838201" y="2455198"/>
            <a:ext cx="3025346" cy="3416320"/>
            <a:chOff x="838201" y="2455198"/>
            <a:chExt cx="3025346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07C89-9635-4240-8B72-2785A6E7DA92}"/>
                </a:ext>
              </a:extLst>
            </p:cNvPr>
            <p:cNvSpPr txBox="1"/>
            <p:nvPr/>
          </p:nvSpPr>
          <p:spPr>
            <a:xfrm>
              <a:off x="838201" y="2455198"/>
              <a:ext cx="3025346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module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export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(n)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FEAC12-832E-4A6C-8684-CAAC907B0A2D}"/>
                </a:ext>
              </a:extLst>
            </p:cNvPr>
            <p:cNvSpPr txBox="1"/>
            <p:nvPr/>
          </p:nvSpPr>
          <p:spPr>
            <a:xfrm>
              <a:off x="2842114" y="5609908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549B4D-1E15-4A58-9D30-D56C240E9897}"/>
              </a:ext>
            </a:extLst>
          </p:cNvPr>
          <p:cNvGrpSpPr/>
          <p:nvPr/>
        </p:nvGrpSpPr>
        <p:grpSpPr>
          <a:xfrm>
            <a:off x="5142470" y="2455198"/>
            <a:ext cx="4306329" cy="1754326"/>
            <a:chOff x="5142470" y="2455198"/>
            <a:chExt cx="4306329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B28F42-1417-419E-8AD4-CDBDC4E67B9F}"/>
                </a:ext>
              </a:extLst>
            </p:cNvPr>
            <p:cNvSpPr txBox="1"/>
            <p:nvPr/>
          </p:nvSpPr>
          <p:spPr>
            <a:xfrm>
              <a:off x="5142470" y="2455198"/>
              <a:ext cx="43063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using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(3))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MyFunctions.gcd</a:t>
              </a:r>
              <a:r>
                <a:rPr lang="en-US" dirty="0">
                  <a:latin typeface="Consolas" panose="020B0609020204030204" pitchFamily="49" charset="0"/>
                </a:rPr>
                <a:t>(14, 35))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251E4-1CB4-406D-9502-107871E63C05}"/>
                </a:ext>
              </a:extLst>
            </p:cNvPr>
            <p:cNvSpPr txBox="1"/>
            <p:nvPr/>
          </p:nvSpPr>
          <p:spPr>
            <a:xfrm>
              <a:off x="8600490" y="3901748"/>
              <a:ext cx="84830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my_script.jl</a:t>
              </a:r>
              <a:endParaRPr lang="en-US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18AADB-A666-433E-AB21-92FE6E83D4BE}"/>
              </a:ext>
            </a:extLst>
          </p:cNvPr>
          <p:cNvGrpSpPr/>
          <p:nvPr/>
        </p:nvGrpSpPr>
        <p:grpSpPr>
          <a:xfrm>
            <a:off x="2611395" y="3682314"/>
            <a:ext cx="1657299" cy="534905"/>
            <a:chOff x="2611395" y="3682314"/>
            <a:chExt cx="1657299" cy="5349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D191B9-5557-4D2E-83C4-2F2B94D79032}"/>
                </a:ext>
              </a:extLst>
            </p:cNvPr>
            <p:cNvSpPr txBox="1"/>
            <p:nvPr/>
          </p:nvSpPr>
          <p:spPr>
            <a:xfrm>
              <a:off x="3236937" y="3847887"/>
              <a:ext cx="10317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B9D201-7DA7-492D-B382-2B84A1B4E209}"/>
                </a:ext>
              </a:extLst>
            </p:cNvPr>
            <p:cNvCxnSpPr/>
            <p:nvPr/>
          </p:nvCxnSpPr>
          <p:spPr>
            <a:xfrm flipH="1" flipV="1">
              <a:off x="2611395" y="3682314"/>
              <a:ext cx="626074" cy="350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D5D0D4-5B0E-4703-9161-3E672C1B0F77}"/>
              </a:ext>
            </a:extLst>
          </p:cNvPr>
          <p:cNvGrpSpPr/>
          <p:nvPr/>
        </p:nvGrpSpPr>
        <p:grpSpPr>
          <a:xfrm>
            <a:off x="2523405" y="4782220"/>
            <a:ext cx="2150436" cy="507528"/>
            <a:chOff x="2523405" y="4782220"/>
            <a:chExt cx="2150436" cy="507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64870B-6C66-482F-BD17-F0609233DFB8}"/>
                </a:ext>
              </a:extLst>
            </p:cNvPr>
            <p:cNvSpPr txBox="1"/>
            <p:nvPr/>
          </p:nvSpPr>
          <p:spPr>
            <a:xfrm>
              <a:off x="3241589" y="4920416"/>
              <a:ext cx="14322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exported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4E67AE-AE2D-4D77-A020-3E24CD5C134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303B27-E879-459C-B25F-9630FEFAEFFD}"/>
              </a:ext>
            </a:extLst>
          </p:cNvPr>
          <p:cNvSpPr txBox="1"/>
          <p:nvPr/>
        </p:nvSpPr>
        <p:spPr>
          <a:xfrm>
            <a:off x="5142470" y="4469765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9EAB1-45AF-4F72-84A7-4A086DB13074}"/>
              </a:ext>
            </a:extLst>
          </p:cNvPr>
          <p:cNvGrpSpPr/>
          <p:nvPr/>
        </p:nvGrpSpPr>
        <p:grpSpPr>
          <a:xfrm>
            <a:off x="9024644" y="4188490"/>
            <a:ext cx="2371565" cy="1467584"/>
            <a:chOff x="7234137" y="3063682"/>
            <a:chExt cx="2371565" cy="14675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3F5982-650A-4EE0-8242-CE5C2F982D97}"/>
                </a:ext>
              </a:extLst>
            </p:cNvPr>
            <p:cNvSpPr txBox="1"/>
            <p:nvPr/>
          </p:nvSpPr>
          <p:spPr>
            <a:xfrm>
              <a:off x="7850221" y="3700269"/>
              <a:ext cx="175548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</a:t>
              </a:r>
              <a:r>
                <a:rPr lang="en-US" sz="2400" dirty="0" err="1"/>
                <a:t>polute</a:t>
              </a:r>
              <a:endParaRPr lang="en-US" sz="2400" dirty="0"/>
            </a:p>
            <a:p>
              <a:r>
                <a:rPr lang="en-US" sz="2400" dirty="0"/>
                <a:t>namespace</a:t>
              </a:r>
            </a:p>
          </p:txBody>
        </p:sp>
        <p:pic>
          <p:nvPicPr>
            <p:cNvPr id="23" name="Graphic 22" descr="Thumbs up sign with solid fill">
              <a:extLst>
                <a:ext uri="{FF2B5EF4-FFF2-40B4-BE49-F238E27FC236}">
                  <a16:creationId xmlns:a16="http://schemas.microsoft.com/office/drawing/2014/main" id="{83D99621-5A43-48FB-A878-3DA40509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AA3A86-D19E-477D-A4E8-3B4ABA8169EB}"/>
              </a:ext>
            </a:extLst>
          </p:cNvPr>
          <p:cNvSpPr txBox="1"/>
          <p:nvPr/>
        </p:nvSpPr>
        <p:spPr>
          <a:xfrm>
            <a:off x="5142469" y="5502186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3CF768-65C4-4919-9674-725ADC5EA55D}"/>
              </a:ext>
            </a:extLst>
          </p:cNvPr>
          <p:cNvGrpSpPr/>
          <p:nvPr/>
        </p:nvGrpSpPr>
        <p:grpSpPr>
          <a:xfrm>
            <a:off x="8128147" y="5862354"/>
            <a:ext cx="3810441" cy="507528"/>
            <a:chOff x="2523405" y="4782220"/>
            <a:chExt cx="3810441" cy="5075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F39DA-A6F3-4400-9F27-CC33A6DA2483}"/>
                </a:ext>
              </a:extLst>
            </p:cNvPr>
            <p:cNvSpPr txBox="1"/>
            <p:nvPr/>
          </p:nvSpPr>
          <p:spPr>
            <a:xfrm>
              <a:off x="3241589" y="4920416"/>
              <a:ext cx="30922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methods to </a:t>
              </a:r>
              <a:r>
                <a:rPr lang="en-US" dirty="0">
                  <a:latin typeface="Consolas" panose="020B0609020204030204" pitchFamily="49" charset="0"/>
                </a:rPr>
                <a:t>fact</a:t>
              </a:r>
              <a:r>
                <a:rPr lang="en-US" dirty="0"/>
                <a:t> function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C42654-D385-40F2-8395-D0482F5B1277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2C90-DDC5-486E-9507-4F3418F7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8834-D6EA-4D93-B5A0-29171C47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package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2ADE-9DFA-42E6-BC97-9CB864E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BA1504-2F36-4CD8-B7C1-ABB5958246C4}"/>
              </a:ext>
            </a:extLst>
          </p:cNvPr>
          <p:cNvGrpSpPr/>
          <p:nvPr/>
        </p:nvGrpSpPr>
        <p:grpSpPr>
          <a:xfrm>
            <a:off x="4624557" y="3536606"/>
            <a:ext cx="7122600" cy="1200329"/>
            <a:chOff x="838200" y="2455198"/>
            <a:chExt cx="7122600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88DB7D-1186-4B6B-B509-84E8EFC9F006}"/>
                </a:ext>
              </a:extLst>
            </p:cNvPr>
            <p:cNvSpPr txBox="1"/>
            <p:nvPr/>
          </p:nvSpPr>
          <p:spPr>
            <a:xfrm>
              <a:off x="838200" y="2455198"/>
              <a:ext cx="71226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 = "</a:t>
              </a:r>
              <a:r>
                <a:rPr lang="en-US" dirty="0" err="1"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"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uuid</a:t>
              </a:r>
              <a:r>
                <a:rPr lang="en-US" dirty="0">
                  <a:latin typeface="Consolas" panose="020B0609020204030204" pitchFamily="49" charset="0"/>
                </a:rPr>
                <a:t> = "6101a580-870c-4971-a759-bb25a2f00590"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authors = ["Geert Jan Bex &lt;geertjan.bex@uhasselt.be&gt;"]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version = "0.1.0"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E038DF-3332-4C06-ADCC-AB3BFD0EC7E4}"/>
                </a:ext>
              </a:extLst>
            </p:cNvPr>
            <p:cNvSpPr txBox="1"/>
            <p:nvPr/>
          </p:nvSpPr>
          <p:spPr>
            <a:xfrm>
              <a:off x="6939367" y="3393917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D8DF2F-DAD4-45C9-BE67-1101395542A5}"/>
              </a:ext>
            </a:extLst>
          </p:cNvPr>
          <p:cNvSpPr txBox="1"/>
          <p:nvPr/>
        </p:nvSpPr>
        <p:spPr>
          <a:xfrm>
            <a:off x="1492463" y="2496450"/>
            <a:ext cx="2305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pkg&gt; generate </a:t>
            </a:r>
            <a:r>
              <a:rPr lang="en-US" b="1" dirty="0" err="1">
                <a:solidFill>
                  <a:schemeClr val="bg1"/>
                </a:solidFill>
              </a:rPr>
              <a:t>Gcd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092623-75C1-4D86-9324-75CCF3BFFAA3}"/>
              </a:ext>
            </a:extLst>
          </p:cNvPr>
          <p:cNvGrpSpPr/>
          <p:nvPr/>
        </p:nvGrpSpPr>
        <p:grpSpPr>
          <a:xfrm>
            <a:off x="1492464" y="2981413"/>
            <a:ext cx="2305176" cy="1763423"/>
            <a:chOff x="1492464" y="2981413"/>
            <a:chExt cx="2305176" cy="17634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586ECD-7D08-460B-959E-FA6E06707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464" y="3536606"/>
              <a:ext cx="2305176" cy="120823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D693ED-BB43-4463-A5C9-FC7AD066AF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69856" y="317912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705B03-BE6A-4F88-A45C-E7D83A8B84D0}"/>
              </a:ext>
            </a:extLst>
          </p:cNvPr>
          <p:cNvSpPr txBox="1"/>
          <p:nvPr/>
        </p:nvSpPr>
        <p:spPr>
          <a:xfrm>
            <a:off x="3534032" y="5410782"/>
            <a:ext cx="5525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 project parent directory is in </a:t>
            </a:r>
            <a:r>
              <a:rPr lang="en-US" dirty="0">
                <a:latin typeface="Consolas" panose="020B0609020204030204" pitchFamily="49" charset="0"/>
              </a:rPr>
              <a:t>JULIA_LOAD_PATH</a:t>
            </a:r>
          </a:p>
        </p:txBody>
      </p:sp>
    </p:spTree>
    <p:extLst>
      <p:ext uri="{BB962C8B-B14F-4D97-AF65-F5344CB8AC3E}">
        <p14:creationId xmlns:p14="http://schemas.microsoft.com/office/powerpoint/2010/main" val="2435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Inline code fragments and file names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Terminal output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968" y="3066404"/>
            <a:ext cx="452729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#!/usr/bin/env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julia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968" y="4496272"/>
            <a:ext cx="452729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50169" y="3464592"/>
            <a:ext cx="3553895" cy="1862677"/>
            <a:chOff x="1331639" y="4648151"/>
            <a:chExt cx="3553895" cy="1862677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70847" y="4648151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730888" y="4784909"/>
              <a:ext cx="1977016" cy="1073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D536DF-3965-4A28-AFA6-5D4AA896A9DC}"/>
              </a:ext>
            </a:extLst>
          </p:cNvPr>
          <p:cNvGrpSpPr/>
          <p:nvPr/>
        </p:nvGrpSpPr>
        <p:grpSpPr>
          <a:xfrm>
            <a:off x="1500968" y="5893504"/>
            <a:ext cx="2624380" cy="369332"/>
            <a:chOff x="3423873" y="4938616"/>
            <a:chExt cx="262438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EB4B5-1EF9-45D6-A594-89448F1C8F61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E197DB-5492-49B2-947A-BAB28E19F840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202E39-E6C7-48B5-BD9A-377A45DA1F0F}"/>
              </a:ext>
            </a:extLst>
          </p:cNvPr>
          <p:cNvGrpSpPr/>
          <p:nvPr/>
        </p:nvGrpSpPr>
        <p:grpSpPr>
          <a:xfrm>
            <a:off x="8102183" y="3371677"/>
            <a:ext cx="2546549" cy="1098252"/>
            <a:chOff x="7234137" y="3063682"/>
            <a:chExt cx="2546549" cy="10982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7809B2-CA64-4CCB-A37A-BA6CAD514A90}"/>
                </a:ext>
              </a:extLst>
            </p:cNvPr>
            <p:cNvSpPr txBox="1"/>
            <p:nvPr/>
          </p:nvSpPr>
          <p:spPr>
            <a:xfrm>
              <a:off x="7850221" y="3700269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Good practice</a:t>
              </a:r>
            </a:p>
          </p:txBody>
        </p: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EAB252DE-A3BF-4DD7-9C2B-DC40605AC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D862F7-D927-4686-8EA4-0A763A231753}"/>
              </a:ext>
            </a:extLst>
          </p:cNvPr>
          <p:cNvGrpSpPr/>
          <p:nvPr/>
        </p:nvGrpSpPr>
        <p:grpSpPr>
          <a:xfrm>
            <a:off x="8718267" y="4668068"/>
            <a:ext cx="2575214" cy="1112578"/>
            <a:chOff x="7767368" y="2617720"/>
            <a:chExt cx="2575214" cy="11125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399BBA-C4BA-455E-A6AB-60E0547EF31E}"/>
                </a:ext>
              </a:extLst>
            </p:cNvPr>
            <p:cNvSpPr txBox="1"/>
            <p:nvPr/>
          </p:nvSpPr>
          <p:spPr>
            <a:xfrm>
              <a:off x="7767368" y="2617720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Bad practice </a:t>
              </a:r>
            </a:p>
          </p:txBody>
        </p:sp>
        <p:pic>
          <p:nvPicPr>
            <p:cNvPr id="22" name="Graphic 21" descr="Thumbs Down with solid fill">
              <a:extLst>
                <a:ext uri="{FF2B5EF4-FFF2-40B4-BE49-F238E27FC236}">
                  <a16:creationId xmlns:a16="http://schemas.microsoft.com/office/drawing/2014/main" id="{89C7BFEA-CF28-4152-934F-DEB34A905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8182" y="28158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35D8-8A5F-4433-97B9-58052C5D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3197-447B-4D3B-8BF4-2B03321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A642-F6A1-44A3-B5C6-4972121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04BB7-C085-449A-B01B-129DE79CF223}"/>
              </a:ext>
            </a:extLst>
          </p:cNvPr>
          <p:cNvSpPr txBox="1"/>
          <p:nvPr/>
        </p:nvSpPr>
        <p:spPr>
          <a:xfrm>
            <a:off x="838200" y="2325001"/>
            <a:ext cx="6122773" cy="4339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(a, b)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Compute the greatest common divisor of a and b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Arguments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`a::Integer`: first argument, not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required in real life documentation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Both arguments should be strictly positive, otherwise a `</a:t>
            </a:r>
            <a:r>
              <a:rPr lang="en-US" sz="1200" dirty="0" err="1">
                <a:latin typeface="Consolas" panose="020B0609020204030204" pitchFamily="49" charset="0"/>
              </a:rPr>
              <a:t>DomaiunErr</a:t>
            </a:r>
            <a:r>
              <a:rPr lang="en-US" sz="1200" dirty="0">
                <a:latin typeface="Consolas" panose="020B0609020204030204" pitchFamily="49" charset="0"/>
              </a:rPr>
              <a:t>` exception will be thrown.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Examples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  <a:r>
              <a:rPr lang="en-US" sz="1200" dirty="0" err="1">
                <a:latin typeface="Consolas" panose="020B0609020204030204" pitchFamily="49" charset="0"/>
              </a:rPr>
              <a:t>julia-repl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(12, 15)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(13, 11)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(a::Integer, b::Integer)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A2B296-F03A-4D1D-91C4-528BE2F95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96" y="2325001"/>
            <a:ext cx="5040613" cy="36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B03A-94ED-4A7D-8B91-3D4E7534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AF38-746E-4D7C-9CC4-542AB9E3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F123-B560-4271-AB33-9328AC3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2A55E-A98A-481D-B8AE-715A263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85D9-7ABA-4235-ABD2-0E4C306B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Pkg: package &amp; environment handling</a:t>
            </a:r>
          </a:p>
          <a:p>
            <a:r>
              <a:rPr lang="en-US" dirty="0" err="1"/>
              <a:t>Printf</a:t>
            </a:r>
            <a:r>
              <a:rPr lang="en-US" dirty="0"/>
              <a:t>: text formatting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DelimitedFiles</a:t>
            </a:r>
            <a:r>
              <a:rPr lang="en-US" dirty="0"/>
              <a:t>: delimited text I/O</a:t>
            </a:r>
          </a:p>
          <a:p>
            <a:r>
              <a:rPr lang="en-US" dirty="0"/>
              <a:t>Iterations: lazy iterators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6608-AC1B-4D3C-9C92-05131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93F-DE92-4279-A40E-C263CD1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01E0-98D4-45FD-97D3-B617CBB3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BenchmarkTools</a:t>
            </a:r>
            <a:r>
              <a:rPr lang="en-US" dirty="0"/>
              <a:t>: benchmark Julia expressions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StructArrays</a:t>
            </a:r>
            <a:r>
              <a:rPr lang="en-US" dirty="0"/>
              <a:t>: convert array of structs into </a:t>
            </a:r>
            <a:r>
              <a:rPr lang="en-US" dirty="0" err="1"/>
              <a:t>stuct</a:t>
            </a:r>
            <a:r>
              <a:rPr lang="en-US" dirty="0"/>
              <a:t> of arrays</a:t>
            </a:r>
          </a:p>
          <a:p>
            <a:r>
              <a:rPr lang="en-US" dirty="0">
                <a:latin typeface="Consolas" panose="020B0609020204030204" pitchFamily="49" charset="0"/>
              </a:rPr>
              <a:t>Gadfly</a:t>
            </a:r>
            <a:r>
              <a:rPr lang="en-US" dirty="0"/>
              <a:t>: plotting library</a:t>
            </a:r>
          </a:p>
          <a:p>
            <a:r>
              <a:rPr lang="en-US" dirty="0" err="1">
                <a:latin typeface="Consolas" panose="020B0609020204030204" pitchFamily="49" charset="0"/>
              </a:rPr>
              <a:t>DataFrames</a:t>
            </a:r>
            <a:r>
              <a:rPr lang="en-US" dirty="0"/>
              <a:t>: data frames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ArgParse</a:t>
            </a:r>
            <a:r>
              <a:rPr lang="en-US" dirty="0"/>
              <a:t>: handling command line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20DA-82BB-48D6-A3F4-367E4481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81E-EFAF-4436-B73E-E939260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516A-4A28-44FF-8486-3FE865D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6EFF-30E7-456D-BC44-A70920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6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0B-3BBC-4BEB-9ECF-3DCA1006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1421-EDDE-4B1B-85F6-0D5A37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Good?</a:t>
            </a:r>
          </a:p>
          <a:p>
            <a:r>
              <a:rPr lang="en-US" dirty="0"/>
              <a:t>Bad?</a:t>
            </a:r>
          </a:p>
          <a:p>
            <a:r>
              <a:rPr lang="en-US" dirty="0"/>
              <a:t>Ugly?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1E6EB-94E9-4637-BB17-1BC0977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F5D6D-CB01-487D-9919-87E16B452D83}"/>
              </a:ext>
            </a:extLst>
          </p:cNvPr>
          <p:cNvSpPr txBox="1"/>
          <p:nvPr/>
        </p:nvSpPr>
        <p:spPr>
          <a:xfrm>
            <a:off x="3599935" y="2273643"/>
            <a:ext cx="2164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Up to you!</a:t>
            </a:r>
          </a:p>
        </p:txBody>
      </p:sp>
    </p:spTree>
    <p:extLst>
      <p:ext uri="{BB962C8B-B14F-4D97-AF65-F5344CB8AC3E}">
        <p14:creationId xmlns:p14="http://schemas.microsoft.com/office/powerpoint/2010/main" val="597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DFE-982D-454E-88FE-F58EAAD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1427-8365-412F-B2D7-A0D761D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https://docs.julialang.org/</a:t>
            </a:r>
            <a:endParaRPr lang="en-US" dirty="0"/>
          </a:p>
          <a:p>
            <a:r>
              <a:rPr lang="en-US" i="1" dirty="0"/>
              <a:t>Hands on design patterns and best practices with Julia</a:t>
            </a:r>
            <a:br>
              <a:rPr lang="en-US" dirty="0"/>
            </a:br>
            <a:r>
              <a:rPr lang="en-US" dirty="0"/>
              <a:t>Tom </a:t>
            </a:r>
            <a:r>
              <a:rPr lang="en-US" dirty="0" err="1"/>
              <a:t>Kwong</a:t>
            </a:r>
            <a:r>
              <a:rPr lang="en-US" dirty="0"/>
              <a:t>, 2020,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8B32-CB3D-4A06-ACBE-71F1E8C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Multiple dispatch functions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5B5-5CDC-4316-ACDE-EB657224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8226-0BFE-445D-8F34-C9E4A7E2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Assignment: </a:t>
            </a:r>
            <a:r>
              <a:rPr lang="en-US" dirty="0"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No surprises: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Integer division: </a:t>
            </a:r>
            <a:r>
              <a:rPr lang="en-US" dirty="0">
                <a:sym typeface="Symbol" panose="05050102010706020507" pitchFamily="18" charset="2"/>
              </a:rPr>
              <a:t>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\div</a:t>
            </a:r>
            <a:r>
              <a:rPr lang="en-US" dirty="0">
                <a:sym typeface="Symbol" panose="05050102010706020507" pitchFamily="18" charset="2"/>
              </a:rPr>
              <a:t> + tab) or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div</a:t>
            </a:r>
            <a:r>
              <a:rPr lang="en-US" dirty="0">
                <a:sym typeface="Symbol" panose="05050102010706020507" pitchFamily="18" charset="2"/>
              </a:rPr>
              <a:t> function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Some surprises: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\ne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,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,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Object identity: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===</a:t>
            </a:r>
          </a:p>
          <a:p>
            <a:r>
              <a:rPr lang="en-US" dirty="0">
                <a:sym typeface="Symbol" panose="05050102010706020507" pitchFamily="18" charset="2"/>
              </a:rPr>
              <a:t>Logical operators: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&amp;&amp;</a:t>
            </a:r>
            <a:r>
              <a:rPr lang="en-US" dirty="0">
                <a:sym typeface="Symbol" panose="05050102010706020507" pitchFamily="18" charset="2"/>
              </a:rPr>
              <a:t>, ||</a:t>
            </a:r>
          </a:p>
          <a:p>
            <a:r>
              <a:rPr lang="en-US" dirty="0">
                <a:sym typeface="Symbol" panose="05050102010706020507" pitchFamily="18" charset="2"/>
              </a:rPr>
              <a:t>Function composition: ∘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\circ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r>
              <a:rPr lang="en-US" dirty="0">
                <a:sym typeface="Symbol" panose="05050102010706020507" pitchFamily="18" charset="2"/>
              </a:rPr>
              <a:t>Piping: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|&gt;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816-129D-4877-B1AC-19A079E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1675EB-CE16-4FCE-B2A9-451122AAB84D}"/>
              </a:ext>
            </a:extLst>
          </p:cNvPr>
          <p:cNvGrpSpPr/>
          <p:nvPr/>
        </p:nvGrpSpPr>
        <p:grpSpPr>
          <a:xfrm>
            <a:off x="7018638" y="2207741"/>
            <a:ext cx="2909771" cy="551934"/>
            <a:chOff x="7018638" y="2207741"/>
            <a:chExt cx="2909771" cy="551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D9C60-ECA5-4E4A-9A17-68B76060E3C8}"/>
                </a:ext>
              </a:extLst>
            </p:cNvPr>
            <p:cNvSpPr txBox="1"/>
            <p:nvPr/>
          </p:nvSpPr>
          <p:spPr>
            <a:xfrm>
              <a:off x="7018638" y="2207741"/>
              <a:ext cx="29097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2x</a:t>
              </a:r>
              <a:r>
                <a:rPr lang="en-US" sz="2400" dirty="0"/>
                <a:t> </a:t>
              </a:r>
              <a:r>
                <a:rPr lang="en-US" sz="2400" dirty="0">
                  <a:sym typeface="Symbol" panose="05050102010706020507" pitchFamily="18" charset="2"/>
                </a:rPr>
                <a:t></a:t>
              </a:r>
              <a:r>
                <a:rPr lang="en-US" sz="2400" dirty="0"/>
                <a:t> </a:t>
              </a:r>
              <a:r>
                <a:rPr lang="en-US" sz="2400" dirty="0">
                  <a:latin typeface="Consolas" panose="020B0609020204030204" pitchFamily="49" charset="0"/>
                </a:rPr>
                <a:t>2*x</a:t>
              </a:r>
              <a:r>
                <a:rPr lang="en-US" sz="2400" dirty="0"/>
                <a:t> but not </a:t>
              </a:r>
              <a:r>
                <a:rPr lang="en-US" sz="2400" dirty="0">
                  <a:latin typeface="Consolas" panose="020B0609020204030204" pitchFamily="49" charset="0"/>
                </a:rPr>
                <a:t>x 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2E1E7D-E701-47AD-A58B-31695E1CE065}"/>
                </a:ext>
              </a:extLst>
            </p:cNvPr>
            <p:cNvGrpSpPr/>
            <p:nvPr/>
          </p:nvGrpSpPr>
          <p:grpSpPr>
            <a:xfrm>
              <a:off x="9242854" y="2232454"/>
              <a:ext cx="659027" cy="527221"/>
              <a:chOff x="9242854" y="2232454"/>
              <a:chExt cx="659027" cy="52722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DF5DB08-6212-4EDB-8710-8383C3BE1C5F}"/>
                  </a:ext>
                </a:extLst>
              </p:cNvPr>
              <p:cNvCxnSpPr/>
              <p:nvPr/>
            </p:nvCxnSpPr>
            <p:spPr>
              <a:xfrm>
                <a:off x="9242854" y="2232454"/>
                <a:ext cx="659027" cy="50250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1EC58B1-DC8A-4759-8E0F-810102FD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373" y="2290120"/>
                <a:ext cx="428368" cy="46955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4F67-9C95-458B-B913-3956751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2009-B4DD-48AC-9E03-E27854A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r>
              <a:rPr lang="en-US" dirty="0"/>
              <a:t>Function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pPr lvl="1"/>
            <a:r>
              <a:rPr lang="en-US" dirty="0"/>
              <a:t>If function modifies arguments, append !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Camel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E641-C2D3-4013-8CF8-CE694EE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3AAE2-0FD4-42FD-8F6B-B004F25DDBE2}"/>
              </a:ext>
            </a:extLst>
          </p:cNvPr>
          <p:cNvGrpSpPr/>
          <p:nvPr/>
        </p:nvGrpSpPr>
        <p:grpSpPr>
          <a:xfrm>
            <a:off x="7151285" y="3695979"/>
            <a:ext cx="4202515" cy="1098252"/>
            <a:chOff x="7234137" y="3063682"/>
            <a:chExt cx="4202515" cy="1098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3F32E-0C10-4B7E-8D9F-4FA3BA070505}"/>
                </a:ext>
              </a:extLst>
            </p:cNvPr>
            <p:cNvSpPr txBox="1"/>
            <p:nvPr/>
          </p:nvSpPr>
          <p:spPr>
            <a:xfrm>
              <a:off x="7850221" y="3700269"/>
              <a:ext cx="35864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Follow naming conventions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B8120A9E-6EEF-4646-AD39-A65BE437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EF1D89-FDB2-445D-8566-4AF6EE7F1B90}"/>
              </a:ext>
            </a:extLst>
          </p:cNvPr>
          <p:cNvGrpSpPr/>
          <p:nvPr/>
        </p:nvGrpSpPr>
        <p:grpSpPr>
          <a:xfrm>
            <a:off x="7767368" y="2641879"/>
            <a:ext cx="4004095" cy="1359415"/>
            <a:chOff x="7767368" y="2617720"/>
            <a:chExt cx="4004095" cy="13594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4C5A46-0687-4D68-AD4C-C63EAD3DE7B8}"/>
                </a:ext>
              </a:extLst>
            </p:cNvPr>
            <p:cNvSpPr txBox="1"/>
            <p:nvPr/>
          </p:nvSpPr>
          <p:spPr>
            <a:xfrm>
              <a:off x="7767368" y="2617720"/>
              <a:ext cx="35864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Don't use Unicode names</a:t>
              </a:r>
            </a:p>
            <a:p>
              <a:r>
                <a:rPr lang="en-US" sz="2400" dirty="0"/>
                <a:t>in user-facing APIs</a:t>
              </a:r>
            </a:p>
          </p:txBody>
        </p:sp>
        <p:pic>
          <p:nvPicPr>
            <p:cNvPr id="12" name="Graphic 11" descr="Thumbs Down with solid fill">
              <a:extLst>
                <a:ext uri="{FF2B5EF4-FFF2-40B4-BE49-F238E27FC236}">
                  <a16:creationId xmlns:a16="http://schemas.microsoft.com/office/drawing/2014/main" id="{D58B9B39-76BC-4523-BC70-EF74FE7A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57063" y="30627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1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2675</Words>
  <Application>Microsoft Office PowerPoint</Application>
  <PresentationFormat>Widescreen</PresentationFormat>
  <Paragraphs>588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Office Theme</vt:lpstr>
      <vt:lpstr>Julia: the good, the bad, and the ugly</vt:lpstr>
      <vt:lpstr>PowerPoint Presentation</vt:lpstr>
      <vt:lpstr>PowerPoint Presentation</vt:lpstr>
      <vt:lpstr>Typographical conventions</vt:lpstr>
      <vt:lpstr>Julia high-level impressions</vt:lpstr>
      <vt:lpstr>Expressions</vt:lpstr>
      <vt:lpstr>Operators</vt:lpstr>
      <vt:lpstr>Naming conventions</vt:lpstr>
      <vt:lpstr>Functions &amp; methods</vt:lpstr>
      <vt:lpstr>Function definitions</vt:lpstr>
      <vt:lpstr>Optional and keyword arguments</vt:lpstr>
      <vt:lpstr>Multiple dispatch</vt:lpstr>
      <vt:lpstr>Variable number of arguments</vt:lpstr>
      <vt:lpstr>Control flow</vt:lpstr>
      <vt:lpstr>Conditional statement</vt:lpstr>
      <vt:lpstr>Repeated evaluation loops</vt:lpstr>
      <vt:lpstr>Error handling</vt:lpstr>
      <vt:lpstr>Functional operations, iterators &amp; such</vt:lpstr>
      <vt:lpstr>Data types</vt:lpstr>
      <vt:lpstr>Basic data types</vt:lpstr>
      <vt:lpstr>Literal values</vt:lpstr>
      <vt:lpstr>Data structures</vt:lpstr>
      <vt:lpstr>Vectors, matrices &amp; arrays</vt:lpstr>
      <vt:lpstr>Array functions</vt:lpstr>
      <vt:lpstr>Array (matrix) operations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Parametric types</vt:lpstr>
      <vt:lpstr>I/O</vt:lpstr>
      <vt:lpstr>Text I/O</vt:lpstr>
      <vt:lpstr>Binary I/O</vt:lpstr>
      <vt:lpstr>I/O modules</vt:lpstr>
      <vt:lpstr>Code organization</vt:lpstr>
      <vt:lpstr>Modules</vt:lpstr>
      <vt:lpstr>Packages</vt:lpstr>
      <vt:lpstr>Documentation</vt:lpstr>
      <vt:lpstr>Ecosystem</vt:lpstr>
      <vt:lpstr>Standard library</vt:lpstr>
      <vt:lpstr>Third party libraries</vt:lpstr>
      <vt:lpstr>In closing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112</cp:revision>
  <dcterms:created xsi:type="dcterms:W3CDTF">2021-07-02T07:33:26Z</dcterms:created>
  <dcterms:modified xsi:type="dcterms:W3CDTF">2021-08-05T14:25:01Z</dcterms:modified>
</cp:coreProperties>
</file>