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0"/>
  </p:notesMasterIdLst>
  <p:sldIdLst>
    <p:sldId id="256" r:id="rId2"/>
    <p:sldId id="358" r:id="rId3"/>
    <p:sldId id="356" r:id="rId4"/>
    <p:sldId id="357" r:id="rId5"/>
    <p:sldId id="257" r:id="rId6"/>
    <p:sldId id="360" r:id="rId7"/>
    <p:sldId id="263" r:id="rId8"/>
    <p:sldId id="275" r:id="rId9"/>
    <p:sldId id="276" r:id="rId10"/>
    <p:sldId id="265" r:id="rId11"/>
    <p:sldId id="277" r:id="rId12"/>
    <p:sldId id="283" r:id="rId13"/>
    <p:sldId id="278" r:id="rId14"/>
    <p:sldId id="284" r:id="rId15"/>
    <p:sldId id="259" r:id="rId16"/>
    <p:sldId id="258" r:id="rId17"/>
    <p:sldId id="260" r:id="rId18"/>
    <p:sldId id="262" r:id="rId19"/>
    <p:sldId id="293" r:id="rId20"/>
    <p:sldId id="264" r:id="rId21"/>
    <p:sldId id="266" r:id="rId22"/>
    <p:sldId id="282" r:id="rId23"/>
    <p:sldId id="285" r:id="rId24"/>
    <p:sldId id="286" r:id="rId25"/>
    <p:sldId id="287" r:id="rId26"/>
    <p:sldId id="288" r:id="rId27"/>
    <p:sldId id="267" r:id="rId28"/>
    <p:sldId id="268" r:id="rId29"/>
    <p:sldId id="270" r:id="rId30"/>
    <p:sldId id="269" r:id="rId31"/>
    <p:sldId id="271" r:id="rId32"/>
    <p:sldId id="272" r:id="rId33"/>
    <p:sldId id="279" r:id="rId34"/>
    <p:sldId id="294" r:id="rId35"/>
    <p:sldId id="295" r:id="rId36"/>
    <p:sldId id="296" r:id="rId37"/>
    <p:sldId id="297" r:id="rId38"/>
    <p:sldId id="280" r:id="rId39"/>
    <p:sldId id="289" r:id="rId40"/>
    <p:sldId id="290" r:id="rId41"/>
    <p:sldId id="291" r:id="rId42"/>
    <p:sldId id="281" r:id="rId43"/>
    <p:sldId id="292" r:id="rId44"/>
    <p:sldId id="298" r:id="rId45"/>
    <p:sldId id="273" r:id="rId46"/>
    <p:sldId id="299" r:id="rId47"/>
    <p:sldId id="274" r:id="rId48"/>
    <p:sldId id="359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63E968-78A3-4F6A-89DA-704D637F336F}">
          <p14:sldIdLst>
            <p14:sldId id="256"/>
            <p14:sldId id="358"/>
          </p14:sldIdLst>
        </p14:section>
        <p14:section name="Introduction" id="{1079B1DA-1818-4984-BFEB-DE891FAD4E4D}">
          <p14:sldIdLst>
            <p14:sldId id="356"/>
            <p14:sldId id="357"/>
            <p14:sldId id="257"/>
            <p14:sldId id="360"/>
          </p14:sldIdLst>
        </p14:section>
        <p14:section name="Expressions" id="{1A4E6827-537E-4E05-80FF-E0FDC3AB42E1}">
          <p14:sldIdLst>
            <p14:sldId id="263"/>
            <p14:sldId id="275"/>
            <p14:sldId id="276"/>
          </p14:sldIdLst>
        </p14:section>
        <p14:section name="Functions and methods" id="{3D6E7BE6-9F68-4CAC-85F6-4B611F15C298}">
          <p14:sldIdLst>
            <p14:sldId id="265"/>
            <p14:sldId id="277"/>
            <p14:sldId id="283"/>
            <p14:sldId id="278"/>
            <p14:sldId id="284"/>
          </p14:sldIdLst>
        </p14:section>
        <p14:section name="Contorl flow" id="{7E4374D6-A5EA-45A9-BDEF-E71DFA07DC5B}">
          <p14:sldIdLst>
            <p14:sldId id="259"/>
            <p14:sldId id="258"/>
            <p14:sldId id="260"/>
            <p14:sldId id="262"/>
            <p14:sldId id="293"/>
          </p14:sldIdLst>
        </p14:section>
        <p14:section name="Data types" id="{FF47E0F3-5F42-4218-A51D-F26EA397BC14}">
          <p14:sldIdLst>
            <p14:sldId id="264"/>
            <p14:sldId id="266"/>
            <p14:sldId id="282"/>
            <p14:sldId id="285"/>
            <p14:sldId id="286"/>
            <p14:sldId id="287"/>
            <p14:sldId id="288"/>
            <p14:sldId id="267"/>
            <p14:sldId id="268"/>
            <p14:sldId id="270"/>
            <p14:sldId id="269"/>
            <p14:sldId id="271"/>
            <p14:sldId id="272"/>
            <p14:sldId id="279"/>
          </p14:sldIdLst>
        </p14:section>
        <p14:section name="Input and output" id="{B934CC9C-7599-4E09-BBF5-5124D9EAC690}">
          <p14:sldIdLst>
            <p14:sldId id="294"/>
            <p14:sldId id="295"/>
            <p14:sldId id="296"/>
            <p14:sldId id="297"/>
          </p14:sldIdLst>
        </p14:section>
        <p14:section name="Code organization" id="{47A3D2A8-9A42-4ADF-B15E-8E303467572B}">
          <p14:sldIdLst>
            <p14:sldId id="280"/>
            <p14:sldId id="289"/>
            <p14:sldId id="290"/>
            <p14:sldId id="291"/>
          </p14:sldIdLst>
        </p14:section>
        <p14:section name="Ecodsystem" id="{C117818F-D206-456B-9A98-8E9938A7846C}">
          <p14:sldIdLst>
            <p14:sldId id="281"/>
            <p14:sldId id="292"/>
            <p14:sldId id="298"/>
          </p14:sldIdLst>
        </p14:section>
        <p14:section name="In closing" id="{E8BF9A65-A3FD-4710-B4EF-77D9CFD71941}">
          <p14:sldIdLst>
            <p14:sldId id="273"/>
            <p14:sldId id="299"/>
            <p14:sldId id="274"/>
            <p14:sldId id="3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F3EF1-84A5-42B0-81FF-8805AF740E8D}" type="datetimeFigureOut">
              <a:rPr lang="en-US" smtClean="0"/>
              <a:t>2023-03-07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E7579-EFCE-4D6E-BE1F-10D57697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89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820FB-72EC-41CD-B774-4EB74561B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0798C7-36A4-4E2F-82F2-28C25C022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2395A-E7C1-4138-A303-C17972F4F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F18C-3E18-466F-8ADF-516304A44708}" type="datetime1">
              <a:rPr lang="en-US" smtClean="0"/>
              <a:t>2023-03-07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7A7E7-8C90-4EEB-A71E-7AD917C16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E7AB9-43E4-4F71-8086-1EBF85F6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7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86A7-2B0C-4A6A-8655-54C7D30AB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86134-2F85-45B0-B3D9-B56E12010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CDE67-88DA-4F5E-B983-692211D57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80222-6813-4CA6-84DC-753D8B88D809}" type="datetime1">
              <a:rPr lang="en-US" smtClean="0"/>
              <a:t>2023-03-07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BA084-D09B-43AC-A198-26817BBC4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40558-B4F4-4F0D-8798-4D18D7D84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03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D06BA0-D522-4306-9D43-F02132AB6D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2DC43-D1BE-4CEF-A306-8A81372C6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C25C3-8C91-483C-BF30-20068BAA6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B8FF-A661-4CB7-BF06-F03D9C89262B}" type="datetime1">
              <a:rPr lang="en-US" smtClean="0"/>
              <a:t>2023-03-07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CB6AC-F7BA-4399-8BC2-DDD68D3BF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2BBBC-1ACC-429B-AA21-CF3F55B53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79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99A1F-F8F7-4EC8-9489-A219B1BB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A5E78-E053-42BD-9ACF-4CD03472C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A7F2C-9B19-43BE-837F-4ECDBEEAF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165D-6495-4D37-B27D-5DB6761319B2}" type="datetime1">
              <a:rPr lang="en-US" smtClean="0"/>
              <a:t>2023-03-07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84D93-0C57-46AC-AAA8-63C8581DB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AC435-5B9A-43B7-9BC4-888C1B3F0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0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0AE73-D6D7-4FB4-9190-8A30D6EF1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32074-AFCD-4B5D-A634-71B3AFC05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C1BBB-4093-4207-B203-EED4587F7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D02C7-69E9-4C82-8F80-CB6196DA722C}" type="datetime1">
              <a:rPr lang="en-US" smtClean="0"/>
              <a:t>2023-03-07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C189E-5EDE-4BA9-8137-A188F7AB8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77D06-057A-4BD5-BB89-5C7CDEEEF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98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F6DFF-009D-49E0-8C9F-5DB4E036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49470-4F6A-43E9-890A-2D87650A3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F4F51-A3FB-490D-A88F-4CB2AD813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5F27C-819D-4F52-8704-4A82DBB20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E8C2C-E058-49BD-9DFF-244106208F3B}" type="datetime1">
              <a:rPr lang="en-US" smtClean="0"/>
              <a:t>2023-03-07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63E94-71AB-440F-8584-6E01FE27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10D17-8208-4518-8846-2A627350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11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B199C-E02D-4717-91EE-C1524086D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B2743-0ABA-4F4B-B981-9549E9FED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62E4E-7DC1-4FA4-B8B5-5E1EBB5CF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C36A1A-677D-42CB-8549-506A34317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821D78-514D-40E0-86CF-0C0A68944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9646A2-B7E1-4CAE-8F98-E3DCB45B2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2EFD-4DA5-4354-BB09-551207F90777}" type="datetime1">
              <a:rPr lang="en-US" smtClean="0"/>
              <a:t>2023-03-07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AB68BD-937F-457F-BE0D-7A67015A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6FE419-94C9-430C-8E83-2D88D2D8C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21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B6F8C-5461-4E40-AD81-C50ED2793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FFB8C4-C502-4C72-8EB6-82EBFC498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F3B6-5D5B-4F6A-8ABC-6500847F3284}" type="datetime1">
              <a:rPr lang="en-US" smtClean="0"/>
              <a:t>2023-03-07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4972F-B819-4A80-AA0A-993611A7A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278C73-A1DD-4A46-B516-2B703C84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36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3DD40A-E078-4A7A-8781-E6714BC99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EE9C1-5D95-4DE1-8B8E-CE731554AA23}" type="datetime1">
              <a:rPr lang="en-US" smtClean="0"/>
              <a:t>2023-03-07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45C3D2-0381-491E-9CCA-5BEF0B1C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C8944-FE5F-4545-B21B-B338F8D87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37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D8B6-A84C-4882-AE3A-00AA3403D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3B6DB-7214-419F-BAD1-C6EACE4AE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C5FE2-82E1-4A22-B017-49F799F24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E9FAA-2738-4615-B61B-054F64BA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A0E8D-A460-4018-89F2-1FF6F9205C86}" type="datetime1">
              <a:rPr lang="en-US" smtClean="0"/>
              <a:t>2023-03-07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E27F4-EE7A-4DC6-B200-4D9A2E9C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1E265-2F43-4BE9-BDF1-B467FFBF4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8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9D245-E7A1-4CFA-B4A2-5E7190BFF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1B3F4D-6D71-4A25-BF51-79AD157C8F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3F208E-A0CE-43DA-B171-476D58EDD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55246-89AD-4D03-AD33-7DFCC3096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6E25-3B53-45C6-AE55-8E3CC5E53EDE}" type="datetime1">
              <a:rPr lang="en-US" smtClean="0"/>
              <a:t>2023-03-07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E5E28-5893-41D8-BBD5-B9E75B996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F9BE2-AB17-4542-8D32-47783B99F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19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46C2A9-33EA-4DFC-BC53-02BC3EA39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3E008-E376-496C-9C2A-95B9C6D3E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E200-ACF7-4963-B136-C252980771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E2389-F93F-49F3-A6AD-79A456A600D1}" type="datetime1">
              <a:rPr lang="en-US" smtClean="0"/>
              <a:t>2023-03-07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BD7DB-9E74-4CEC-B881-011BA29C6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77FF9-39F4-410D-8B1E-E4EFD7AD0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6wH196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julialang.org/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github/ageron/julia_notebooks/blob/master/Julia_Colab_Notebook_Template.ipyn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B181-9FDC-47D0-A13A-5A8683E9FE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Julia:</a:t>
            </a:r>
            <a:br>
              <a:rPr lang="en-US" dirty="0"/>
            </a:br>
            <a:r>
              <a:rPr lang="en-US" dirty="0"/>
              <a:t>the good, the bad, and the ugly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75FC78-BA33-40E2-9225-C7B34D3743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 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BF39D8-A1C7-4AD7-A367-1035B55BFCA9}"/>
              </a:ext>
            </a:extLst>
          </p:cNvPr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30F429-F29A-4AEF-A825-F71131960A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6D61E5AD-E35C-4F3B-B05C-ED06B4E3FB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778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6CC12-00C7-483E-8CFF-7965D13CF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&amp;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A96D6-590F-4DFD-8B92-2B05EA00B8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DC261-61BA-4399-84EE-BBD1B46F9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2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DCEF3C-6DAD-4199-8CA3-80F2FA727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151726-4B97-406C-944A-A0BDDE564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Short functions</a:t>
            </a:r>
          </a:p>
          <a:p>
            <a:endParaRPr lang="en-US" dirty="0"/>
          </a:p>
          <a:p>
            <a:r>
              <a:rPr lang="en-US" dirty="0"/>
              <a:t>Lambda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09782-8823-4112-9779-DF2C406FC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11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3B0E33-3DEB-448C-93AC-F6E1002DCBBD}"/>
              </a:ext>
            </a:extLst>
          </p:cNvPr>
          <p:cNvSpPr txBox="1"/>
          <p:nvPr/>
        </p:nvSpPr>
        <p:spPr>
          <a:xfrm>
            <a:off x="1178012" y="2411047"/>
            <a:ext cx="3983783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linear_scale</a:t>
            </a:r>
            <a:r>
              <a:rPr lang="en-US" dirty="0">
                <a:latin typeface="Consolas" panose="020B0609020204030204" pitchFamily="49" charset="0"/>
              </a:rPr>
              <a:t>(x, a, b)</a:t>
            </a:r>
          </a:p>
          <a:p>
            <a:r>
              <a:rPr lang="en-US" dirty="0">
                <a:latin typeface="Consolas" panose="020B0609020204030204" pitchFamily="49" charset="0"/>
              </a:rPr>
              <a:t>    term = a*x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term + b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63310C7-46D9-4B6F-B1BB-F65EE00E3B04}"/>
              </a:ext>
            </a:extLst>
          </p:cNvPr>
          <p:cNvGrpSpPr/>
          <p:nvPr/>
        </p:nvGrpSpPr>
        <p:grpSpPr>
          <a:xfrm>
            <a:off x="5349423" y="2411047"/>
            <a:ext cx="4553247" cy="1200329"/>
            <a:chOff x="5349423" y="2411047"/>
            <a:chExt cx="4553247" cy="120032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EFECC35-73E3-4CB5-863F-7B90795725F6}"/>
                </a:ext>
              </a:extLst>
            </p:cNvPr>
            <p:cNvSpPr txBox="1"/>
            <p:nvPr/>
          </p:nvSpPr>
          <p:spPr>
            <a:xfrm>
              <a:off x="5918887" y="2411047"/>
              <a:ext cx="3983783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function </a:t>
              </a:r>
              <a:r>
                <a:rPr lang="en-US" dirty="0" err="1">
                  <a:latin typeface="Consolas" panose="020B0609020204030204" pitchFamily="49" charset="0"/>
                </a:rPr>
                <a:t>linear_scale</a:t>
              </a:r>
              <a:r>
                <a:rPr lang="en-US" dirty="0">
                  <a:latin typeface="Consolas" panose="020B0609020204030204" pitchFamily="49" charset="0"/>
                </a:rPr>
                <a:t>(x, a, b)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  term = a*x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  </a:t>
              </a:r>
              <a:r>
                <a:rPr lang="en-US" dirty="0">
                  <a:latin typeface="Consolas" panose="020B0609020204030204" pitchFamily="49" charset="0"/>
                  <a:sym typeface="Symbol" panose="05050102010706020507" pitchFamily="18" charset="2"/>
                </a:rPr>
                <a:t>t</a:t>
              </a:r>
              <a:r>
                <a:rPr lang="en-US" dirty="0">
                  <a:latin typeface="Consolas" panose="020B0609020204030204" pitchFamily="49" charset="0"/>
                </a:rPr>
                <a:t>erm + b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end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D2A0686-1A85-4726-8FA0-EC39613D87DA}"/>
                </a:ext>
              </a:extLst>
            </p:cNvPr>
            <p:cNvSpPr txBox="1"/>
            <p:nvPr/>
          </p:nvSpPr>
          <p:spPr>
            <a:xfrm>
              <a:off x="5349423" y="2749601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ym typeface="Symbol" panose="05050102010706020507" pitchFamily="18" charset="2"/>
                </a:rPr>
                <a:t></a:t>
              </a:r>
              <a:endParaRPr lang="en-US" sz="28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DD90D92-DE27-475F-A473-6D22933CA94C}"/>
              </a:ext>
            </a:extLst>
          </p:cNvPr>
          <p:cNvSpPr txBox="1"/>
          <p:nvPr/>
        </p:nvSpPr>
        <p:spPr>
          <a:xfrm>
            <a:off x="1114692" y="4437899"/>
            <a:ext cx="411042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linear_scale</a:t>
            </a:r>
            <a:r>
              <a:rPr lang="en-US" dirty="0">
                <a:latin typeface="Consolas" panose="020B0609020204030204" pitchFamily="49" charset="0"/>
              </a:rPr>
              <a:t>(x, a, b) = a*x + 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915B6E-66B9-423B-BC2D-BD0479BF78A9}"/>
              </a:ext>
            </a:extLst>
          </p:cNvPr>
          <p:cNvSpPr txBox="1"/>
          <p:nvPr/>
        </p:nvSpPr>
        <p:spPr>
          <a:xfrm>
            <a:off x="7910778" y="3331738"/>
            <a:ext cx="332526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Result of last expression returned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11EF95-F31F-40AE-A7ED-CC4F03E7B4F9}"/>
              </a:ext>
            </a:extLst>
          </p:cNvPr>
          <p:cNvSpPr txBox="1"/>
          <p:nvPr/>
        </p:nvSpPr>
        <p:spPr>
          <a:xfrm>
            <a:off x="1114692" y="5449088"/>
            <a:ext cx="271741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(x, a, b) -&gt; a*x + b</a:t>
            </a:r>
          </a:p>
        </p:txBody>
      </p:sp>
    </p:spTree>
    <p:extLst>
      <p:ext uri="{BB962C8B-B14F-4D97-AF65-F5344CB8AC3E}">
        <p14:creationId xmlns:p14="http://schemas.microsoft.com/office/powerpoint/2010/main" val="56986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35424-CE26-4AAC-8BE0-9588D275C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and keyword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D1C6A-9AF0-45CC-A5F7-6BAD8CEE4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 argument(s)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Keyword arguments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6B80E-1F59-4C71-BE6E-4D640E0DE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53EF7E-D08D-40AA-9066-5BAAFC780B52}"/>
              </a:ext>
            </a:extLst>
          </p:cNvPr>
          <p:cNvSpPr txBox="1"/>
          <p:nvPr/>
        </p:nvSpPr>
        <p:spPr>
          <a:xfrm>
            <a:off x="1051552" y="2411047"/>
            <a:ext cx="6643164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almost_equal</a:t>
            </a:r>
            <a:r>
              <a:rPr lang="en-US" dirty="0">
                <a:latin typeface="Consolas" panose="020B0609020204030204" pitchFamily="49" charset="0"/>
              </a:rPr>
              <a:t>(x, y, delta=1.0e-5)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abs(x – y) &lt; delta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A09CC4-454E-4E14-8C42-AAB634C18DD3}"/>
              </a:ext>
            </a:extLst>
          </p:cNvPr>
          <p:cNvSpPr txBox="1"/>
          <p:nvPr/>
        </p:nvSpPr>
        <p:spPr>
          <a:xfrm>
            <a:off x="8034527" y="2409626"/>
            <a:ext cx="246413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almost_equal</a:t>
            </a:r>
            <a:r>
              <a:rPr lang="en-US" dirty="0">
                <a:latin typeface="Consolas" panose="020B0609020204030204" pitchFamily="49" charset="0"/>
              </a:rPr>
              <a:t>(a, b)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24F6DC-CC87-420C-BC3F-448E09542706}"/>
              </a:ext>
            </a:extLst>
          </p:cNvPr>
          <p:cNvSpPr txBox="1"/>
          <p:nvPr/>
        </p:nvSpPr>
        <p:spPr>
          <a:xfrm>
            <a:off x="8034527" y="2958345"/>
            <a:ext cx="347723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almost_equal</a:t>
            </a:r>
            <a:r>
              <a:rPr lang="en-US" dirty="0">
                <a:latin typeface="Consolas" panose="020B0609020204030204" pitchFamily="49" charset="0"/>
              </a:rPr>
              <a:t>(a, b, 1.0e-3)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9F2E38-AE5A-46EA-AF8D-8387CD2A86D9}"/>
              </a:ext>
            </a:extLst>
          </p:cNvPr>
          <p:cNvSpPr txBox="1"/>
          <p:nvPr/>
        </p:nvSpPr>
        <p:spPr>
          <a:xfrm>
            <a:off x="1051551" y="4460340"/>
            <a:ext cx="6643165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almost_equal</a:t>
            </a:r>
            <a:r>
              <a:rPr lang="en-US" dirty="0">
                <a:latin typeface="Consolas" panose="020B0609020204030204" pitchFamily="49" charset="0"/>
              </a:rPr>
              <a:t>(x, y; eps=1.0e-5, abs=1.0e-7)</a:t>
            </a:r>
          </a:p>
          <a:p>
            <a:r>
              <a:rPr lang="en-US" dirty="0">
                <a:latin typeface="Consolas" panose="020B0609020204030204" pitchFamily="49" charset="0"/>
              </a:rPr>
              <a:t>    …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15BE67B-DB9E-43D8-A68D-70F3721A82F2}"/>
              </a:ext>
            </a:extLst>
          </p:cNvPr>
          <p:cNvGrpSpPr/>
          <p:nvPr/>
        </p:nvGrpSpPr>
        <p:grpSpPr>
          <a:xfrm>
            <a:off x="8034527" y="4465619"/>
            <a:ext cx="3983783" cy="918051"/>
            <a:chOff x="8034527" y="4465619"/>
            <a:chExt cx="3983783" cy="91805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6811AA8-CAF3-4232-B615-379CDC85AAFE}"/>
                </a:ext>
              </a:extLst>
            </p:cNvPr>
            <p:cNvSpPr txBox="1"/>
            <p:nvPr/>
          </p:nvSpPr>
          <p:spPr>
            <a:xfrm>
              <a:off x="8034527" y="4465619"/>
              <a:ext cx="398378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almost_equal</a:t>
              </a:r>
              <a:r>
                <a:rPr lang="en-US" dirty="0">
                  <a:latin typeface="Consolas" panose="020B0609020204030204" pitchFamily="49" charset="0"/>
                </a:rPr>
                <a:t>(a, b)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D27B9BB-33BF-4934-B2BC-86CCFE14E84A}"/>
                </a:ext>
              </a:extLst>
            </p:cNvPr>
            <p:cNvSpPr txBox="1"/>
            <p:nvPr/>
          </p:nvSpPr>
          <p:spPr>
            <a:xfrm>
              <a:off x="8034527" y="5014338"/>
              <a:ext cx="39837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almost_equal</a:t>
              </a:r>
              <a:r>
                <a:rPr lang="en-US" dirty="0">
                  <a:latin typeface="Consolas" panose="020B0609020204030204" pitchFamily="49" charset="0"/>
                </a:rPr>
                <a:t>(a, b, abs=1.0e-3)</a:t>
              </a: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306C1512-C4EE-4D49-8F91-3001EC0CA9D6}"/>
              </a:ext>
            </a:extLst>
          </p:cNvPr>
          <p:cNvSpPr/>
          <p:nvPr/>
        </p:nvSpPr>
        <p:spPr>
          <a:xfrm>
            <a:off x="4366054" y="4501530"/>
            <a:ext cx="205946" cy="374611"/>
          </a:xfrm>
          <a:prstGeom prst="ellipse">
            <a:avLst/>
          </a:prstGeom>
          <a:solidFill>
            <a:srgbClr val="FF0000">
              <a:alpha val="1294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B681EF0-EB02-448E-83C3-177FF87163C0}"/>
              </a:ext>
            </a:extLst>
          </p:cNvPr>
          <p:cNvGrpSpPr/>
          <p:nvPr/>
        </p:nvGrpSpPr>
        <p:grpSpPr>
          <a:xfrm>
            <a:off x="4679456" y="3765891"/>
            <a:ext cx="2792263" cy="694448"/>
            <a:chOff x="4679456" y="3765891"/>
            <a:chExt cx="2792263" cy="694448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0BDBE77B-96A1-4712-B570-1F641330CA92}"/>
                </a:ext>
              </a:extLst>
            </p:cNvPr>
            <p:cNvSpPr/>
            <p:nvPr/>
          </p:nvSpPr>
          <p:spPr>
            <a:xfrm rot="16200000">
              <a:off x="5946764" y="2935384"/>
              <a:ext cx="257647" cy="2792263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B98AAA-53FA-4DA1-B0FE-4C816F238813}"/>
                </a:ext>
              </a:extLst>
            </p:cNvPr>
            <p:cNvSpPr txBox="1"/>
            <p:nvPr/>
          </p:nvSpPr>
          <p:spPr>
            <a:xfrm>
              <a:off x="5045112" y="3765891"/>
              <a:ext cx="2060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Keyword arguments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458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E3CAA-7A4D-4D46-87A1-ADCA9AFA6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dispatch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6375D-533E-4AE0-B18C-CFEB6272E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has multiple methods selected on argument 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B3713-8909-4C02-BC6B-DA3816372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2D6244-6E72-4867-BFA0-21A5BE45E280}"/>
              </a:ext>
            </a:extLst>
          </p:cNvPr>
          <p:cNvSpPr txBox="1"/>
          <p:nvPr/>
        </p:nvSpPr>
        <p:spPr>
          <a:xfrm>
            <a:off x="1178012" y="2411047"/>
            <a:ext cx="4870244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show_type</a:t>
            </a:r>
            <a:r>
              <a:rPr lang="en-US" dirty="0">
                <a:latin typeface="Consolas" panose="020B0609020204030204" pitchFamily="49" charset="0"/>
              </a:rPr>
              <a:t>(x::Integer)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("$x is an integer value")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2152B5-4322-49AC-9A3B-04FBA4B31372}"/>
              </a:ext>
            </a:extLst>
          </p:cNvPr>
          <p:cNvSpPr txBox="1"/>
          <p:nvPr/>
        </p:nvSpPr>
        <p:spPr>
          <a:xfrm>
            <a:off x="1178010" y="3700269"/>
            <a:ext cx="4870243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show_type</a:t>
            </a:r>
            <a:r>
              <a:rPr lang="en-US" dirty="0">
                <a:latin typeface="Consolas" panose="020B0609020204030204" pitchFamily="49" charset="0"/>
              </a:rPr>
              <a:t>(x::Real)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("$x is a real value")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FAFCC9-47B4-4A2D-A047-0C898FB73672}"/>
              </a:ext>
            </a:extLst>
          </p:cNvPr>
          <p:cNvSpPr txBox="1"/>
          <p:nvPr/>
        </p:nvSpPr>
        <p:spPr>
          <a:xfrm>
            <a:off x="1178010" y="4938616"/>
            <a:ext cx="210888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show_type</a:t>
            </a:r>
            <a:r>
              <a:rPr lang="en-US" dirty="0">
                <a:latin typeface="Consolas" panose="020B0609020204030204" pitchFamily="49" charset="0"/>
              </a:rPr>
              <a:t>(5)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05AFAF-86F1-4194-802F-2D956A0B8E86}"/>
              </a:ext>
            </a:extLst>
          </p:cNvPr>
          <p:cNvSpPr txBox="1"/>
          <p:nvPr/>
        </p:nvSpPr>
        <p:spPr>
          <a:xfrm>
            <a:off x="1178009" y="5557789"/>
            <a:ext cx="210888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show_type</a:t>
            </a:r>
            <a:r>
              <a:rPr lang="en-US" dirty="0">
                <a:latin typeface="Consolas" panose="020B0609020204030204" pitchFamily="49" charset="0"/>
              </a:rPr>
              <a:t>(5.0)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5AE5540-7293-4D0B-95AE-3A0AE8965449}"/>
              </a:ext>
            </a:extLst>
          </p:cNvPr>
          <p:cNvGrpSpPr/>
          <p:nvPr/>
        </p:nvGrpSpPr>
        <p:grpSpPr>
          <a:xfrm>
            <a:off x="3423873" y="4938616"/>
            <a:ext cx="2624380" cy="369332"/>
            <a:chOff x="3423873" y="4938616"/>
            <a:chExt cx="2624380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D4948A-5BAF-4702-9AC0-6FD687DD4660}"/>
                </a:ext>
              </a:extLst>
            </p:cNvPr>
            <p:cNvSpPr txBox="1"/>
            <p:nvPr/>
          </p:nvSpPr>
          <p:spPr>
            <a:xfrm>
              <a:off x="3962041" y="4938616"/>
              <a:ext cx="208621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5 is an integer value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34BA778-3CAD-4AAD-8505-D6F3A02B1DC4}"/>
                </a:ext>
              </a:extLst>
            </p:cNvPr>
            <p:cNvCxnSpPr/>
            <p:nvPr/>
          </p:nvCxnSpPr>
          <p:spPr>
            <a:xfrm>
              <a:off x="3423873" y="513138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8834790-6382-44E6-9BCC-A306E0B6B02B}"/>
              </a:ext>
            </a:extLst>
          </p:cNvPr>
          <p:cNvGrpSpPr/>
          <p:nvPr/>
        </p:nvGrpSpPr>
        <p:grpSpPr>
          <a:xfrm>
            <a:off x="3423873" y="5557789"/>
            <a:ext cx="2624380" cy="369332"/>
            <a:chOff x="3423873" y="5557789"/>
            <a:chExt cx="2624380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51A1B28-E582-403D-8840-AF37E49C02BF}"/>
                </a:ext>
              </a:extLst>
            </p:cNvPr>
            <p:cNvSpPr txBox="1"/>
            <p:nvPr/>
          </p:nvSpPr>
          <p:spPr>
            <a:xfrm>
              <a:off x="3962041" y="5557789"/>
              <a:ext cx="208621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5.0 is a real value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08AA8DE-6C6E-488E-8B4B-862947274611}"/>
                </a:ext>
              </a:extLst>
            </p:cNvPr>
            <p:cNvCxnSpPr/>
            <p:nvPr/>
          </p:nvCxnSpPr>
          <p:spPr>
            <a:xfrm>
              <a:off x="3423873" y="574098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E1FC30-AD2E-4CE2-B0EC-D7D35D86CF0E}"/>
              </a:ext>
            </a:extLst>
          </p:cNvPr>
          <p:cNvGrpSpPr/>
          <p:nvPr/>
        </p:nvGrpSpPr>
        <p:grpSpPr>
          <a:xfrm>
            <a:off x="7234137" y="3063682"/>
            <a:ext cx="4070619" cy="1467584"/>
            <a:chOff x="7234137" y="3063682"/>
            <a:chExt cx="4070619" cy="146758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E308D4-2164-4EB6-8490-EF03FD31D9D8}"/>
                </a:ext>
              </a:extLst>
            </p:cNvPr>
            <p:cNvSpPr txBox="1"/>
            <p:nvPr/>
          </p:nvSpPr>
          <p:spPr>
            <a:xfrm>
              <a:off x="7850221" y="3700269"/>
              <a:ext cx="345453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Only use type annotations</a:t>
              </a:r>
            </a:p>
            <a:p>
              <a:r>
                <a:rPr lang="en-US" sz="2400" dirty="0"/>
                <a:t>for multiple dispatch</a:t>
              </a:r>
            </a:p>
          </p:txBody>
        </p:sp>
        <p:pic>
          <p:nvPicPr>
            <p:cNvPr id="16" name="Graphic 15" descr="Thumbs up sign with solid fill">
              <a:extLst>
                <a:ext uri="{FF2B5EF4-FFF2-40B4-BE49-F238E27FC236}">
                  <a16:creationId xmlns:a16="http://schemas.microsoft.com/office/drawing/2014/main" id="{01AA2C7A-9775-4E13-971D-845F39B87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128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EA074-EDF7-4EC0-8518-581D4FCD1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number of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A9144-F403-4D24-95DA-3BCEA5672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Passed in as </a:t>
            </a:r>
            <a:r>
              <a:rPr lang="en-US" dirty="0">
                <a:latin typeface="Consolas" panose="020B0609020204030204" pitchFamily="49" charset="0"/>
              </a:rPr>
              <a:t>Tuple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81406-9E8C-4455-9F72-FD0C7EF73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9552E9-895E-4511-987E-A705CC9B5694}"/>
              </a:ext>
            </a:extLst>
          </p:cNvPr>
          <p:cNvSpPr txBox="1"/>
          <p:nvPr/>
        </p:nvSpPr>
        <p:spPr>
          <a:xfrm>
            <a:off x="1178012" y="2411047"/>
            <a:ext cx="6516528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are_close</a:t>
            </a:r>
            <a:r>
              <a:rPr lang="en-US" dirty="0">
                <a:latin typeface="Consolas" panose="020B0609020204030204" pitchFamily="49" charset="0"/>
              </a:rPr>
              <a:t>(x, δ, values...)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all(map((y) -&gt; abs(x - y) &lt; δ, values))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50DB77-F2C4-47FF-8EAE-DCBDD56744F1}"/>
              </a:ext>
            </a:extLst>
          </p:cNvPr>
          <p:cNvSpPr txBox="1"/>
          <p:nvPr/>
        </p:nvSpPr>
        <p:spPr>
          <a:xfrm>
            <a:off x="2191110" y="3907856"/>
            <a:ext cx="550343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are_close</a:t>
            </a:r>
            <a:r>
              <a:rPr lang="en-US" dirty="0">
                <a:latin typeface="Consolas" panose="020B0609020204030204" pitchFamily="49" charset="0"/>
              </a:rPr>
              <a:t>(0.0, 1.0e-5, 1.23e-7, -0.999e-8)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3A4A51-DCFD-4514-8652-12ED0F4E350D}"/>
              </a:ext>
            </a:extLst>
          </p:cNvPr>
          <p:cNvSpPr txBox="1"/>
          <p:nvPr/>
        </p:nvSpPr>
        <p:spPr>
          <a:xfrm>
            <a:off x="2191110" y="4661483"/>
            <a:ext cx="550343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are_close</a:t>
            </a:r>
            <a:r>
              <a:rPr lang="en-US" dirty="0">
                <a:latin typeface="Consolas" panose="020B0609020204030204" pitchFamily="49" charset="0"/>
              </a:rPr>
              <a:t>(0.0, 1.0e-5, 1.23e-7)</a:t>
            </a:r>
          </a:p>
        </p:txBody>
      </p:sp>
    </p:spTree>
    <p:extLst>
      <p:ext uri="{BB962C8B-B14F-4D97-AF65-F5344CB8AC3E}">
        <p14:creationId xmlns:p14="http://schemas.microsoft.com/office/powerpoint/2010/main" val="169181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51F54-BEA7-4B9A-B4AF-10C802805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4B055-1F47-4228-A880-2E16E12A24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B91FC-66AE-49F0-8B3D-335EAC871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56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B4967-E607-4674-B726-A520B25D3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C02A6C-7B9C-4410-8779-47367E255162}"/>
              </a:ext>
            </a:extLst>
          </p:cNvPr>
          <p:cNvSpPr txBox="1"/>
          <p:nvPr/>
        </p:nvSpPr>
        <p:spPr>
          <a:xfrm>
            <a:off x="617836" y="1573749"/>
            <a:ext cx="6896439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fact(n)</a:t>
            </a:r>
          </a:p>
          <a:p>
            <a:r>
              <a:rPr lang="en-US" dirty="0">
                <a:latin typeface="Consolas" panose="020B0609020204030204" pitchFamily="49" charset="0"/>
              </a:rPr>
              <a:t>    if n &lt; 0</a:t>
            </a:r>
          </a:p>
          <a:p>
            <a:r>
              <a:rPr lang="en-US" dirty="0">
                <a:latin typeface="Consolas" panose="020B0609020204030204" pitchFamily="49" charset="0"/>
              </a:rPr>
              <a:t>        error("fact argument must be positive")</a:t>
            </a:r>
          </a:p>
          <a:p>
            <a:r>
              <a:rPr lang="en-US" dirty="0">
                <a:latin typeface="Consolas" panose="020B0609020204030204" pitchFamily="49" charset="0"/>
              </a:rPr>
              <a:t>    elseif n &lt;= 1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1</a:t>
            </a:r>
          </a:p>
          <a:p>
            <a:r>
              <a:rPr lang="en-US" dirty="0">
                <a:latin typeface="Consolas" panose="020B0609020204030204" pitchFamily="49" charset="0"/>
              </a:rPr>
              <a:t>    else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n*fact(n – 1)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797B44-968F-432A-A0DC-5B5C6E463C91}"/>
              </a:ext>
            </a:extLst>
          </p:cNvPr>
          <p:cNvSpPr txBox="1"/>
          <p:nvPr/>
        </p:nvSpPr>
        <p:spPr>
          <a:xfrm>
            <a:off x="617837" y="4643502"/>
            <a:ext cx="689644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fact(n)</a:t>
            </a:r>
          </a:p>
          <a:p>
            <a:r>
              <a:rPr lang="en-US" dirty="0">
                <a:latin typeface="Consolas" panose="020B0609020204030204" pitchFamily="49" charset="0"/>
              </a:rPr>
              <a:t>    n &gt;= 0 || error("fact argument must be positive")</a:t>
            </a:r>
          </a:p>
          <a:p>
            <a:r>
              <a:rPr lang="en-US" dirty="0">
                <a:latin typeface="Consolas" panose="020B0609020204030204" pitchFamily="49" charset="0"/>
              </a:rPr>
              <a:t>    n &lt;= 1 &amp;&amp; return 1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n*fact(n - 1)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385944-C97A-4BDE-8549-28EC99A99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1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FEF9C-3687-43B8-81C0-ED9903D10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evaluation loops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5BD0C3-342F-41E7-A609-B1AB45BD985A}"/>
              </a:ext>
            </a:extLst>
          </p:cNvPr>
          <p:cNvSpPr txBox="1"/>
          <p:nvPr/>
        </p:nvSpPr>
        <p:spPr>
          <a:xfrm>
            <a:off x="617837" y="1573749"/>
            <a:ext cx="3328088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gcd</a:t>
            </a:r>
            <a:r>
              <a:rPr lang="en-US" dirty="0">
                <a:latin typeface="Consolas" panose="020B0609020204030204" pitchFamily="49" charset="0"/>
              </a:rPr>
              <a:t>(a, b)</a:t>
            </a:r>
          </a:p>
          <a:p>
            <a:r>
              <a:rPr lang="en-US" dirty="0">
                <a:latin typeface="Consolas" panose="020B0609020204030204" pitchFamily="49" charset="0"/>
              </a:rPr>
              <a:t>    while a != b</a:t>
            </a:r>
          </a:p>
          <a:p>
            <a:r>
              <a:rPr lang="en-US" dirty="0">
                <a:latin typeface="Consolas" panose="020B0609020204030204" pitchFamily="49" charset="0"/>
              </a:rPr>
              <a:t>        if a &gt; b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a -= b</a:t>
            </a:r>
          </a:p>
          <a:p>
            <a:r>
              <a:rPr lang="en-US" dirty="0">
                <a:latin typeface="Consolas" panose="020B0609020204030204" pitchFamily="49" charset="0"/>
              </a:rPr>
              <a:t>        else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b -= a</a:t>
            </a:r>
          </a:p>
          <a:p>
            <a:r>
              <a:rPr lang="en-US" dirty="0">
                <a:latin typeface="Consolas" panose="020B0609020204030204" pitchFamily="49" charset="0"/>
              </a:rPr>
              <a:t>        end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a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202056-AA70-4D3D-A1A7-8B7381ADA881}"/>
              </a:ext>
            </a:extLst>
          </p:cNvPr>
          <p:cNvSpPr txBox="1"/>
          <p:nvPr/>
        </p:nvSpPr>
        <p:spPr>
          <a:xfrm>
            <a:off x="617837" y="4643502"/>
            <a:ext cx="3328088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fact(n)</a:t>
            </a:r>
          </a:p>
          <a:p>
            <a:r>
              <a:rPr lang="en-US" dirty="0">
                <a:latin typeface="Consolas" panose="020B0609020204030204" pitchFamily="49" charset="0"/>
              </a:rPr>
              <a:t>    result = 1</a:t>
            </a:r>
          </a:p>
          <a:p>
            <a:r>
              <a:rPr lang="en-US" dirty="0">
                <a:latin typeface="Consolas" panose="020B0609020204030204" pitchFamily="49" charset="0"/>
              </a:rPr>
              <a:t>    for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in 2:n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result *=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result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B75B53-9880-466C-8BC5-97F68BB92BA5}"/>
              </a:ext>
            </a:extLst>
          </p:cNvPr>
          <p:cNvSpPr txBox="1"/>
          <p:nvPr/>
        </p:nvSpPr>
        <p:spPr>
          <a:xfrm>
            <a:off x="5140411" y="2140049"/>
            <a:ext cx="18517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Unsurprising: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</a:rPr>
              <a:t>break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</a:rPr>
              <a:t>continue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6F4CC9-B96B-4894-BD6E-4F41B8B0B83C}"/>
              </a:ext>
            </a:extLst>
          </p:cNvPr>
          <p:cNvSpPr txBox="1"/>
          <p:nvPr/>
        </p:nvSpPr>
        <p:spPr>
          <a:xfrm>
            <a:off x="5170105" y="4772038"/>
            <a:ext cx="3776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Range: &lt;start&gt;:&lt;step&gt;:&lt;end&gt;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5746DA-5867-44D2-9339-F661F7AB9ADA}"/>
              </a:ext>
            </a:extLst>
          </p:cNvPr>
          <p:cNvSpPr txBox="1"/>
          <p:nvPr/>
        </p:nvSpPr>
        <p:spPr>
          <a:xfrm>
            <a:off x="5170105" y="5428331"/>
            <a:ext cx="3067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Also works on </a:t>
            </a:r>
            <a:r>
              <a:rPr lang="en-US" sz="2400" dirty="0" err="1"/>
              <a:t>iterables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C13E8F8-AF99-45AD-BAA4-C60CA8307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7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CDC7B-97A8-41BC-A4E7-A4793FC8A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AAB1DA-F8AE-433C-8B49-67C5A4C70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870" y="2212804"/>
            <a:ext cx="10515600" cy="1719149"/>
          </a:xfrm>
        </p:spPr>
        <p:txBody>
          <a:bodyPr/>
          <a:lstStyle/>
          <a:p>
            <a:r>
              <a:rPr lang="en-US" dirty="0"/>
              <a:t>Exceptions</a:t>
            </a:r>
          </a:p>
          <a:p>
            <a:pPr lvl="1"/>
            <a:r>
              <a:rPr lang="en-US" dirty="0" err="1"/>
              <a:t>ArgumentError</a:t>
            </a:r>
            <a:endParaRPr lang="en-US" dirty="0"/>
          </a:p>
          <a:p>
            <a:pPr lvl="1"/>
            <a:r>
              <a:rPr lang="en-US" dirty="0" err="1"/>
              <a:t>DomainError</a:t>
            </a:r>
            <a:endParaRPr lang="en-US" dirty="0"/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DC04E7-8833-40F4-AE1C-5BE8DB3734C6}"/>
              </a:ext>
            </a:extLst>
          </p:cNvPr>
          <p:cNvSpPr txBox="1"/>
          <p:nvPr/>
        </p:nvSpPr>
        <p:spPr>
          <a:xfrm>
            <a:off x="683740" y="1579026"/>
            <a:ext cx="512351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error("fact argument must be positive")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C467E7-2A82-484D-B8AD-F2FFBDB4B9D0}"/>
              </a:ext>
            </a:extLst>
          </p:cNvPr>
          <p:cNvSpPr txBox="1"/>
          <p:nvPr/>
        </p:nvSpPr>
        <p:spPr>
          <a:xfrm>
            <a:off x="6096000" y="1579026"/>
            <a:ext cx="3155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Halts execution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C0F98B-0B59-4287-A530-BB70E01A1EED}"/>
              </a:ext>
            </a:extLst>
          </p:cNvPr>
          <p:cNvSpPr txBox="1"/>
          <p:nvPr/>
        </p:nvSpPr>
        <p:spPr>
          <a:xfrm>
            <a:off x="683740" y="4019141"/>
            <a:ext cx="740298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throw(</a:t>
            </a:r>
            <a:r>
              <a:rPr lang="en-US" dirty="0" err="1">
                <a:latin typeface="Consolas" panose="020B0609020204030204" pitchFamily="49" charset="0"/>
              </a:rPr>
              <a:t>DomainError</a:t>
            </a:r>
            <a:r>
              <a:rPr lang="en-US" dirty="0">
                <a:latin typeface="Consolas" panose="020B0609020204030204" pitchFamily="49" charset="0"/>
              </a:rPr>
              <a:t>(n, "fact requires positive argument"))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E4633E-2857-41C2-9380-BFBA6FD2FAAC}"/>
              </a:ext>
            </a:extLst>
          </p:cNvPr>
          <p:cNvSpPr txBox="1"/>
          <p:nvPr/>
        </p:nvSpPr>
        <p:spPr>
          <a:xfrm>
            <a:off x="6857998" y="4597335"/>
            <a:ext cx="4273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</a:t>
            </a:r>
            <a:r>
              <a:rPr lang="en-US" dirty="0">
                <a:latin typeface="Consolas" panose="020B0609020204030204" pitchFamily="49" charset="0"/>
              </a:rPr>
              <a:t>throw()</a:t>
            </a:r>
            <a:r>
              <a:rPr lang="en-US" dirty="0"/>
              <a:t>/</a:t>
            </a:r>
            <a:r>
              <a:rPr lang="en-US" dirty="0">
                <a:latin typeface="Consolas" panose="020B0609020204030204" pitchFamily="49" charset="0"/>
              </a:rPr>
              <a:t>rethrow()</a:t>
            </a:r>
            <a:r>
              <a:rPr lang="en-US" dirty="0"/>
              <a:t> are functions!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C4191-AC63-4079-9317-F5290F1A0811}"/>
              </a:ext>
            </a:extLst>
          </p:cNvPr>
          <p:cNvSpPr txBox="1"/>
          <p:nvPr/>
        </p:nvSpPr>
        <p:spPr>
          <a:xfrm>
            <a:off x="683740" y="4594363"/>
            <a:ext cx="4716166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try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(fact(-1))</a:t>
            </a:r>
          </a:p>
          <a:p>
            <a:r>
              <a:rPr lang="en-US" dirty="0">
                <a:latin typeface="Consolas" panose="020B0609020204030204" pitchFamily="49" charset="0"/>
              </a:rPr>
              <a:t>catch err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("don't use $(</a:t>
            </a:r>
            <a:r>
              <a:rPr lang="en-US" dirty="0" err="1">
                <a:latin typeface="Consolas" panose="020B0609020204030204" pitchFamily="49" charset="0"/>
              </a:rPr>
              <a:t>err.val</a:t>
            </a:r>
            <a:r>
              <a:rPr lang="en-US" dirty="0">
                <a:latin typeface="Consolas" panose="020B0609020204030204" pitchFamily="49" charset="0"/>
              </a:rPr>
              <a:t>)")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CE4677-6131-4350-9F50-556B33186A0F}"/>
              </a:ext>
            </a:extLst>
          </p:cNvPr>
          <p:cNvSpPr txBox="1"/>
          <p:nvPr/>
        </p:nvSpPr>
        <p:spPr>
          <a:xfrm>
            <a:off x="6857997" y="5515797"/>
            <a:ext cx="301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Unsurprising: </a:t>
            </a:r>
            <a:r>
              <a:rPr lang="en-US" dirty="0">
                <a:latin typeface="Consolas" panose="020B0609020204030204" pitchFamily="49" charset="0"/>
              </a:rPr>
              <a:t>finally</a:t>
            </a:r>
            <a:r>
              <a:rPr lang="en-US" dirty="0"/>
              <a:t> clause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7E1F6A2-C7AD-48A4-BF81-4D16E6865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2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  <p:bldP spid="7" grpId="0"/>
      <p:bldP spid="8" grpId="0" animBg="1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60621-AB3B-4DAF-9A9A-8E7E05FD6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operations, iterators &amp; such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4C980-C789-4EC2-B272-0FE95DFBA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Reductions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sum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product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reduce</a:t>
            </a:r>
          </a:p>
          <a:p>
            <a:r>
              <a:rPr lang="en-US" dirty="0">
                <a:latin typeface="Consolas" panose="020B0609020204030204" pitchFamily="49" charset="0"/>
              </a:rPr>
              <a:t>map</a:t>
            </a:r>
          </a:p>
          <a:p>
            <a:r>
              <a:rPr lang="en-US" dirty="0">
                <a:latin typeface="Consolas" panose="020B0609020204030204" pitchFamily="49" charset="0"/>
              </a:rPr>
              <a:t>filter</a:t>
            </a:r>
          </a:p>
          <a:p>
            <a:r>
              <a:rPr lang="en-US" dirty="0">
                <a:latin typeface="Consolas" panose="020B0609020204030204" pitchFamily="49" charset="0"/>
              </a:rPr>
              <a:t>zip</a:t>
            </a:r>
          </a:p>
          <a:p>
            <a:r>
              <a:rPr lang="en-US" dirty="0"/>
              <a:t>Modules </a:t>
            </a:r>
            <a:r>
              <a:rPr lang="en-US" dirty="0">
                <a:latin typeface="Consolas" panose="020B0609020204030204" pitchFamily="49" charset="0"/>
              </a:rPr>
              <a:t>Iterations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Transducers</a:t>
            </a:r>
          </a:p>
          <a:p>
            <a:r>
              <a:rPr lang="en-US" dirty="0"/>
              <a:t>Pipe operator: </a:t>
            </a:r>
            <a:r>
              <a:rPr lang="en-US" dirty="0">
                <a:latin typeface="Consolas" panose="020B0609020204030204" pitchFamily="49" charset="0"/>
              </a:rPr>
              <a:t>|&gt;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4380D-8B53-4A63-9455-D85751E2F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C4CB3E-B240-443A-B42A-93A2A9DEA78D}"/>
              </a:ext>
            </a:extLst>
          </p:cNvPr>
          <p:cNvSpPr txBox="1"/>
          <p:nvPr/>
        </p:nvSpPr>
        <p:spPr>
          <a:xfrm>
            <a:off x="1392194" y="5304243"/>
            <a:ext cx="347723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map(x -&gt; x^2, 1:10) |&gt; sum</a:t>
            </a:r>
          </a:p>
        </p:txBody>
      </p:sp>
    </p:spTree>
    <p:extLst>
      <p:ext uri="{BB962C8B-B14F-4D97-AF65-F5344CB8AC3E}">
        <p14:creationId xmlns:p14="http://schemas.microsoft.com/office/powerpoint/2010/main" val="199343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8F56C5-358B-42BB-A586-6DE040AF4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BB7A8273-2A4B-42EB-835A-10609163F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949" y="199767"/>
            <a:ext cx="5424102" cy="54241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CFD6A6-83A4-4FFD-9F0F-57262E8568BD}"/>
              </a:ext>
            </a:extLst>
          </p:cNvPr>
          <p:cNvSpPr txBox="1"/>
          <p:nvPr/>
        </p:nvSpPr>
        <p:spPr>
          <a:xfrm>
            <a:off x="3886200" y="5528275"/>
            <a:ext cx="45822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hlinkClick r:id="rId3"/>
              </a:rPr>
              <a:t>https://bit.ly/36wH196</a:t>
            </a: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2066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3194F-8BAA-4A07-BBA6-3D6B45852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FBE65-F98F-444F-B4B7-A70536D101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AC51D-39BD-4BAC-8555-31C8CF0E1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79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F62F-AC75-4212-9AE7-C283CD4CD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263D6-7F67-4595-9168-D847FCA4F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Integers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Int8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Int16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Int32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Int64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Int128</a:t>
            </a:r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UInt8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UInt16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UInt32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UInt64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UInt128</a:t>
            </a:r>
          </a:p>
          <a:p>
            <a:r>
              <a:rPr lang="en-US" dirty="0"/>
              <a:t>Boolean type (8-bit)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Bool</a:t>
            </a:r>
          </a:p>
          <a:p>
            <a:r>
              <a:rPr lang="en-US" dirty="0"/>
              <a:t>Rational numbers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Rational{</a:t>
            </a:r>
            <a:r>
              <a:rPr lang="en-US" dirty="0" err="1">
                <a:latin typeface="Consolas" panose="020B0609020204030204" pitchFamily="49" charset="0"/>
              </a:rPr>
              <a:t>int_type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/>
              <a:t>Floating point numbers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Float16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Float32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Float64</a:t>
            </a:r>
            <a:endParaRPr lang="en-US" dirty="0"/>
          </a:p>
          <a:p>
            <a:r>
              <a:rPr lang="en-US" dirty="0"/>
              <a:t>Complex numbers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ComplexF16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ComplexF32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ComplexF64</a:t>
            </a:r>
            <a:endParaRPr lang="en-US" dirty="0"/>
          </a:p>
          <a:p>
            <a:r>
              <a:rPr lang="en-US" dirty="0"/>
              <a:t>Character type(32-bit Unicode)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Char</a:t>
            </a:r>
            <a:endParaRPr lang="en-US" dirty="0"/>
          </a:p>
          <a:p>
            <a:r>
              <a:rPr lang="en-US" dirty="0"/>
              <a:t>Strings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DB69E-77F2-44F7-B723-90BF436C7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21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08B73EE-8732-49AB-890A-3190D5069B2B}"/>
              </a:ext>
            </a:extLst>
          </p:cNvPr>
          <p:cNvGrpSpPr/>
          <p:nvPr/>
        </p:nvGrpSpPr>
        <p:grpSpPr>
          <a:xfrm>
            <a:off x="5924145" y="3904734"/>
            <a:ext cx="2051767" cy="369332"/>
            <a:chOff x="6420255" y="2334639"/>
            <a:chExt cx="2051767" cy="369332"/>
          </a:xfrm>
        </p:grpSpPr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19A9899F-ABD1-4B83-951C-E0F9150F3921}"/>
                </a:ext>
              </a:extLst>
            </p:cNvPr>
            <p:cNvSpPr/>
            <p:nvPr/>
          </p:nvSpPr>
          <p:spPr>
            <a:xfrm>
              <a:off x="6420255" y="2373549"/>
              <a:ext cx="45719" cy="29183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DC3055-ECB3-495A-BB76-EBF392F4E30C}"/>
                </a:ext>
              </a:extLst>
            </p:cNvPr>
            <p:cNvSpPr txBox="1"/>
            <p:nvPr/>
          </p:nvSpPr>
          <p:spPr>
            <a:xfrm>
              <a:off x="6641072" y="2334639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AbstractFloat</a:t>
              </a:r>
              <a:endParaRPr lang="en-US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5708BF8-1502-47DE-B0E5-B58A1CF3DA2F}"/>
              </a:ext>
            </a:extLst>
          </p:cNvPr>
          <p:cNvGrpSpPr/>
          <p:nvPr/>
        </p:nvGrpSpPr>
        <p:grpSpPr>
          <a:xfrm>
            <a:off x="5924145" y="2146192"/>
            <a:ext cx="1291944" cy="830687"/>
            <a:chOff x="6420255" y="2192398"/>
            <a:chExt cx="1291944" cy="830687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504F6EA2-E70C-44D3-B8FD-9D34EFAA0D79}"/>
                </a:ext>
              </a:extLst>
            </p:cNvPr>
            <p:cNvSpPr/>
            <p:nvPr/>
          </p:nvSpPr>
          <p:spPr>
            <a:xfrm>
              <a:off x="6420255" y="2192398"/>
              <a:ext cx="45719" cy="830687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E01954F-3052-43C2-9CC2-7B9B9B68CFB9}"/>
                </a:ext>
              </a:extLst>
            </p:cNvPr>
            <p:cNvSpPr txBox="1"/>
            <p:nvPr/>
          </p:nvSpPr>
          <p:spPr>
            <a:xfrm>
              <a:off x="6641072" y="2405759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Integer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67FBD8D-9C65-4BB2-A2B3-722243F54CC4}"/>
              </a:ext>
            </a:extLst>
          </p:cNvPr>
          <p:cNvGrpSpPr/>
          <p:nvPr/>
        </p:nvGrpSpPr>
        <p:grpSpPr>
          <a:xfrm>
            <a:off x="8287643" y="2146192"/>
            <a:ext cx="899385" cy="2121007"/>
            <a:chOff x="6374536" y="1920836"/>
            <a:chExt cx="899385" cy="2121007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3A8AA34F-4B52-4878-B777-E7CD756DF84B}"/>
                </a:ext>
              </a:extLst>
            </p:cNvPr>
            <p:cNvSpPr/>
            <p:nvPr/>
          </p:nvSpPr>
          <p:spPr>
            <a:xfrm>
              <a:off x="6374536" y="1920836"/>
              <a:ext cx="45719" cy="2121007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A018FF-AE79-4FB9-A4A4-6A9F0A1329A2}"/>
                </a:ext>
              </a:extLst>
            </p:cNvPr>
            <p:cNvSpPr txBox="1"/>
            <p:nvPr/>
          </p:nvSpPr>
          <p:spPr>
            <a:xfrm>
              <a:off x="6582706" y="278835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Real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6C3628-EF69-43B6-941B-12166DFE32F5}"/>
              </a:ext>
            </a:extLst>
          </p:cNvPr>
          <p:cNvGrpSpPr/>
          <p:nvPr/>
        </p:nvGrpSpPr>
        <p:grpSpPr>
          <a:xfrm>
            <a:off x="9404916" y="2185103"/>
            <a:ext cx="1228102" cy="2688454"/>
            <a:chOff x="6374536" y="1920837"/>
            <a:chExt cx="1228102" cy="2688454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5EBE2137-1159-43B7-AB5A-89346D687A62}"/>
                </a:ext>
              </a:extLst>
            </p:cNvPr>
            <p:cNvSpPr/>
            <p:nvPr/>
          </p:nvSpPr>
          <p:spPr>
            <a:xfrm>
              <a:off x="6374536" y="1920837"/>
              <a:ext cx="128190" cy="268845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9DE6B5-2693-449D-9F2A-6E0AA63B43BC}"/>
                </a:ext>
              </a:extLst>
            </p:cNvPr>
            <p:cNvSpPr txBox="1"/>
            <p:nvPr/>
          </p:nvSpPr>
          <p:spPr>
            <a:xfrm>
              <a:off x="6658149" y="3080398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Number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4EA487C-35C1-E4EA-43BA-4CB57943EFF3}"/>
              </a:ext>
            </a:extLst>
          </p:cNvPr>
          <p:cNvGrpSpPr/>
          <p:nvPr/>
        </p:nvGrpSpPr>
        <p:grpSpPr>
          <a:xfrm>
            <a:off x="5947004" y="4504225"/>
            <a:ext cx="1291944" cy="369332"/>
            <a:chOff x="6420255" y="2334639"/>
            <a:chExt cx="1291944" cy="369332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4D6B0E6A-0BA4-ECA8-C748-123D95111268}"/>
                </a:ext>
              </a:extLst>
            </p:cNvPr>
            <p:cNvSpPr/>
            <p:nvPr/>
          </p:nvSpPr>
          <p:spPr>
            <a:xfrm>
              <a:off x="6420255" y="2373549"/>
              <a:ext cx="45719" cy="29183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6C0A876-1866-34EE-C495-7A01721D730B}"/>
                </a:ext>
              </a:extLst>
            </p:cNvPr>
            <p:cNvSpPr txBox="1"/>
            <p:nvPr/>
          </p:nvSpPr>
          <p:spPr>
            <a:xfrm>
              <a:off x="6641072" y="2334639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Complex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222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ECF1-7094-4597-90F5-4D0BBD1E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72D79-CDE5-48C6-AE29-3D24ADE4C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Integer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5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Int64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UInt8(3)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UInt8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3//5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Rational{Int64}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Floating point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5.1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Float64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5.1f0</a:t>
            </a:r>
            <a:r>
              <a:rPr lang="en-US" dirty="0">
                <a:sym typeface="Symbol" panose="05050102010706020507" pitchFamily="18" charset="2"/>
              </a:rPr>
              <a:t> 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Float32</a:t>
            </a:r>
          </a:p>
          <a:p>
            <a:r>
              <a:rPr lang="en-US" dirty="0">
                <a:sym typeface="Symbol" panose="05050102010706020507" pitchFamily="18" charset="2"/>
              </a:rPr>
              <a:t>Complex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5.1 + 3.0im</a:t>
            </a:r>
            <a:r>
              <a:rPr lang="en-US" dirty="0">
                <a:sym typeface="Symbol" panose="05050102010706020507" pitchFamily="18" charset="2"/>
              </a:rPr>
              <a:t> 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ComplexF64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5.1f0 + 3.0f0im</a:t>
            </a:r>
            <a:r>
              <a:rPr lang="en-US" dirty="0">
                <a:sym typeface="Symbol" panose="05050102010706020507" pitchFamily="18" charset="2"/>
              </a:rPr>
              <a:t> 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ComplexF32</a:t>
            </a:r>
          </a:p>
          <a:p>
            <a:r>
              <a:rPr lang="en-US" dirty="0">
                <a:sym typeface="Symbol" panose="05050102010706020507" pitchFamily="18" charset="2"/>
              </a:rPr>
              <a:t>Boolean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true</a:t>
            </a:r>
            <a:r>
              <a:rPr lang="en-US" dirty="0">
                <a:sym typeface="Symbol" panose="05050102010706020507" pitchFamily="18" charset="2"/>
              </a:rPr>
              <a:t>/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false</a:t>
            </a:r>
          </a:p>
          <a:p>
            <a:r>
              <a:rPr lang="en-US" dirty="0">
                <a:sym typeface="Symbol" panose="05050102010706020507" pitchFamily="18" charset="2"/>
              </a:rPr>
              <a:t>Char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'a'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'\n'</a:t>
            </a:r>
          </a:p>
          <a:p>
            <a:r>
              <a:rPr lang="en-US" dirty="0">
                <a:sym typeface="Symbol" panose="05050102010706020507" pitchFamily="18" charset="2"/>
              </a:rPr>
              <a:t>String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"</a:t>
            </a:r>
            <a:r>
              <a:rPr lang="en-US" dirty="0" err="1">
                <a:latin typeface="Consolas" panose="020B0609020204030204" pitchFamily="49" charset="0"/>
                <a:sym typeface="Symbol" panose="05050102010706020507" pitchFamily="18" charset="2"/>
              </a:rPr>
              <a:t>abc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 def"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58032-E8D5-4866-9BDE-9A44AD44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9BDE10-D31A-44DA-BFE2-7726F86B2615}"/>
              </a:ext>
            </a:extLst>
          </p:cNvPr>
          <p:cNvSpPr txBox="1"/>
          <p:nvPr/>
        </p:nvSpPr>
        <p:spPr>
          <a:xfrm>
            <a:off x="5593404" y="2490281"/>
            <a:ext cx="37160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Type conversion:</a:t>
            </a:r>
            <a:br>
              <a:rPr lang="en-US" sz="2400" dirty="0"/>
            </a:br>
            <a:r>
              <a:rPr lang="en-US" sz="2400" dirty="0"/>
              <a:t>use type names as functions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59B853F-BE5B-4630-B7E9-332770E818F0}"/>
              </a:ext>
            </a:extLst>
          </p:cNvPr>
          <p:cNvGrpSpPr/>
          <p:nvPr/>
        </p:nvGrpSpPr>
        <p:grpSpPr>
          <a:xfrm>
            <a:off x="8904752" y="5831143"/>
            <a:ext cx="1414235" cy="369332"/>
            <a:chOff x="8336341" y="3020036"/>
            <a:chExt cx="1414235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217F839-CF1C-4650-8E6E-059D89000181}"/>
                </a:ext>
              </a:extLst>
            </p:cNvPr>
            <p:cNvSpPr txBox="1"/>
            <p:nvPr/>
          </p:nvSpPr>
          <p:spPr>
            <a:xfrm>
              <a:off x="8878221" y="3020036"/>
              <a:ext cx="87235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2*3 = 6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35FB8D4-4DDC-4FA0-94EB-68BB8D64AF8F}"/>
                </a:ext>
              </a:extLst>
            </p:cNvPr>
            <p:cNvCxnSpPr/>
            <p:nvPr/>
          </p:nvCxnSpPr>
          <p:spPr>
            <a:xfrm>
              <a:off x="8336341" y="321503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8F23610-05F8-44A8-9DEC-1C5170846874}"/>
              </a:ext>
            </a:extLst>
          </p:cNvPr>
          <p:cNvGrpSpPr/>
          <p:nvPr/>
        </p:nvGrpSpPr>
        <p:grpSpPr>
          <a:xfrm>
            <a:off x="5593404" y="5093832"/>
            <a:ext cx="3164885" cy="1083131"/>
            <a:chOff x="5593404" y="5093832"/>
            <a:chExt cx="3164885" cy="10831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FA2FCE3-489E-4D92-B188-F7E40A72A6A5}"/>
                </a:ext>
              </a:extLst>
            </p:cNvPr>
            <p:cNvSpPr txBox="1"/>
            <p:nvPr/>
          </p:nvSpPr>
          <p:spPr>
            <a:xfrm>
              <a:off x="5593404" y="5530632"/>
              <a:ext cx="3164885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n = 3</a:t>
              </a:r>
            </a:p>
            <a:p>
              <a:r>
                <a:rPr lang="en-US" dirty="0" err="1">
                  <a:latin typeface="Consolas" panose="020B0609020204030204" pitchFamily="49" charset="0"/>
                </a:rPr>
                <a:t>println</a:t>
              </a:r>
              <a:r>
                <a:rPr lang="en-US" dirty="0">
                  <a:latin typeface="Consolas" panose="020B0609020204030204" pitchFamily="49" charset="0"/>
                </a:rPr>
                <a:t>("2*$n = $(2n)")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4217A93-04A7-45EA-BC6C-9A0DEF8FC1A4}"/>
                </a:ext>
              </a:extLst>
            </p:cNvPr>
            <p:cNvSpPr txBox="1"/>
            <p:nvPr/>
          </p:nvSpPr>
          <p:spPr>
            <a:xfrm>
              <a:off x="5593404" y="5093832"/>
              <a:ext cx="1905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String substitution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785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6DC77-C712-46E3-94BE-9FDAE9F2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7A702-9899-4864-B438-96A18EAF1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  <a:p>
            <a:r>
              <a:rPr lang="en-US" dirty="0"/>
              <a:t>Named tuples</a:t>
            </a:r>
          </a:p>
          <a:p>
            <a:r>
              <a:rPr lang="en-US" dirty="0"/>
              <a:t>Structures</a:t>
            </a:r>
          </a:p>
          <a:p>
            <a:r>
              <a:rPr lang="en-US" dirty="0"/>
              <a:t>Sets</a:t>
            </a:r>
          </a:p>
          <a:p>
            <a:r>
              <a:rPr lang="en-US" dirty="0"/>
              <a:t>Dictionaries</a:t>
            </a:r>
          </a:p>
          <a:p>
            <a:r>
              <a:rPr lang="en-US" dirty="0"/>
              <a:t>Arrays</a:t>
            </a:r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Matrix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3E3C8-582E-45F3-86DA-2F19E8E9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8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52EEF-0A06-4502-B0BA-D10ABBE5A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Vectors, matrices &amp;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4BFCB-DD8A-49AA-9ABC-CEFE9918B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Column vector</a:t>
            </a:r>
          </a:p>
          <a:p>
            <a:endParaRPr lang="en-US" dirty="0"/>
          </a:p>
          <a:p>
            <a:r>
              <a:rPr lang="en-US" dirty="0"/>
              <a:t>Row vector</a:t>
            </a:r>
          </a:p>
          <a:p>
            <a:endParaRPr lang="en-US" dirty="0"/>
          </a:p>
          <a:p>
            <a:r>
              <a:rPr lang="en-US" dirty="0"/>
              <a:t>Matrix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Array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2361F-8349-44DF-8F3D-4C7560C45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CCE0C6-86F0-43AF-8E04-7587B0A3EC53}"/>
              </a:ext>
            </a:extLst>
          </p:cNvPr>
          <p:cNvSpPr txBox="1"/>
          <p:nvPr/>
        </p:nvSpPr>
        <p:spPr>
          <a:xfrm>
            <a:off x="1379834" y="2275419"/>
            <a:ext cx="290384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v1 = [1.2, 3.4, 5.6]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51E91A-62FA-4285-9C5F-EA277E42D7E4}"/>
              </a:ext>
            </a:extLst>
          </p:cNvPr>
          <p:cNvSpPr txBox="1"/>
          <p:nvPr/>
        </p:nvSpPr>
        <p:spPr>
          <a:xfrm>
            <a:off x="1379834" y="3177159"/>
            <a:ext cx="290384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v2 = [1.2 3.4 5.6]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A2779B-E2B7-4A83-A8B1-3BA1033BB6C8}"/>
              </a:ext>
            </a:extLst>
          </p:cNvPr>
          <p:cNvSpPr txBox="1"/>
          <p:nvPr/>
        </p:nvSpPr>
        <p:spPr>
          <a:xfrm>
            <a:off x="4825310" y="3170401"/>
            <a:ext cx="14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1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3 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BE01AB-F89F-4FD6-8C38-A170F4C0F3C2}"/>
              </a:ext>
            </a:extLst>
          </p:cNvPr>
          <p:cNvSpPr txBox="1"/>
          <p:nvPr/>
        </p:nvSpPr>
        <p:spPr>
          <a:xfrm>
            <a:off x="1379834" y="4147089"/>
            <a:ext cx="1659928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 = [</a:t>
            </a:r>
          </a:p>
          <a:p>
            <a:r>
              <a:rPr lang="en-US" dirty="0">
                <a:latin typeface="Consolas" panose="020B0609020204030204" pitchFamily="49" charset="0"/>
              </a:rPr>
              <a:t>  1.2 3.4</a:t>
            </a:r>
          </a:p>
          <a:p>
            <a:r>
              <a:rPr lang="en-US" dirty="0">
                <a:latin typeface="Consolas" panose="020B0609020204030204" pitchFamily="49" charset="0"/>
              </a:rPr>
              <a:t>  5.6 7.8</a:t>
            </a:r>
          </a:p>
          <a:p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44194B-D068-4DF5-84B6-2BDE68501788}"/>
              </a:ext>
            </a:extLst>
          </p:cNvPr>
          <p:cNvGrpSpPr/>
          <p:nvPr/>
        </p:nvGrpSpPr>
        <p:grpSpPr>
          <a:xfrm>
            <a:off x="3257657" y="4447629"/>
            <a:ext cx="3670365" cy="461665"/>
            <a:chOff x="3257657" y="4678292"/>
            <a:chExt cx="3670365" cy="46166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DC9355-6923-403B-994E-36BB0DA15D03}"/>
                </a:ext>
              </a:extLst>
            </p:cNvPr>
            <p:cNvSpPr txBox="1"/>
            <p:nvPr/>
          </p:nvSpPr>
          <p:spPr>
            <a:xfrm>
              <a:off x="3828534" y="4724459"/>
              <a:ext cx="309948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A = [1.2 3.4; 5.6 7.8]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6DDFA0B-D8FD-4F15-BC07-687A0E675351}"/>
                </a:ext>
              </a:extLst>
            </p:cNvPr>
            <p:cNvSpPr txBox="1"/>
            <p:nvPr/>
          </p:nvSpPr>
          <p:spPr>
            <a:xfrm>
              <a:off x="3257657" y="4678292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ym typeface="Symbol" panose="05050102010706020507" pitchFamily="18" charset="2"/>
                </a:rPr>
                <a:t></a:t>
              </a:r>
              <a:endParaRPr lang="en-US" sz="2400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EF4F97A-14F3-477D-8232-DEE59BBEE762}"/>
              </a:ext>
            </a:extLst>
          </p:cNvPr>
          <p:cNvSpPr txBox="1"/>
          <p:nvPr/>
        </p:nvSpPr>
        <p:spPr>
          <a:xfrm>
            <a:off x="9063679" y="4493795"/>
            <a:ext cx="2430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vertical concatenation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6FFD97-3EA0-4277-834C-E8CF4A08540A}"/>
              </a:ext>
            </a:extLst>
          </p:cNvPr>
          <p:cNvSpPr txBox="1"/>
          <p:nvPr/>
        </p:nvSpPr>
        <p:spPr>
          <a:xfrm>
            <a:off x="9063679" y="3177159"/>
            <a:ext cx="2685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horizontal concatenation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460168-148F-4AB4-A58E-151901DBE5BB}"/>
              </a:ext>
            </a:extLst>
          </p:cNvPr>
          <p:cNvSpPr txBox="1"/>
          <p:nvPr/>
        </p:nvSpPr>
        <p:spPr>
          <a:xfrm>
            <a:off x="1379834" y="6037737"/>
            <a:ext cx="491042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data = Array{Float64}(</a:t>
            </a:r>
            <a:r>
              <a:rPr lang="en-US" dirty="0" err="1">
                <a:latin typeface="Consolas" panose="020B0609020204030204" pitchFamily="49" charset="0"/>
              </a:rPr>
              <a:t>undef</a:t>
            </a:r>
            <a:r>
              <a:rPr lang="en-US" dirty="0">
                <a:latin typeface="Consolas" panose="020B0609020204030204" pitchFamily="49" charset="0"/>
              </a:rPr>
              <a:t>, 3, 5, 7)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DB8EA9-05AC-41DB-803F-3C7771ABBBA6}"/>
              </a:ext>
            </a:extLst>
          </p:cNvPr>
          <p:cNvSpPr txBox="1"/>
          <p:nvPr/>
        </p:nvSpPr>
        <p:spPr>
          <a:xfrm>
            <a:off x="6624602" y="6037737"/>
            <a:ext cx="2883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3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5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8 array of </a:t>
            </a:r>
            <a:r>
              <a:rPr lang="en-US" dirty="0">
                <a:latin typeface="Consolas" panose="020B0609020204030204" pitchFamily="49" charset="0"/>
              </a:rPr>
              <a:t>Float64</a:t>
            </a:r>
          </a:p>
        </p:txBody>
      </p:sp>
    </p:spTree>
    <p:extLst>
      <p:ext uri="{BB962C8B-B14F-4D97-AF65-F5344CB8AC3E}">
        <p14:creationId xmlns:p14="http://schemas.microsoft.com/office/powerpoint/2010/main" val="180310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  <p:bldP spid="8" grpId="0" animBg="1"/>
      <p:bldP spid="12" grpId="0"/>
      <p:bldP spid="13" grpId="0"/>
      <p:bldP spid="14" grpId="0" animBg="1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0096C-B530-4DF4-9351-7BB75B8C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DE21E-7205-4AE0-8267-B3CA45250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Construction: </a:t>
            </a:r>
            <a:r>
              <a:rPr lang="en-US" dirty="0">
                <a:latin typeface="Consolas" panose="020B0609020204030204" pitchFamily="49" charset="0"/>
              </a:rPr>
              <a:t>zeros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ones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trues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falses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fill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range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rand</a:t>
            </a:r>
            <a:r>
              <a:rPr lang="en-US" dirty="0"/>
              <a:t>, </a:t>
            </a:r>
            <a:r>
              <a:rPr lang="en-US" dirty="0" err="1"/>
              <a:t>randn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Properties: </a:t>
            </a:r>
            <a:r>
              <a:rPr lang="en-US" dirty="0" err="1">
                <a:latin typeface="Consolas" panose="020B0609020204030204" pitchFamily="49" charset="0"/>
              </a:rPr>
              <a:t>eltype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length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ndims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size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strides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eachindex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3831F-DB4B-4D2B-A22C-3EC204376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2BB829-A6EE-4229-B115-596A87260898}"/>
              </a:ext>
            </a:extLst>
          </p:cNvPr>
          <p:cNvSpPr txBox="1"/>
          <p:nvPr/>
        </p:nvSpPr>
        <p:spPr>
          <a:xfrm>
            <a:off x="2837934" y="2394861"/>
            <a:ext cx="22777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fill(3.14, 2, 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35B465-BA6E-4109-BFA1-D1EBE651BE8F}"/>
              </a:ext>
            </a:extLst>
          </p:cNvPr>
          <p:cNvSpPr txBox="1"/>
          <p:nvPr/>
        </p:nvSpPr>
        <p:spPr>
          <a:xfrm>
            <a:off x="1379834" y="4466163"/>
            <a:ext cx="277615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 = [</a:t>
            </a:r>
          </a:p>
          <a:p>
            <a:r>
              <a:rPr lang="en-US" dirty="0">
                <a:latin typeface="Consolas" panose="020B0609020204030204" pitchFamily="49" charset="0"/>
              </a:rPr>
              <a:t>  1.2 2.3 3.4 </a:t>
            </a:r>
          </a:p>
          <a:p>
            <a:r>
              <a:rPr lang="en-US" dirty="0">
                <a:latin typeface="Consolas" panose="020B0609020204030204" pitchFamily="49" charset="0"/>
              </a:rPr>
              <a:t>  4.5 5.6 6.7</a:t>
            </a:r>
          </a:p>
          <a:p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06FE39-91CB-4E3E-85C9-08C070209273}"/>
              </a:ext>
            </a:extLst>
          </p:cNvPr>
          <p:cNvSpPr txBox="1"/>
          <p:nvPr/>
        </p:nvSpPr>
        <p:spPr>
          <a:xfrm>
            <a:off x="4604947" y="4466162"/>
            <a:ext cx="24713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length(A) == 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1F11D3-5A0F-4E76-A18B-427329A14F1F}"/>
              </a:ext>
            </a:extLst>
          </p:cNvPr>
          <p:cNvSpPr txBox="1"/>
          <p:nvPr/>
        </p:nvSpPr>
        <p:spPr>
          <a:xfrm>
            <a:off x="4604947" y="4943555"/>
            <a:ext cx="24713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size(A) == (2, 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D3D76F-C89E-4AE3-AAB9-D4560141445C}"/>
              </a:ext>
            </a:extLst>
          </p:cNvPr>
          <p:cNvSpPr txBox="1"/>
          <p:nvPr/>
        </p:nvSpPr>
        <p:spPr>
          <a:xfrm>
            <a:off x="4604947" y="5422273"/>
            <a:ext cx="24713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size(A, 1) ==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50A576-0977-4670-80DA-FAB2C22F89DC}"/>
              </a:ext>
            </a:extLst>
          </p:cNvPr>
          <p:cNvSpPr txBox="1"/>
          <p:nvPr/>
        </p:nvSpPr>
        <p:spPr>
          <a:xfrm>
            <a:off x="4604947" y="5892316"/>
            <a:ext cx="24713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size(A, 2) ==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597DE6-4CCF-4DFB-85FA-03D332365F06}"/>
              </a:ext>
            </a:extLst>
          </p:cNvPr>
          <p:cNvSpPr txBox="1"/>
          <p:nvPr/>
        </p:nvSpPr>
        <p:spPr>
          <a:xfrm>
            <a:off x="1379834" y="6344686"/>
            <a:ext cx="277615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ndims</a:t>
            </a:r>
            <a:r>
              <a:rPr lang="en-US" dirty="0">
                <a:latin typeface="Consolas" panose="020B0609020204030204" pitchFamily="49" charset="0"/>
              </a:rPr>
              <a:t>(A) ==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49D578-AF0C-48D1-B5DB-92D9C1E51BD2}"/>
              </a:ext>
            </a:extLst>
          </p:cNvPr>
          <p:cNvSpPr txBox="1"/>
          <p:nvPr/>
        </p:nvSpPr>
        <p:spPr>
          <a:xfrm>
            <a:off x="1379834" y="5897325"/>
            <a:ext cx="277615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eltype</a:t>
            </a:r>
            <a:r>
              <a:rPr lang="en-US" dirty="0">
                <a:latin typeface="Consolas" panose="020B0609020204030204" pitchFamily="49" charset="0"/>
              </a:rPr>
              <a:t>(A) == Float64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83C9D2-7679-4FDE-9185-A82F2B6C56FD}"/>
              </a:ext>
            </a:extLst>
          </p:cNvPr>
          <p:cNvSpPr txBox="1"/>
          <p:nvPr/>
        </p:nvSpPr>
        <p:spPr>
          <a:xfrm>
            <a:off x="8241953" y="4466577"/>
            <a:ext cx="269171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strides(A) == (1, 2)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EF381A-E03D-40FA-B039-E80AFAFEDE1D}"/>
              </a:ext>
            </a:extLst>
          </p:cNvPr>
          <p:cNvSpPr txBox="1"/>
          <p:nvPr/>
        </p:nvSpPr>
        <p:spPr>
          <a:xfrm>
            <a:off x="9982200" y="5015296"/>
            <a:ext cx="139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Not</a:t>
            </a:r>
            <a:r>
              <a:rPr lang="en-US" dirty="0"/>
              <a:t> in bytes!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B74517-6B79-4E1B-B79B-4FE08E02ABFE}"/>
              </a:ext>
            </a:extLst>
          </p:cNvPr>
          <p:cNvSpPr txBox="1"/>
          <p:nvPr/>
        </p:nvSpPr>
        <p:spPr>
          <a:xfrm>
            <a:off x="7722623" y="5849974"/>
            <a:ext cx="393479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Column-wise storage scheme!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3A4736-2DC2-4DBE-A9E5-75663432A418}"/>
              </a:ext>
            </a:extLst>
          </p:cNvPr>
          <p:cNvSpPr txBox="1"/>
          <p:nvPr/>
        </p:nvSpPr>
        <p:spPr>
          <a:xfrm>
            <a:off x="3589637" y="3262567"/>
            <a:ext cx="446902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collect(range(0.0, 1.0, length=5))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0230850-85F6-4026-BC8A-3993B1E259B3}"/>
              </a:ext>
            </a:extLst>
          </p:cNvPr>
          <p:cNvGrpSpPr/>
          <p:nvPr/>
        </p:nvGrpSpPr>
        <p:grpSpPr>
          <a:xfrm>
            <a:off x="5205963" y="2394861"/>
            <a:ext cx="2747673" cy="646331"/>
            <a:chOff x="5205963" y="2394861"/>
            <a:chExt cx="2747673" cy="6463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6DBC55-6B1A-4469-B746-F2825331ABBF}"/>
                </a:ext>
              </a:extLst>
            </p:cNvPr>
            <p:cNvSpPr txBox="1"/>
            <p:nvPr/>
          </p:nvSpPr>
          <p:spPr>
            <a:xfrm>
              <a:off x="5675870" y="2394861"/>
              <a:ext cx="2277766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3.14 3.14 3.14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3.14 3.14 3.14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B74049B-0773-4298-9868-FA8B40C630D2}"/>
                </a:ext>
              </a:extLst>
            </p:cNvPr>
            <p:cNvCxnSpPr/>
            <p:nvPr/>
          </p:nvCxnSpPr>
          <p:spPr>
            <a:xfrm>
              <a:off x="5205963" y="2607439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33700D-9AF9-4DBF-BAD1-CD5EBB1D17DF}"/>
              </a:ext>
            </a:extLst>
          </p:cNvPr>
          <p:cNvGrpSpPr/>
          <p:nvPr/>
        </p:nvGrpSpPr>
        <p:grpSpPr>
          <a:xfrm>
            <a:off x="8241953" y="2276763"/>
            <a:ext cx="2846181" cy="1477328"/>
            <a:chOff x="8241953" y="2276763"/>
            <a:chExt cx="2846181" cy="147732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690A400-003C-4E91-BAA4-4D91F0CD1C38}"/>
                </a:ext>
              </a:extLst>
            </p:cNvPr>
            <p:cNvSpPr txBox="1"/>
            <p:nvPr/>
          </p:nvSpPr>
          <p:spPr>
            <a:xfrm>
              <a:off x="8810368" y="2276763"/>
              <a:ext cx="2277766" cy="147732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0.0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0.25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0.5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0.75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1.0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3E73435-5188-4FC2-A55B-3A9BA55BBC31}"/>
                </a:ext>
              </a:extLst>
            </p:cNvPr>
            <p:cNvCxnSpPr/>
            <p:nvPr/>
          </p:nvCxnSpPr>
          <p:spPr>
            <a:xfrm>
              <a:off x="8241953" y="345371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112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3A27C-CD42-41A7-BD16-AB9334435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(matrix)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3372D-EA14-4447-96BD-08FF4E6A6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Array indexing, 1-based: </a:t>
            </a:r>
            <a:r>
              <a:rPr lang="en-US" dirty="0">
                <a:latin typeface="Consolas" panose="020B0609020204030204" pitchFamily="49" charset="0"/>
              </a:rPr>
              <a:t>A[1, 2] = A[2, 1]</a:t>
            </a:r>
          </a:p>
          <a:p>
            <a:r>
              <a:rPr lang="en-US" dirty="0"/>
              <a:t>Array slicing (copy, no alias): </a:t>
            </a:r>
            <a:r>
              <a:rPr lang="en-US" dirty="0">
                <a:latin typeface="Consolas" panose="020B0609020204030204" pitchFamily="49" charset="0"/>
              </a:rPr>
              <a:t>A[2:3, 2:3]</a:t>
            </a:r>
          </a:p>
          <a:p>
            <a:r>
              <a:rPr lang="en-US" dirty="0"/>
              <a:t>Arithmetic operations</a:t>
            </a:r>
          </a:p>
          <a:p>
            <a:pPr lvl="1"/>
            <a:r>
              <a:rPr lang="en-US" dirty="0"/>
              <a:t>Scalar-array: </a:t>
            </a:r>
            <a:r>
              <a:rPr lang="en-US" dirty="0">
                <a:latin typeface="Consolas" panose="020B0609020204030204" pitchFamily="49" charset="0"/>
              </a:rPr>
              <a:t>.+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.-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.*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./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.^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</a:t>
            </a:r>
            <a:r>
              <a:rPr lang="en-US" dirty="0"/>
              <a:t>  MATLAB, </a:t>
            </a:r>
            <a:r>
              <a:rPr lang="en-US" dirty="0" err="1"/>
              <a:t>numpy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Array-array element-wise: </a:t>
            </a:r>
            <a:r>
              <a:rPr lang="en-US" dirty="0">
                <a:latin typeface="Consolas" panose="020B0609020204030204" pitchFamily="49" charset="0"/>
              </a:rPr>
              <a:t>.+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.-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.*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./</a:t>
            </a:r>
            <a:r>
              <a:rPr lang="en-US" dirty="0"/>
              <a:t>, .^ (sizes must match)</a:t>
            </a:r>
          </a:p>
          <a:p>
            <a:pPr lvl="1"/>
            <a:r>
              <a:rPr lang="en-US" dirty="0"/>
              <a:t>Matrix-matrix multiplication: </a:t>
            </a:r>
            <a:r>
              <a:rPr lang="en-US" dirty="0">
                <a:latin typeface="Consolas" panose="020B0609020204030204" pitchFamily="49" charset="0"/>
              </a:rPr>
              <a:t>*</a:t>
            </a:r>
            <a:r>
              <a:rPr lang="en-US" dirty="0"/>
              <a:t> (dimensions must match)</a:t>
            </a:r>
          </a:p>
          <a:p>
            <a:pPr lvl="1"/>
            <a:r>
              <a:rPr lang="en-US" dirty="0"/>
              <a:t>Matrix power: </a:t>
            </a:r>
            <a:r>
              <a:rPr lang="en-US" dirty="0">
                <a:latin typeface="Consolas" panose="020B0609020204030204" pitchFamily="49" charset="0"/>
              </a:rPr>
              <a:t>^</a:t>
            </a:r>
            <a:r>
              <a:rPr lang="en-US" dirty="0"/>
              <a:t> (matrix must be square)</a:t>
            </a:r>
          </a:p>
          <a:p>
            <a:r>
              <a:rPr lang="en-US" dirty="0"/>
              <a:t>Element-wise functions, e.g., </a:t>
            </a:r>
            <a:r>
              <a:rPr lang="en-US" dirty="0">
                <a:latin typeface="Consolas" panose="020B0609020204030204" pitchFamily="49" charset="0"/>
              </a:rPr>
              <a:t>sqrt.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cos.</a:t>
            </a:r>
            <a:r>
              <a:rPr lang="en-US" dirty="0"/>
              <a:t>, …</a:t>
            </a:r>
          </a:p>
          <a:p>
            <a:r>
              <a:rPr lang="en-US" dirty="0"/>
              <a:t>Transpose: </a:t>
            </a:r>
            <a:r>
              <a:rPr lang="en-US" dirty="0">
                <a:latin typeface="Consolas" panose="020B0609020204030204" pitchFamily="49" charset="0"/>
              </a:rPr>
              <a:t>transpose</a:t>
            </a:r>
            <a:r>
              <a:rPr lang="en-US" dirty="0"/>
              <a:t>, complex conjugate: </a:t>
            </a:r>
            <a:r>
              <a:rPr lang="en-US" dirty="0">
                <a:latin typeface="Consolas" panose="020B0609020204030204" pitchFamily="49" charset="0"/>
              </a:rPr>
              <a:t>'</a:t>
            </a:r>
          </a:p>
          <a:p>
            <a:r>
              <a:rPr lang="en-US" dirty="0" err="1">
                <a:latin typeface="Consolas" panose="020B0609020204030204" pitchFamily="49" charset="0"/>
              </a:rPr>
              <a:t>LinearAlgebra</a:t>
            </a:r>
            <a:r>
              <a:rPr lang="en-US" dirty="0"/>
              <a:t> module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det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inv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eigen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svd</a:t>
            </a:r>
            <a:r>
              <a:rPr lang="en-US" dirty="0"/>
              <a:t>, 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1A0EC-1A83-473D-8D40-9B5C3A7AA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A4C3C5-F93D-44B4-9E1A-642D57F17EEC}"/>
              </a:ext>
            </a:extLst>
          </p:cNvPr>
          <p:cNvSpPr txBox="1"/>
          <p:nvPr/>
        </p:nvSpPr>
        <p:spPr>
          <a:xfrm>
            <a:off x="7747683" y="4789329"/>
            <a:ext cx="3389874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using </a:t>
            </a:r>
            <a:r>
              <a:rPr lang="en-US" dirty="0" err="1">
                <a:latin typeface="Consolas" panose="020B0609020204030204" pitchFamily="49" charset="0"/>
              </a:rPr>
              <a:t>LinearAlgebra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r>
              <a:rPr lang="en-US" dirty="0">
                <a:latin typeface="Consolas" panose="020B0609020204030204" pitchFamily="49" charset="0"/>
              </a:rPr>
              <a:t>U, s, V = </a:t>
            </a:r>
            <a:r>
              <a:rPr lang="en-US" dirty="0" err="1">
                <a:latin typeface="Consolas" panose="020B0609020204030204" pitchFamily="49" charset="0"/>
              </a:rPr>
              <a:t>svd</a:t>
            </a:r>
            <a:r>
              <a:rPr lang="en-US" dirty="0">
                <a:latin typeface="Consolas" panose="020B0609020204030204" pitchFamily="49" charset="0"/>
              </a:rPr>
              <a:t>(A)</a:t>
            </a:r>
          </a:p>
          <a:p>
            <a:r>
              <a:rPr lang="en-US" dirty="0" err="1">
                <a:latin typeface="Consolas" panose="020B0609020204030204" pitchFamily="49" charset="0"/>
              </a:rPr>
              <a:t>A_new</a:t>
            </a:r>
            <a:r>
              <a:rPr lang="en-US" dirty="0">
                <a:latin typeface="Consolas" panose="020B0609020204030204" pitchFamily="49" charset="0"/>
              </a:rPr>
              <a:t> = U*</a:t>
            </a:r>
            <a:r>
              <a:rPr lang="en-US" dirty="0" err="1">
                <a:latin typeface="Consolas" panose="020B0609020204030204" pitchFamily="49" charset="0"/>
              </a:rPr>
              <a:t>diagm</a:t>
            </a:r>
            <a:r>
              <a:rPr lang="en-US" dirty="0">
                <a:latin typeface="Consolas" panose="020B0609020204030204" pitchFamily="49" charset="0"/>
              </a:rPr>
              <a:t>(s)*V'</a:t>
            </a: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98B868E-1904-4AAC-AC0C-FFB1D12A2C29}"/>
              </a:ext>
            </a:extLst>
          </p:cNvPr>
          <p:cNvGrpSpPr/>
          <p:nvPr/>
        </p:nvGrpSpPr>
        <p:grpSpPr>
          <a:xfrm>
            <a:off x="5807676" y="4509767"/>
            <a:ext cx="1085332" cy="374612"/>
            <a:chOff x="5807676" y="4509767"/>
            <a:chExt cx="1085332" cy="37461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9B17151-B04F-4AF9-BA47-35999939ADC4}"/>
                </a:ext>
              </a:extLst>
            </p:cNvPr>
            <p:cNvSpPr/>
            <p:nvPr/>
          </p:nvSpPr>
          <p:spPr>
            <a:xfrm>
              <a:off x="5807676" y="4509768"/>
              <a:ext cx="205946" cy="374611"/>
            </a:xfrm>
            <a:prstGeom prst="ellipse">
              <a:avLst/>
            </a:prstGeom>
            <a:solidFill>
              <a:srgbClr val="FF0000">
                <a:alpha val="12941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42BA3F3-A149-4E46-8FA6-BAA52D187981}"/>
                </a:ext>
              </a:extLst>
            </p:cNvPr>
            <p:cNvSpPr/>
            <p:nvPr/>
          </p:nvSpPr>
          <p:spPr>
            <a:xfrm>
              <a:off x="6687062" y="4509767"/>
              <a:ext cx="205946" cy="374611"/>
            </a:xfrm>
            <a:prstGeom prst="ellipse">
              <a:avLst/>
            </a:prstGeom>
            <a:solidFill>
              <a:srgbClr val="FF0000">
                <a:alpha val="12941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636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1246C-1472-42AD-B64D-5A38240DD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Structures: mutable versus immutable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3C4166-BFE6-4D41-B557-12E7B38FF60B}"/>
              </a:ext>
            </a:extLst>
          </p:cNvPr>
          <p:cNvSpPr txBox="1"/>
          <p:nvPr/>
        </p:nvSpPr>
        <p:spPr>
          <a:xfrm>
            <a:off x="724930" y="1867639"/>
            <a:ext cx="4716166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struct Pixel</a:t>
            </a:r>
          </a:p>
          <a:p>
            <a:r>
              <a:rPr lang="en-US" dirty="0">
                <a:latin typeface="Consolas" panose="020B0609020204030204" pitchFamily="49" charset="0"/>
              </a:rPr>
              <a:t>    x::UInt32</a:t>
            </a:r>
          </a:p>
          <a:p>
            <a:r>
              <a:rPr lang="en-US" dirty="0">
                <a:latin typeface="Consolas" panose="020B0609020204030204" pitchFamily="49" charset="0"/>
              </a:rPr>
              <a:t>    y::UInt32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color::String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6BA6E3-9B93-4A60-8854-1A4F8E21DA3F}"/>
              </a:ext>
            </a:extLst>
          </p:cNvPr>
          <p:cNvSpPr txBox="1"/>
          <p:nvPr/>
        </p:nvSpPr>
        <p:spPr>
          <a:xfrm>
            <a:off x="6404919" y="1867639"/>
            <a:ext cx="47161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 = Pixel(3, 7, "blue")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6BE2EE-42B5-4B60-B86E-77AA7ACCF947}"/>
              </a:ext>
            </a:extLst>
          </p:cNvPr>
          <p:cNvGrpSpPr/>
          <p:nvPr/>
        </p:nvGrpSpPr>
        <p:grpSpPr>
          <a:xfrm>
            <a:off x="7595287" y="1321356"/>
            <a:ext cx="1721598" cy="546283"/>
            <a:chOff x="7595287" y="1321356"/>
            <a:chExt cx="1721598" cy="54628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D7A28D2-B9DE-496F-AB45-1940C1BD6414}"/>
                </a:ext>
              </a:extLst>
            </p:cNvPr>
            <p:cNvSpPr txBox="1"/>
            <p:nvPr/>
          </p:nvSpPr>
          <p:spPr>
            <a:xfrm>
              <a:off x="7900087" y="1321356"/>
              <a:ext cx="14167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Constructor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B46CAF8-9364-41D0-815F-090D5D476AA7}"/>
                </a:ext>
              </a:extLst>
            </p:cNvPr>
            <p:cNvCxnSpPr>
              <a:stCxn id="6" idx="1"/>
            </p:cNvCxnSpPr>
            <p:nvPr/>
          </p:nvCxnSpPr>
          <p:spPr>
            <a:xfrm flipH="1">
              <a:off x="7595287" y="1521411"/>
              <a:ext cx="304800" cy="3462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BCC82B0-82E3-446C-AB89-4A29972023D2}"/>
              </a:ext>
            </a:extLst>
          </p:cNvPr>
          <p:cNvGrpSpPr/>
          <p:nvPr/>
        </p:nvGrpSpPr>
        <p:grpSpPr>
          <a:xfrm>
            <a:off x="6404919" y="2421637"/>
            <a:ext cx="4716166" cy="486892"/>
            <a:chOff x="6404919" y="2421637"/>
            <a:chExt cx="4716166" cy="48689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4900A48-CAE2-4B5D-A74C-2CFAAA86868A}"/>
                </a:ext>
              </a:extLst>
            </p:cNvPr>
            <p:cNvSpPr txBox="1"/>
            <p:nvPr/>
          </p:nvSpPr>
          <p:spPr>
            <a:xfrm>
              <a:off x="6404919" y="2421637"/>
              <a:ext cx="471616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println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latin typeface="Consolas" panose="020B0609020204030204" pitchFamily="49" charset="0"/>
                </a:rPr>
                <a:t>p.color</a:t>
              </a:r>
              <a:r>
                <a:rPr lang="en-US" dirty="0"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172FA5-057B-48E1-A1DE-74ACCBAE05A0}"/>
                </a:ext>
              </a:extLst>
            </p:cNvPr>
            <p:cNvSpPr txBox="1"/>
            <p:nvPr/>
          </p:nvSpPr>
          <p:spPr>
            <a:xfrm>
              <a:off x="8431995" y="2446864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00B050"/>
                  </a:solidFill>
                  <a:sym typeface="Symbol" panose="05050102010706020507" pitchFamily="18" charset="2"/>
                </a:rPr>
                <a:t></a:t>
              </a:r>
              <a:endParaRPr lang="en-US" sz="2400" b="1" i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163F0D2-3DD4-4485-BD14-50AC34BDE4F1}"/>
              </a:ext>
            </a:extLst>
          </p:cNvPr>
          <p:cNvGrpSpPr/>
          <p:nvPr/>
        </p:nvGrpSpPr>
        <p:grpSpPr>
          <a:xfrm>
            <a:off x="6404919" y="2975635"/>
            <a:ext cx="4716166" cy="369332"/>
            <a:chOff x="6404919" y="2975635"/>
            <a:chExt cx="4716166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CA9B219-F85D-4EB2-867C-CC0BE8CAC4F6}"/>
                </a:ext>
              </a:extLst>
            </p:cNvPr>
            <p:cNvSpPr txBox="1"/>
            <p:nvPr/>
          </p:nvSpPr>
          <p:spPr>
            <a:xfrm>
              <a:off x="6404919" y="2975635"/>
              <a:ext cx="471616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p.color</a:t>
              </a:r>
              <a:r>
                <a:rPr lang="en-US" dirty="0">
                  <a:latin typeface="Consolas" panose="020B0609020204030204" pitchFamily="49" charset="0"/>
                </a:rPr>
                <a:t> = "red"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4248046-388E-4EF6-81C7-549217914255}"/>
                </a:ext>
              </a:extLst>
            </p:cNvPr>
            <p:cNvGrpSpPr/>
            <p:nvPr/>
          </p:nvGrpSpPr>
          <p:grpSpPr>
            <a:xfrm>
              <a:off x="8522330" y="3093195"/>
              <a:ext cx="262647" cy="175098"/>
              <a:chOff x="6281635" y="4066162"/>
              <a:chExt cx="262647" cy="175098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11329053-26AD-4C83-98E3-87CDF2827771}"/>
                  </a:ext>
                </a:extLst>
              </p:cNvPr>
              <p:cNvCxnSpPr/>
              <p:nvPr/>
            </p:nvCxnSpPr>
            <p:spPr>
              <a:xfrm>
                <a:off x="6281635" y="4066162"/>
                <a:ext cx="262647" cy="175098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E6E07F4-E77B-4B80-8CDD-51683CBEE0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47297" y="4066162"/>
                <a:ext cx="196985" cy="175098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3CBD56A-568D-47BE-A706-4E919C580A9F}"/>
              </a:ext>
            </a:extLst>
          </p:cNvPr>
          <p:cNvSpPr txBox="1"/>
          <p:nvPr/>
        </p:nvSpPr>
        <p:spPr>
          <a:xfrm>
            <a:off x="724930" y="3965571"/>
            <a:ext cx="4716166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mutable struct Pixel</a:t>
            </a:r>
          </a:p>
          <a:p>
            <a:r>
              <a:rPr lang="en-US" dirty="0">
                <a:latin typeface="Consolas" panose="020B0609020204030204" pitchFamily="49" charset="0"/>
              </a:rPr>
              <a:t>    x::UInt32</a:t>
            </a:r>
          </a:p>
          <a:p>
            <a:r>
              <a:rPr lang="en-US" dirty="0">
                <a:latin typeface="Consolas" panose="020B0609020204030204" pitchFamily="49" charset="0"/>
              </a:rPr>
              <a:t>    y::UInt32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color::String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C7800F-9585-4022-8627-E94147A289ED}"/>
              </a:ext>
            </a:extLst>
          </p:cNvPr>
          <p:cNvSpPr txBox="1"/>
          <p:nvPr/>
        </p:nvSpPr>
        <p:spPr>
          <a:xfrm>
            <a:off x="6404919" y="3965571"/>
            <a:ext cx="47161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 = Pixel(3, 7, "blue")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B3D0E0C-7C0B-4A32-B334-77C906A31F9A}"/>
              </a:ext>
            </a:extLst>
          </p:cNvPr>
          <p:cNvGrpSpPr/>
          <p:nvPr/>
        </p:nvGrpSpPr>
        <p:grpSpPr>
          <a:xfrm>
            <a:off x="6404919" y="4473402"/>
            <a:ext cx="4716166" cy="461665"/>
            <a:chOff x="6404919" y="4473402"/>
            <a:chExt cx="4716166" cy="46166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F8750D1-96BE-49C7-9162-ECD0CCD2F3B5}"/>
                </a:ext>
              </a:extLst>
            </p:cNvPr>
            <p:cNvSpPr txBox="1"/>
            <p:nvPr/>
          </p:nvSpPr>
          <p:spPr>
            <a:xfrm>
              <a:off x="6404919" y="4519569"/>
              <a:ext cx="471616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println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latin typeface="Consolas" panose="020B0609020204030204" pitchFamily="49" charset="0"/>
                </a:rPr>
                <a:t>p.color</a:t>
              </a:r>
              <a:r>
                <a:rPr lang="en-US" dirty="0"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A5A2F56-1B85-4C1A-87FD-F06898B8D554}"/>
                </a:ext>
              </a:extLst>
            </p:cNvPr>
            <p:cNvSpPr txBox="1"/>
            <p:nvPr/>
          </p:nvSpPr>
          <p:spPr>
            <a:xfrm>
              <a:off x="8477162" y="4473402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00B050"/>
                  </a:solidFill>
                  <a:sym typeface="Symbol" panose="05050102010706020507" pitchFamily="18" charset="2"/>
                </a:rPr>
                <a:t></a:t>
              </a:r>
              <a:endParaRPr lang="en-US" sz="2400" b="1" i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CD9BD02-7DEC-4F36-A0AF-4AE5EE4B1EB6}"/>
              </a:ext>
            </a:extLst>
          </p:cNvPr>
          <p:cNvGrpSpPr/>
          <p:nvPr/>
        </p:nvGrpSpPr>
        <p:grpSpPr>
          <a:xfrm>
            <a:off x="6404919" y="5044126"/>
            <a:ext cx="4716166" cy="461665"/>
            <a:chOff x="6404919" y="5044126"/>
            <a:chExt cx="4716166" cy="46166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6BACDBF-FF7F-4B9F-B715-1A786A08947B}"/>
                </a:ext>
              </a:extLst>
            </p:cNvPr>
            <p:cNvSpPr txBox="1"/>
            <p:nvPr/>
          </p:nvSpPr>
          <p:spPr>
            <a:xfrm>
              <a:off x="6404919" y="5073567"/>
              <a:ext cx="471616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p.color</a:t>
              </a:r>
              <a:r>
                <a:rPr lang="en-US" dirty="0">
                  <a:latin typeface="Consolas" panose="020B0609020204030204" pitchFamily="49" charset="0"/>
                </a:rPr>
                <a:t> = "red"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F19C974-3FE5-4389-AA02-8A0A6A686158}"/>
                </a:ext>
              </a:extLst>
            </p:cNvPr>
            <p:cNvSpPr txBox="1"/>
            <p:nvPr/>
          </p:nvSpPr>
          <p:spPr>
            <a:xfrm>
              <a:off x="8466942" y="5044126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00B050"/>
                  </a:solidFill>
                  <a:sym typeface="Symbol" panose="05050102010706020507" pitchFamily="18" charset="2"/>
                </a:rPr>
                <a:t></a:t>
              </a:r>
              <a:endParaRPr lang="en-US" sz="2400" b="1" i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5D6A7F-925E-469F-988D-A30F70173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8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1" grpId="0" animBg="1"/>
      <p:bldP spid="2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40D97-FFF5-4370-B499-70087C6EA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hierarchies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920DB-FC8B-4A0C-9148-8F97A7B81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types, e.g.,</a:t>
            </a:r>
          </a:p>
          <a:p>
            <a:endParaRPr lang="en-US" dirty="0"/>
          </a:p>
          <a:p>
            <a:r>
              <a:rPr lang="en-US" dirty="0"/>
              <a:t>Abstract subtypes of abstract types, e.g.,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Concrete subtypes of abstract types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1317C5-184C-4C69-9CB2-38A4B0EF6DCE}"/>
              </a:ext>
            </a:extLst>
          </p:cNvPr>
          <p:cNvSpPr txBox="1"/>
          <p:nvPr/>
        </p:nvSpPr>
        <p:spPr>
          <a:xfrm>
            <a:off x="1631087" y="2270468"/>
            <a:ext cx="665617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abstract type 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0A8FE7-CEC4-4946-8B5D-530BFFEC1084}"/>
              </a:ext>
            </a:extLst>
          </p:cNvPr>
          <p:cNvSpPr txBox="1"/>
          <p:nvPr/>
        </p:nvSpPr>
        <p:spPr>
          <a:xfrm>
            <a:off x="1631088" y="3312359"/>
            <a:ext cx="665617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abstract type Abstract2DPoint &lt;: 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8337DB-9DB6-4CBD-BA8F-697197146FB1}"/>
              </a:ext>
            </a:extLst>
          </p:cNvPr>
          <p:cNvSpPr txBox="1"/>
          <p:nvPr/>
        </p:nvSpPr>
        <p:spPr>
          <a:xfrm>
            <a:off x="1631086" y="3816628"/>
            <a:ext cx="665617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abstract type Abstract3DPoint &lt;: 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9A5C7-AACA-490F-9F3B-53C6A18B898B}"/>
              </a:ext>
            </a:extLst>
          </p:cNvPr>
          <p:cNvSpPr txBox="1"/>
          <p:nvPr/>
        </p:nvSpPr>
        <p:spPr>
          <a:xfrm>
            <a:off x="1631086" y="4858519"/>
            <a:ext cx="6656179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mutable struct Point2D &lt;: Abstract2DPoint</a:t>
            </a:r>
          </a:p>
          <a:p>
            <a:r>
              <a:rPr lang="en-US" dirty="0">
                <a:latin typeface="Consolas" panose="020B0609020204030204" pitchFamily="49" charset="0"/>
              </a:rPr>
              <a:t>    x::Real</a:t>
            </a:r>
          </a:p>
          <a:p>
            <a:r>
              <a:rPr lang="en-US" dirty="0">
                <a:latin typeface="Consolas" panose="020B0609020204030204" pitchFamily="49" charset="0"/>
              </a:rPr>
              <a:t>    y::Real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3E26DD-DDB3-4EE9-B777-21FD1B5118D7}"/>
              </a:ext>
            </a:extLst>
          </p:cNvPr>
          <p:cNvSpPr txBox="1"/>
          <p:nvPr/>
        </p:nvSpPr>
        <p:spPr>
          <a:xfrm>
            <a:off x="9319053" y="4937810"/>
            <a:ext cx="20347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subtyping from concrete types!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C6DD19-A381-425A-BC59-6D0385C80243}"/>
              </a:ext>
            </a:extLst>
          </p:cNvPr>
          <p:cNvSpPr txBox="1"/>
          <p:nvPr/>
        </p:nvSpPr>
        <p:spPr>
          <a:xfrm>
            <a:off x="9319052" y="3466092"/>
            <a:ext cx="20347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Subtyping from single type only!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D4442DC-DACE-41A3-A561-9A91FCDF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9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8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34A9F-7CD3-4560-A76C-7466EB440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8F523E-7BD0-4609-82CD-1BD23468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8E118A-7838-43C2-AFB9-0EE30E5D570B}"/>
              </a:ext>
            </a:extLst>
          </p:cNvPr>
          <p:cNvSpPr txBox="1"/>
          <p:nvPr/>
        </p:nvSpPr>
        <p:spPr>
          <a:xfrm>
            <a:off x="1458642" y="1694729"/>
            <a:ext cx="7965993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(p::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) = </a:t>
            </a:r>
            <a:r>
              <a:rPr lang="en-US" dirty="0" err="1">
                <a:latin typeface="Consolas" panose="020B0609020204030204" pitchFamily="49" charset="0"/>
              </a:rPr>
              <a:t>p.x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set_x</a:t>
            </a:r>
            <a:r>
              <a:rPr lang="en-US" dirty="0">
                <a:latin typeface="Consolas" panose="020B0609020204030204" pitchFamily="49" charset="0"/>
              </a:rPr>
              <a:t>!(p::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::Real) = begin </a:t>
            </a:r>
            <a:r>
              <a:rPr lang="en-US" dirty="0" err="1">
                <a:latin typeface="Consolas" panose="020B0609020204030204" pitchFamily="49" charset="0"/>
              </a:rPr>
              <a:t>p.x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; end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(p::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) = </a:t>
            </a:r>
            <a:r>
              <a:rPr lang="en-US" dirty="0" err="1">
                <a:latin typeface="Consolas" panose="020B0609020204030204" pitchFamily="49" charset="0"/>
              </a:rPr>
              <a:t>p.y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set_y</a:t>
            </a:r>
            <a:r>
              <a:rPr lang="en-US" dirty="0">
                <a:latin typeface="Consolas" panose="020B0609020204030204" pitchFamily="49" charset="0"/>
              </a:rPr>
              <a:t>!(p::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::Real) = begin </a:t>
            </a:r>
            <a:r>
              <a:rPr lang="en-US" dirty="0" err="1">
                <a:latin typeface="Consolas" panose="020B0609020204030204" pitchFamily="49" charset="0"/>
              </a:rPr>
              <a:t>p.y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; end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get_z</a:t>
            </a:r>
            <a:r>
              <a:rPr lang="en-US" dirty="0">
                <a:latin typeface="Consolas" panose="020B0609020204030204" pitchFamily="49" charset="0"/>
              </a:rPr>
              <a:t>(p::AbstractPoint3D) = </a:t>
            </a:r>
            <a:r>
              <a:rPr lang="en-US" dirty="0" err="1">
                <a:latin typeface="Consolas" panose="020B0609020204030204" pitchFamily="49" charset="0"/>
              </a:rPr>
              <a:t>p.z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set_z</a:t>
            </a:r>
            <a:r>
              <a:rPr lang="en-US" dirty="0">
                <a:latin typeface="Consolas" panose="020B0609020204030204" pitchFamily="49" charset="0"/>
              </a:rPr>
              <a:t>!(p::AbstractPoint3D,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::Real) = begin </a:t>
            </a:r>
            <a:r>
              <a:rPr lang="en-US" dirty="0" err="1">
                <a:latin typeface="Consolas" panose="020B0609020204030204" pitchFamily="49" charset="0"/>
              </a:rPr>
              <a:t>p.z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; end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6EF15DC-C357-497D-A03B-0D41FFA4F454}"/>
              </a:ext>
            </a:extLst>
          </p:cNvPr>
          <p:cNvGrpSpPr/>
          <p:nvPr/>
        </p:nvGrpSpPr>
        <p:grpSpPr>
          <a:xfrm>
            <a:off x="4287817" y="4547042"/>
            <a:ext cx="5668301" cy="1590694"/>
            <a:chOff x="7234137" y="3063682"/>
            <a:chExt cx="5668301" cy="159069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5C1837-6DAB-4367-AF26-EC04288F0793}"/>
                </a:ext>
              </a:extLst>
            </p:cNvPr>
            <p:cNvSpPr txBox="1"/>
            <p:nvPr/>
          </p:nvSpPr>
          <p:spPr>
            <a:xfrm>
              <a:off x="7850221" y="3700269"/>
              <a:ext cx="5052217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Do not access fields in structures,</a:t>
              </a:r>
              <a:br>
                <a:rPr lang="en-US" sz="2800" dirty="0"/>
              </a:br>
              <a:r>
                <a:rPr lang="en-US" sz="2800" dirty="0"/>
                <a:t>defines accessor methods</a:t>
              </a:r>
            </a:p>
          </p:txBody>
        </p:sp>
        <p:pic>
          <p:nvPicPr>
            <p:cNvPr id="8" name="Graphic 7" descr="Thumbs up sign with solid fill">
              <a:extLst>
                <a:ext uri="{FF2B5EF4-FFF2-40B4-BE49-F238E27FC236}">
                  <a16:creationId xmlns:a16="http://schemas.microsoft.com/office/drawing/2014/main" id="{EDF50AD5-2F8D-49BA-AB86-4F6F5FB8E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307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C8B7CA-974B-4F39-B507-75A5AE9BE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68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A4432-AC7E-4C0E-A953-616D26182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35DC9-D006-48EA-B28F-DFC60708B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dispatch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AE8D53-8050-492F-8C1B-4E297382426A}"/>
              </a:ext>
            </a:extLst>
          </p:cNvPr>
          <p:cNvSpPr txBox="1"/>
          <p:nvPr/>
        </p:nvSpPr>
        <p:spPr>
          <a:xfrm>
            <a:off x="1458090" y="2403643"/>
            <a:ext cx="782595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distance(p1::Abstract2DPoint, p2::Abstract2DPoint)</a:t>
            </a:r>
          </a:p>
          <a:p>
            <a:r>
              <a:rPr lang="en-US" dirty="0">
                <a:latin typeface="Consolas" panose="020B0609020204030204" pitchFamily="49" charset="0"/>
              </a:rPr>
              <a:t>    x1 = </a:t>
            </a:r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(p1); y1 = </a:t>
            </a:r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(p1)</a:t>
            </a:r>
          </a:p>
          <a:p>
            <a:r>
              <a:rPr lang="en-US" dirty="0">
                <a:latin typeface="Consolas" panose="020B0609020204030204" pitchFamily="49" charset="0"/>
              </a:rPr>
              <a:t>    x2 = </a:t>
            </a:r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(p2); y2 = </a:t>
            </a:r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(p2)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sqrt((x1 – x2)^2 + (y1 – y2)^2)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AE319E-8773-4104-A9B1-174D925CB64C}"/>
              </a:ext>
            </a:extLst>
          </p:cNvPr>
          <p:cNvSpPr txBox="1"/>
          <p:nvPr/>
        </p:nvSpPr>
        <p:spPr>
          <a:xfrm>
            <a:off x="1458089" y="4296930"/>
            <a:ext cx="782595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distance(p1::Abstract3DPoint, p2::Abstract3DPoint)</a:t>
            </a:r>
          </a:p>
          <a:p>
            <a:r>
              <a:rPr lang="en-US" dirty="0">
                <a:latin typeface="Consolas" panose="020B0609020204030204" pitchFamily="49" charset="0"/>
              </a:rPr>
              <a:t>    x1 = </a:t>
            </a:r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(p1); y1 = </a:t>
            </a:r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(p1); z1 = </a:t>
            </a:r>
            <a:r>
              <a:rPr lang="en-US" dirty="0" err="1">
                <a:latin typeface="Consolas" panose="020B0609020204030204" pitchFamily="49" charset="0"/>
              </a:rPr>
              <a:t>get_z</a:t>
            </a:r>
            <a:r>
              <a:rPr lang="en-US" dirty="0">
                <a:latin typeface="Consolas" panose="020B0609020204030204" pitchFamily="49" charset="0"/>
              </a:rPr>
              <a:t>(p1)</a:t>
            </a:r>
          </a:p>
          <a:p>
            <a:r>
              <a:rPr lang="en-US" dirty="0">
                <a:latin typeface="Consolas" panose="020B0609020204030204" pitchFamily="49" charset="0"/>
              </a:rPr>
              <a:t>    x2 = </a:t>
            </a:r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(p2); y2 = </a:t>
            </a:r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(p2); z2 = </a:t>
            </a:r>
            <a:r>
              <a:rPr lang="en-US" dirty="0" err="1">
                <a:latin typeface="Consolas" panose="020B0609020204030204" pitchFamily="49" charset="0"/>
              </a:rPr>
              <a:t>get_z</a:t>
            </a:r>
            <a:r>
              <a:rPr lang="en-US" dirty="0">
                <a:latin typeface="Consolas" panose="020B0609020204030204" pitchFamily="49" charset="0"/>
              </a:rPr>
              <a:t>(p2)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sqrt((x1 – x2)^2 + (y1 – y2)^2 + (z1 – z2)^2)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98C7A-5D56-4878-AEE3-0A2DA14F1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6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6532-2CE8-4AD7-B819-2EC8F46C8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867FD-9A37-4959-B309-8B83344CD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Traits are "properties" of types, e.g., color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Default behavior: types are </a:t>
            </a:r>
            <a:r>
              <a:rPr lang="en-US" i="1" dirty="0"/>
              <a:t>not</a:t>
            </a:r>
            <a:r>
              <a:rPr lang="en-US" dirty="0"/>
              <a:t> colored</a:t>
            </a:r>
          </a:p>
          <a:p>
            <a:endParaRPr lang="en-US" dirty="0"/>
          </a:p>
          <a:p>
            <a:r>
              <a:rPr lang="en-US" dirty="0"/>
              <a:t>Action on trait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638AD6-5743-4A9B-9763-3C80358644C9}"/>
              </a:ext>
            </a:extLst>
          </p:cNvPr>
          <p:cNvSpPr txBox="1"/>
          <p:nvPr/>
        </p:nvSpPr>
        <p:spPr>
          <a:xfrm>
            <a:off x="1458090" y="2288311"/>
            <a:ext cx="5198083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abstract type </a:t>
            </a:r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  <a:p>
            <a:r>
              <a:rPr lang="en-US" dirty="0">
                <a:latin typeface="Consolas" panose="020B0609020204030204" pitchFamily="49" charset="0"/>
              </a:rPr>
              <a:t>struct </a:t>
            </a:r>
            <a:r>
              <a:rPr lang="en-US" dirty="0" err="1">
                <a:latin typeface="Consolas" panose="020B0609020204030204" pitchFamily="49" charset="0"/>
              </a:rPr>
              <a:t>IsColored</a:t>
            </a:r>
            <a:r>
              <a:rPr lang="en-US" dirty="0">
                <a:latin typeface="Consolas" panose="020B0609020204030204" pitchFamily="49" charset="0"/>
              </a:rPr>
              <a:t> &lt;: </a:t>
            </a:r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  <a:p>
            <a:r>
              <a:rPr lang="en-US" dirty="0">
                <a:latin typeface="Consolas" panose="020B0609020204030204" pitchFamily="49" charset="0"/>
              </a:rPr>
              <a:t>struct </a:t>
            </a:r>
            <a:r>
              <a:rPr lang="en-US" dirty="0" err="1">
                <a:latin typeface="Consolas" panose="020B0609020204030204" pitchFamily="49" charset="0"/>
              </a:rPr>
              <a:t>IsNotColored</a:t>
            </a:r>
            <a:r>
              <a:rPr lang="en-US" dirty="0">
                <a:latin typeface="Consolas" panose="020B0609020204030204" pitchFamily="49" charset="0"/>
              </a:rPr>
              <a:t> &lt;: </a:t>
            </a:r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7F073-E5DA-4DA5-9658-8CC43161CD54}"/>
              </a:ext>
            </a:extLst>
          </p:cNvPr>
          <p:cNvSpPr txBox="1"/>
          <p:nvPr/>
        </p:nvSpPr>
        <p:spPr>
          <a:xfrm>
            <a:off x="1458090" y="3849384"/>
            <a:ext cx="51980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(::Type) = </a:t>
            </a:r>
            <a:r>
              <a:rPr lang="en-US" dirty="0" err="1">
                <a:latin typeface="Consolas" panose="020B0609020204030204" pitchFamily="49" charset="0"/>
              </a:rPr>
              <a:t>IsNotColored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C28D9-A7C5-4E74-A9C2-B18D3D31E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C46F96-6473-4C64-9024-4CE33AF0988A}"/>
              </a:ext>
            </a:extLst>
          </p:cNvPr>
          <p:cNvSpPr txBox="1"/>
          <p:nvPr/>
        </p:nvSpPr>
        <p:spPr>
          <a:xfrm>
            <a:off x="1458089" y="4881662"/>
            <a:ext cx="9432333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(obj::T) where {T} = </a:t>
            </a:r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(T), obj)</a:t>
            </a:r>
          </a:p>
          <a:p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(::</a:t>
            </a:r>
            <a:r>
              <a:rPr lang="en-US" dirty="0" err="1">
                <a:latin typeface="Consolas" panose="020B0609020204030204" pitchFamily="49" charset="0"/>
              </a:rPr>
              <a:t>IsNotColored</a:t>
            </a:r>
            <a:r>
              <a:rPr lang="en-US" dirty="0">
                <a:latin typeface="Consolas" panose="020B0609020204030204" pitchFamily="49" charset="0"/>
              </a:rPr>
              <a:t>, obj) = error("$(</a:t>
            </a:r>
            <a:r>
              <a:rPr lang="en-US" dirty="0" err="1">
                <a:latin typeface="Consolas" panose="020B0609020204030204" pitchFamily="49" charset="0"/>
              </a:rPr>
              <a:t>typeof</a:t>
            </a:r>
            <a:r>
              <a:rPr lang="en-US" dirty="0">
                <a:latin typeface="Consolas" panose="020B0609020204030204" pitchFamily="49" charset="0"/>
              </a:rPr>
              <a:t>(obj)) is not colored")</a:t>
            </a:r>
          </a:p>
          <a:p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(::</a:t>
            </a:r>
            <a:r>
              <a:rPr lang="en-US" dirty="0" err="1">
                <a:latin typeface="Consolas" panose="020B0609020204030204" pitchFamily="49" charset="0"/>
              </a:rPr>
              <a:t>IsColored</a:t>
            </a:r>
            <a:r>
              <a:rPr lang="en-US" dirty="0">
                <a:latin typeface="Consolas" panose="020B0609020204030204" pitchFamily="49" charset="0"/>
              </a:rPr>
              <a:t>, obj) = </a:t>
            </a:r>
            <a:r>
              <a:rPr lang="en-US" dirty="0" err="1">
                <a:latin typeface="Consolas" panose="020B0609020204030204" pitchFamily="49" charset="0"/>
              </a:rPr>
              <a:t>obj.color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73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B8F5C-1F74-45D8-AD90-2A6B9A5C6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54D94-4EC8-46DE-8932-F11821479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Pixel again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06F6D-7720-4566-8BBD-70C54F3ED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08293A-6964-47D3-A2D0-2A9DD53D5B9D}"/>
              </a:ext>
            </a:extLst>
          </p:cNvPr>
          <p:cNvSpPr txBox="1"/>
          <p:nvPr/>
        </p:nvSpPr>
        <p:spPr>
          <a:xfrm>
            <a:off x="1154519" y="2321771"/>
            <a:ext cx="5692475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mutable struct Pixel</a:t>
            </a:r>
          </a:p>
          <a:p>
            <a:r>
              <a:rPr lang="en-US" dirty="0">
                <a:latin typeface="Consolas" panose="020B0609020204030204" pitchFamily="49" charset="0"/>
              </a:rPr>
              <a:t>    …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color::String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B55A68-5AC1-4ABE-96D1-E980EA702462}"/>
              </a:ext>
            </a:extLst>
          </p:cNvPr>
          <p:cNvSpPr txBox="1"/>
          <p:nvPr/>
        </p:nvSpPr>
        <p:spPr>
          <a:xfrm>
            <a:off x="1154518" y="3769276"/>
            <a:ext cx="569247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(::Type{&lt;:Pixel}) = </a:t>
            </a:r>
            <a:r>
              <a:rPr lang="en-US" dirty="0" err="1">
                <a:latin typeface="Consolas" panose="020B0609020204030204" pitchFamily="49" charset="0"/>
              </a:rPr>
              <a:t>IsColored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C5593F-2355-43FB-BC93-812DA3422F28}"/>
              </a:ext>
            </a:extLst>
          </p:cNvPr>
          <p:cNvSpPr txBox="1"/>
          <p:nvPr/>
        </p:nvSpPr>
        <p:spPr>
          <a:xfrm>
            <a:off x="1154519" y="4864395"/>
            <a:ext cx="5705175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struct Paint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color::String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1B7C23-F351-49F1-A3B5-B52642CD2CEA}"/>
              </a:ext>
            </a:extLst>
          </p:cNvPr>
          <p:cNvSpPr txBox="1"/>
          <p:nvPr/>
        </p:nvSpPr>
        <p:spPr>
          <a:xfrm>
            <a:off x="1154518" y="6056523"/>
            <a:ext cx="569247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(::Type{&lt;:Paint}) = </a:t>
            </a:r>
            <a:r>
              <a:rPr lang="en-US" dirty="0" err="1">
                <a:latin typeface="Consolas" panose="020B0609020204030204" pitchFamily="49" charset="0"/>
              </a:rPr>
              <a:t>IsColored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35B9C2-922C-454F-8F4E-BD2F2BD7342C}"/>
              </a:ext>
            </a:extLst>
          </p:cNvPr>
          <p:cNvSpPr txBox="1"/>
          <p:nvPr/>
        </p:nvSpPr>
        <p:spPr>
          <a:xfrm>
            <a:off x="7887286" y="2321771"/>
            <a:ext cx="3933577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pixel = Pixel(3, 7, "blue")</a:t>
            </a:r>
          </a:p>
          <a:p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(pixel))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50DF84-691C-4AF5-80B3-A788DA0005F1}"/>
              </a:ext>
            </a:extLst>
          </p:cNvPr>
          <p:cNvSpPr txBox="1"/>
          <p:nvPr/>
        </p:nvSpPr>
        <p:spPr>
          <a:xfrm>
            <a:off x="7887286" y="4864395"/>
            <a:ext cx="3933577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paint = Paint("yellow")</a:t>
            </a:r>
          </a:p>
          <a:p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(paint))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32A60F-5746-42D8-854B-80CC2CA27B26}"/>
              </a:ext>
            </a:extLst>
          </p:cNvPr>
          <p:cNvSpPr txBox="1"/>
          <p:nvPr/>
        </p:nvSpPr>
        <p:spPr>
          <a:xfrm>
            <a:off x="7887286" y="3520566"/>
            <a:ext cx="3933577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point = Point2D(3.1, 7.5)</a:t>
            </a:r>
          </a:p>
          <a:p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(point))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79A3822-9708-44CE-AEC1-14E0D8E794FD}"/>
              </a:ext>
            </a:extLst>
          </p:cNvPr>
          <p:cNvGrpSpPr/>
          <p:nvPr/>
        </p:nvGrpSpPr>
        <p:grpSpPr>
          <a:xfrm>
            <a:off x="154858" y="2557880"/>
            <a:ext cx="1012361" cy="3020314"/>
            <a:chOff x="154858" y="2557880"/>
            <a:chExt cx="1012361" cy="3020314"/>
          </a:xfrm>
        </p:grpSpPr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F893F298-DC95-4F88-8EB5-157C6297C4A1}"/>
                </a:ext>
              </a:extLst>
            </p:cNvPr>
            <p:cNvCxnSpPr>
              <a:cxnSpLocks/>
              <a:stCxn id="5" idx="1"/>
              <a:endCxn id="7" idx="1"/>
            </p:cNvCxnSpPr>
            <p:nvPr/>
          </p:nvCxnSpPr>
          <p:spPr>
            <a:xfrm rot="10800000" flipV="1">
              <a:off x="1154519" y="2921936"/>
              <a:ext cx="12700" cy="2404124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rgbClr val="FF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67967E0-EA27-47CC-B920-95AC73896BAB}"/>
                </a:ext>
              </a:extLst>
            </p:cNvPr>
            <p:cNvSpPr txBox="1"/>
            <p:nvPr/>
          </p:nvSpPr>
          <p:spPr>
            <a:xfrm rot="16200000">
              <a:off x="-1093689" y="3806427"/>
              <a:ext cx="3020314" cy="5232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Not in type relation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419ADEC-3664-47BD-A448-FDDFB4A87F5F}"/>
              </a:ext>
            </a:extLst>
          </p:cNvPr>
          <p:cNvGrpSpPr/>
          <p:nvPr/>
        </p:nvGrpSpPr>
        <p:grpSpPr>
          <a:xfrm>
            <a:off x="6846994" y="3953942"/>
            <a:ext cx="873418" cy="2287247"/>
            <a:chOff x="489127" y="3005406"/>
            <a:chExt cx="873418" cy="2287247"/>
          </a:xfrm>
        </p:grpSpPr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7A3A0939-B0BB-4FC5-AB02-A8AC2BAB204F}"/>
                </a:ext>
              </a:extLst>
            </p:cNvPr>
            <p:cNvCxnSpPr>
              <a:cxnSpLocks/>
              <a:stCxn id="6" idx="3"/>
              <a:endCxn id="8" idx="3"/>
            </p:cNvCxnSpPr>
            <p:nvPr/>
          </p:nvCxnSpPr>
          <p:spPr>
            <a:xfrm>
              <a:off x="489127" y="3005406"/>
              <a:ext cx="12700" cy="2287247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rgbClr val="00B05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870A401-3AA5-4E46-ACEF-DC3ADB6B603E}"/>
                </a:ext>
              </a:extLst>
            </p:cNvPr>
            <p:cNvSpPr txBox="1"/>
            <p:nvPr/>
          </p:nvSpPr>
          <p:spPr>
            <a:xfrm rot="16200000">
              <a:off x="250028" y="3887418"/>
              <a:ext cx="1701813" cy="52322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</a:rPr>
                <a:t>Share trait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87F42F3-B864-4B54-90DE-C8B791BA4D05}"/>
              </a:ext>
            </a:extLst>
          </p:cNvPr>
          <p:cNvGrpSpPr/>
          <p:nvPr/>
        </p:nvGrpSpPr>
        <p:grpSpPr>
          <a:xfrm>
            <a:off x="8336341" y="3020036"/>
            <a:ext cx="1144930" cy="369332"/>
            <a:chOff x="8336341" y="3020036"/>
            <a:chExt cx="1144930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24FB99-A394-4E68-9C80-4953F6B8634F}"/>
                </a:ext>
              </a:extLst>
            </p:cNvPr>
            <p:cNvSpPr txBox="1"/>
            <p:nvPr/>
          </p:nvSpPr>
          <p:spPr>
            <a:xfrm>
              <a:off x="8878221" y="3020036"/>
              <a:ext cx="60305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blue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9606E98-EA07-45EA-B8CC-C46ED9C55BDE}"/>
                </a:ext>
              </a:extLst>
            </p:cNvPr>
            <p:cNvCxnSpPr/>
            <p:nvPr/>
          </p:nvCxnSpPr>
          <p:spPr>
            <a:xfrm>
              <a:off x="8336341" y="321503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04ED038-C652-4E0F-A938-872A63816CDB}"/>
              </a:ext>
            </a:extLst>
          </p:cNvPr>
          <p:cNvGrpSpPr/>
          <p:nvPr/>
        </p:nvGrpSpPr>
        <p:grpSpPr>
          <a:xfrm>
            <a:off x="8336341" y="4242929"/>
            <a:ext cx="2839368" cy="369332"/>
            <a:chOff x="8336341" y="4242929"/>
            <a:chExt cx="2839368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22A8210-5DC4-436F-9F07-5A1B35990A54}"/>
                </a:ext>
              </a:extLst>
            </p:cNvPr>
            <p:cNvSpPr txBox="1"/>
            <p:nvPr/>
          </p:nvSpPr>
          <p:spPr>
            <a:xfrm>
              <a:off x="8878221" y="4242929"/>
              <a:ext cx="229748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Point2D is not colored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48BD4EE-9549-4AF1-BE60-7461ED15ED9D}"/>
                </a:ext>
              </a:extLst>
            </p:cNvPr>
            <p:cNvCxnSpPr/>
            <p:nvPr/>
          </p:nvCxnSpPr>
          <p:spPr>
            <a:xfrm>
              <a:off x="8336341" y="4437477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03DE63C-64CE-43F5-8328-73D3AF865C8F}"/>
              </a:ext>
            </a:extLst>
          </p:cNvPr>
          <p:cNvGrpSpPr/>
          <p:nvPr/>
        </p:nvGrpSpPr>
        <p:grpSpPr>
          <a:xfrm>
            <a:off x="8336341" y="5578194"/>
            <a:ext cx="1358301" cy="369332"/>
            <a:chOff x="8336341" y="5578194"/>
            <a:chExt cx="1358301" cy="369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605E90D-6F89-4F2A-8673-71C2E81F4748}"/>
                </a:ext>
              </a:extLst>
            </p:cNvPr>
            <p:cNvSpPr txBox="1"/>
            <p:nvPr/>
          </p:nvSpPr>
          <p:spPr>
            <a:xfrm>
              <a:off x="8881406" y="5578194"/>
              <a:ext cx="81323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yellow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C27A191-437A-41A6-AAA2-BB47F11B230D}"/>
                </a:ext>
              </a:extLst>
            </p:cNvPr>
            <p:cNvCxnSpPr/>
            <p:nvPr/>
          </p:nvCxnSpPr>
          <p:spPr>
            <a:xfrm>
              <a:off x="8336341" y="5776652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556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  <p:bldP spid="10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9532D-020B-44CF-86C6-CE5F9A513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68A00-EF5B-40AC-BB65-0913388E9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or concrete type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Creating objects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Multiple dispatch on abstract parameterized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91C73-C745-4154-83D5-B1CAE1F8B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FF29B3-5153-483D-970D-A20AFEF015A3}"/>
              </a:ext>
            </a:extLst>
          </p:cNvPr>
          <p:cNvSpPr txBox="1"/>
          <p:nvPr/>
        </p:nvSpPr>
        <p:spPr>
          <a:xfrm>
            <a:off x="1458090" y="2301387"/>
            <a:ext cx="519808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struct Pixel{</a:t>
            </a:r>
            <a:r>
              <a:rPr lang="en-US" dirty="0" err="1">
                <a:latin typeface="Consolas" panose="020B0609020204030204" pitchFamily="49" charset="0"/>
              </a:rPr>
              <a:t>CoordT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ColorT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    x::CoordT</a:t>
            </a:r>
          </a:p>
          <a:p>
            <a:r>
              <a:rPr lang="en-US" dirty="0">
                <a:latin typeface="Consolas" panose="020B0609020204030204" pitchFamily="49" charset="0"/>
              </a:rPr>
              <a:t>    y::CoordT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</a:t>
            </a:r>
            <a:r>
              <a:rPr lang="en-US" dirty="0" err="1">
                <a:latin typeface="Consolas" panose="020B0609020204030204" pitchFamily="49" charset="0"/>
              </a:rPr>
              <a:t>ColorT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828E77-6DCF-4705-A2E5-5F0EBB46EFAB}"/>
              </a:ext>
            </a:extLst>
          </p:cNvPr>
          <p:cNvSpPr txBox="1"/>
          <p:nvPr/>
        </p:nvSpPr>
        <p:spPr>
          <a:xfrm>
            <a:off x="1458090" y="4411267"/>
            <a:ext cx="84154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pixel1 = Pixel{UInt16, String}(UInt16(123), UInt16(2047), "blue")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9DA4CF-657D-4696-96A6-19AA133EF6EB}"/>
              </a:ext>
            </a:extLst>
          </p:cNvPr>
          <p:cNvSpPr txBox="1"/>
          <p:nvPr/>
        </p:nvSpPr>
        <p:spPr>
          <a:xfrm>
            <a:off x="1458090" y="4915536"/>
            <a:ext cx="84154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pixel2 = Pixel{Float64, UInt8}(12.3, -3.4, UInt8(245))</a:t>
            </a:r>
          </a:p>
        </p:txBody>
      </p:sp>
    </p:spTree>
    <p:extLst>
      <p:ext uri="{BB962C8B-B14F-4D97-AF65-F5344CB8AC3E}">
        <p14:creationId xmlns:p14="http://schemas.microsoft.com/office/powerpoint/2010/main" val="178418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42217-B8D9-4EE4-A4B1-8B66F1E6B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DC058-F530-4800-8BEB-EC59E0273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39E5E-ACF3-4102-AE2D-B62AC71F3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258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47064-22B2-49E5-B011-89C6A6C5A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33713-5C12-4E24-817F-0B8DF8ABB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streams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stdin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stdout</a:t>
            </a:r>
            <a:r>
              <a:rPr lang="en-US" dirty="0"/>
              <a:t>/</a:t>
            </a:r>
            <a:r>
              <a:rPr lang="en-US" dirty="0">
                <a:latin typeface="Consolas" panose="020B0609020204030204" pitchFamily="49" charset="0"/>
              </a:rPr>
              <a:t>stderr</a:t>
            </a:r>
          </a:p>
          <a:p>
            <a:r>
              <a:rPr lang="en-US" dirty="0"/>
              <a:t>File streams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CFB5A-2BED-4D15-BB7E-589AF05F7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64CEE0-1A97-4D1B-87AB-8F41F9FCE7E0}"/>
              </a:ext>
            </a:extLst>
          </p:cNvPr>
          <p:cNvSpPr txBox="1"/>
          <p:nvPr/>
        </p:nvSpPr>
        <p:spPr>
          <a:xfrm>
            <a:off x="1285096" y="3545300"/>
            <a:ext cx="519808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open("my_file.txt", "w") do file</a:t>
            </a:r>
          </a:p>
          <a:p>
            <a:r>
              <a:rPr lang="en-US" dirty="0">
                <a:latin typeface="Consolas" panose="020B0609020204030204" pitchFamily="49" charset="0"/>
              </a:rPr>
              <a:t>    for x in 0.0:0.1:10.0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(file, "$x $(sqrt(x))")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E953F2E-05C2-4958-9C33-296CAD07B25A}"/>
              </a:ext>
            </a:extLst>
          </p:cNvPr>
          <p:cNvGrpSpPr/>
          <p:nvPr/>
        </p:nvGrpSpPr>
        <p:grpSpPr>
          <a:xfrm>
            <a:off x="7234137" y="3063682"/>
            <a:ext cx="3740594" cy="1467584"/>
            <a:chOff x="7234137" y="3063682"/>
            <a:chExt cx="3740594" cy="146758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AFAD4A-EF56-4EDA-878A-9A731A64B9FC}"/>
                </a:ext>
              </a:extLst>
            </p:cNvPr>
            <p:cNvSpPr txBox="1"/>
            <p:nvPr/>
          </p:nvSpPr>
          <p:spPr>
            <a:xfrm>
              <a:off x="7850221" y="3700269"/>
              <a:ext cx="3124510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open</a:t>
              </a:r>
              <a:r>
                <a:rPr lang="en-US" sz="2400" dirty="0"/>
                <a:t> method will close</a:t>
              </a:r>
            </a:p>
            <a:p>
              <a:r>
                <a:rPr lang="en-US" sz="2400" dirty="0"/>
                <a:t>file automatically</a:t>
              </a:r>
            </a:p>
          </p:txBody>
        </p:sp>
        <p:pic>
          <p:nvPicPr>
            <p:cNvPr id="8" name="Graphic 7" descr="Thumbs up sign with solid fill">
              <a:extLst>
                <a:ext uri="{FF2B5EF4-FFF2-40B4-BE49-F238E27FC236}">
                  <a16:creationId xmlns:a16="http://schemas.microsoft.com/office/drawing/2014/main" id="{4FE1BA15-7F81-494E-AB56-3BFF38C04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7097B5C-9852-4EF4-A024-67C2D1656579}"/>
              </a:ext>
            </a:extLst>
          </p:cNvPr>
          <p:cNvSpPr txBox="1"/>
          <p:nvPr/>
        </p:nvSpPr>
        <p:spPr>
          <a:xfrm>
            <a:off x="1285096" y="5276803"/>
            <a:ext cx="519808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open("my_file.txt", "r") do file</a:t>
            </a:r>
          </a:p>
          <a:p>
            <a:r>
              <a:rPr lang="en-US" dirty="0">
                <a:latin typeface="Consolas" panose="020B0609020204030204" pitchFamily="49" charset="0"/>
              </a:rPr>
              <a:t>    for line in </a:t>
            </a:r>
            <a:r>
              <a:rPr lang="en-US" dirty="0" err="1">
                <a:latin typeface="Consolas" panose="020B0609020204030204" pitchFamily="49" charset="0"/>
              </a:rPr>
              <a:t>eachline</a:t>
            </a:r>
            <a:r>
              <a:rPr lang="en-US" dirty="0">
                <a:latin typeface="Consolas" panose="020B0609020204030204" pitchFamily="49" charset="0"/>
              </a:rPr>
              <a:t>(file)</a:t>
            </a:r>
          </a:p>
          <a:p>
            <a:r>
              <a:rPr lang="en-US" dirty="0">
                <a:latin typeface="Consolas" panose="020B0609020204030204" pitchFamily="49" charset="0"/>
              </a:rPr>
              <a:t>        …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2A510-691A-462B-B43E-7E547B843878}"/>
              </a:ext>
            </a:extLst>
          </p:cNvPr>
          <p:cNvSpPr txBox="1"/>
          <p:nvPr/>
        </p:nvSpPr>
        <p:spPr>
          <a:xfrm>
            <a:off x="6965838" y="5022628"/>
            <a:ext cx="489327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using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r>
              <a:rPr lang="en-US" dirty="0">
                <a:latin typeface="Consolas" panose="020B0609020204030204" pitchFamily="49" charset="0"/>
              </a:rPr>
              <a:t>@printf "%.1f %.5f\n", 0.1, sqrt(0.1)</a:t>
            </a: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1022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36EE-E721-4C40-BC06-21F02E0A6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I/O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E04BF-00E9-4E2C-84CB-9C91CBEB5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7B9BED-C2A0-4C4B-97F5-9B324D768D18}"/>
              </a:ext>
            </a:extLst>
          </p:cNvPr>
          <p:cNvSpPr txBox="1"/>
          <p:nvPr/>
        </p:nvSpPr>
        <p:spPr>
          <a:xfrm>
            <a:off x="1103864" y="1690688"/>
            <a:ext cx="519808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open("my_file.dat", "w") do file</a:t>
            </a:r>
          </a:p>
          <a:p>
            <a:r>
              <a:rPr lang="en-US" dirty="0">
                <a:latin typeface="Consolas" panose="020B0609020204030204" pitchFamily="49" charset="0"/>
              </a:rPr>
              <a:t>    for x in 0.0:0.1:10.0</a:t>
            </a:r>
          </a:p>
          <a:p>
            <a:r>
              <a:rPr lang="en-US" dirty="0">
                <a:latin typeface="Consolas" panose="020B0609020204030204" pitchFamily="49" charset="0"/>
              </a:rPr>
              <a:t>        write(file, sqrt(x))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39FF27-E060-47BE-B6C3-625B50E3DB39}"/>
              </a:ext>
            </a:extLst>
          </p:cNvPr>
          <p:cNvSpPr txBox="1"/>
          <p:nvPr/>
        </p:nvSpPr>
        <p:spPr>
          <a:xfrm>
            <a:off x="1103864" y="3581272"/>
            <a:ext cx="5198083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open("my_file.dat", "r") do file</a:t>
            </a:r>
          </a:p>
          <a:p>
            <a:r>
              <a:rPr lang="en-US" dirty="0">
                <a:latin typeface="Consolas" panose="020B0609020204030204" pitchFamily="49" charset="0"/>
              </a:rPr>
              <a:t>    while !</a:t>
            </a:r>
            <a:r>
              <a:rPr lang="en-US" dirty="0" err="1">
                <a:latin typeface="Consolas" panose="020B0609020204030204" pitchFamily="49" charset="0"/>
              </a:rPr>
              <a:t>eof</a:t>
            </a:r>
            <a:r>
              <a:rPr lang="en-US" dirty="0">
                <a:latin typeface="Consolas" panose="020B0609020204030204" pitchFamily="49" charset="0"/>
              </a:rPr>
              <a:t>(file)</a:t>
            </a:r>
          </a:p>
          <a:p>
            <a:r>
              <a:rPr lang="en-US" dirty="0">
                <a:latin typeface="Consolas" panose="020B0609020204030204" pitchFamily="49" charset="0"/>
              </a:rPr>
              <a:t>        value = read(file, Float64)</a:t>
            </a:r>
          </a:p>
          <a:p>
            <a:r>
              <a:rPr lang="en-US" dirty="0">
                <a:latin typeface="Consolas" panose="020B0609020204030204" pitchFamily="49" charset="0"/>
              </a:rPr>
              <a:t>        …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28144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F30FA-E0DE-4624-A612-C0906A395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modules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6619B-DC77-4C26-95E4-CDB0C722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Delimited text files: </a:t>
            </a:r>
            <a:r>
              <a:rPr lang="en-US" dirty="0" err="1">
                <a:latin typeface="Consolas" panose="020B0609020204030204" pitchFamily="49" charset="0"/>
              </a:rPr>
              <a:t>DelimitedFiles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Output formatting: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HDF5 files: </a:t>
            </a:r>
            <a:r>
              <a:rPr lang="en-US" dirty="0">
                <a:latin typeface="Consolas" panose="020B0609020204030204" pitchFamily="49" charset="0"/>
              </a:rPr>
              <a:t>HDF5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B897A0-9655-4CED-9851-5E77512F0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3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F676C-8E61-475A-B380-3862D8DBC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organization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8E519-B664-45C3-9598-AAEDCCBF1B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AE572-1A4F-44A3-9F9F-2E1F4C95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635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CE4E6-CAD2-46CD-AC0C-36218848C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4616E-30B7-47E4-A033-60C1A8006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Modules are namespaces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73C50-4941-464C-BFFC-BE5DE564B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39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663F298-65AC-4AD7-962E-B9C181C42FBB}"/>
              </a:ext>
            </a:extLst>
          </p:cNvPr>
          <p:cNvGrpSpPr/>
          <p:nvPr/>
        </p:nvGrpSpPr>
        <p:grpSpPr>
          <a:xfrm>
            <a:off x="838201" y="2455198"/>
            <a:ext cx="3025346" cy="3416320"/>
            <a:chOff x="838201" y="2455198"/>
            <a:chExt cx="3025346" cy="34163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9507C89-9635-4240-8B72-2785A6E7DA92}"/>
                </a:ext>
              </a:extLst>
            </p:cNvPr>
            <p:cNvSpPr txBox="1"/>
            <p:nvPr/>
          </p:nvSpPr>
          <p:spPr>
            <a:xfrm>
              <a:off x="838201" y="2455198"/>
              <a:ext cx="3025346" cy="3416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module </a:t>
              </a:r>
              <a:r>
                <a:rPr lang="en-US" dirty="0" err="1">
                  <a:latin typeface="Consolas" panose="020B0609020204030204" pitchFamily="49" charset="0"/>
                </a:rPr>
                <a:t>MyFunctions</a:t>
              </a:r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  export </a:t>
              </a:r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</a:rPr>
                <a:t>fact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  function </a:t>
              </a:r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</a:rPr>
                <a:t>fact</a:t>
              </a:r>
              <a:r>
                <a:rPr lang="en-US" dirty="0">
                  <a:latin typeface="Consolas" panose="020B0609020204030204" pitchFamily="49" charset="0"/>
                </a:rPr>
                <a:t>(n)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  …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end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  function </a:t>
              </a:r>
              <a:r>
                <a:rPr lang="en-US" b="1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gcd</a:t>
              </a:r>
              <a:r>
                <a:rPr lang="en-US" dirty="0">
                  <a:latin typeface="Consolas" panose="020B0609020204030204" pitchFamily="49" charset="0"/>
                </a:rPr>
                <a:t>(a, b)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  …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end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end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FEAC12-832E-4A6C-8684-CAAC907B0A2D}"/>
                </a:ext>
              </a:extLst>
            </p:cNvPr>
            <p:cNvSpPr txBox="1"/>
            <p:nvPr/>
          </p:nvSpPr>
          <p:spPr>
            <a:xfrm>
              <a:off x="2842114" y="5609908"/>
              <a:ext cx="1021433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MyFunctions.jl</a:t>
              </a:r>
              <a:endParaRPr lang="en-US" sz="11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9549B4D-1E15-4A58-9D30-D56C240E9897}"/>
              </a:ext>
            </a:extLst>
          </p:cNvPr>
          <p:cNvGrpSpPr/>
          <p:nvPr/>
        </p:nvGrpSpPr>
        <p:grpSpPr>
          <a:xfrm>
            <a:off x="5142470" y="2455198"/>
            <a:ext cx="4306329" cy="1754326"/>
            <a:chOff x="5142470" y="2455198"/>
            <a:chExt cx="4306329" cy="175432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BB28F42-1417-419E-8AD4-CDBDC4E67B9F}"/>
                </a:ext>
              </a:extLst>
            </p:cNvPr>
            <p:cNvSpPr txBox="1"/>
            <p:nvPr/>
          </p:nvSpPr>
          <p:spPr>
            <a:xfrm>
              <a:off x="5142470" y="2455198"/>
              <a:ext cx="4306329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…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using </a:t>
              </a:r>
              <a:r>
                <a:rPr lang="en-US" dirty="0" err="1">
                  <a:latin typeface="Consolas" panose="020B0609020204030204" pitchFamily="49" charset="0"/>
                </a:rPr>
                <a:t>MyFunctions</a:t>
              </a:r>
              <a:endParaRPr lang="en-US" dirty="0">
                <a:latin typeface="Consolas" panose="020B0609020204030204" pitchFamily="49" charset="0"/>
              </a:endParaRP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 err="1">
                  <a:latin typeface="Consolas" panose="020B0609020204030204" pitchFamily="49" charset="0"/>
                </a:rPr>
                <a:t>println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</a:rPr>
                <a:t>fact</a:t>
              </a:r>
              <a:r>
                <a:rPr lang="en-US" dirty="0">
                  <a:latin typeface="Consolas" panose="020B0609020204030204" pitchFamily="49" charset="0"/>
                </a:rPr>
                <a:t>(3))</a:t>
              </a:r>
            </a:p>
            <a:p>
              <a:r>
                <a:rPr lang="en-US" dirty="0" err="1">
                  <a:latin typeface="Consolas" panose="020B0609020204030204" pitchFamily="49" charset="0"/>
                </a:rPr>
                <a:t>println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MyFunctions.gcd</a:t>
              </a:r>
              <a:r>
                <a:rPr lang="en-US" dirty="0">
                  <a:latin typeface="Consolas" panose="020B0609020204030204" pitchFamily="49" charset="0"/>
                </a:rPr>
                <a:t>(14, 35))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…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84251E4-1CB4-406D-9502-107871E63C05}"/>
                </a:ext>
              </a:extLst>
            </p:cNvPr>
            <p:cNvSpPr txBox="1"/>
            <p:nvPr/>
          </p:nvSpPr>
          <p:spPr>
            <a:xfrm>
              <a:off x="8600490" y="3928907"/>
              <a:ext cx="848309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my_script.jl</a:t>
              </a:r>
              <a:endParaRPr lang="en-US" sz="11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818AADB-A666-433E-AB21-92FE6E83D4BE}"/>
              </a:ext>
            </a:extLst>
          </p:cNvPr>
          <p:cNvGrpSpPr/>
          <p:nvPr/>
        </p:nvGrpSpPr>
        <p:grpSpPr>
          <a:xfrm>
            <a:off x="2611395" y="3682314"/>
            <a:ext cx="1657299" cy="534905"/>
            <a:chOff x="2611395" y="3682314"/>
            <a:chExt cx="1657299" cy="53490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6D191B9-5557-4D2E-83C4-2F2B94D79032}"/>
                </a:ext>
              </a:extLst>
            </p:cNvPr>
            <p:cNvSpPr txBox="1"/>
            <p:nvPr/>
          </p:nvSpPr>
          <p:spPr>
            <a:xfrm>
              <a:off x="3236937" y="3847887"/>
              <a:ext cx="10317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Exported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1B9D201-7DA7-492D-B382-2B84A1B4E209}"/>
                </a:ext>
              </a:extLst>
            </p:cNvPr>
            <p:cNvCxnSpPr/>
            <p:nvPr/>
          </p:nvCxnSpPr>
          <p:spPr>
            <a:xfrm flipH="1" flipV="1">
              <a:off x="2611395" y="3682314"/>
              <a:ext cx="626074" cy="3502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FD5D0D4-5B0E-4703-9161-3E672C1B0F77}"/>
              </a:ext>
            </a:extLst>
          </p:cNvPr>
          <p:cNvGrpSpPr/>
          <p:nvPr/>
        </p:nvGrpSpPr>
        <p:grpSpPr>
          <a:xfrm>
            <a:off x="2523405" y="4782220"/>
            <a:ext cx="2150436" cy="507528"/>
            <a:chOff x="2523405" y="4782220"/>
            <a:chExt cx="2150436" cy="50752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964870B-6C66-482F-BD17-F0609233DFB8}"/>
                </a:ext>
              </a:extLst>
            </p:cNvPr>
            <p:cNvSpPr txBox="1"/>
            <p:nvPr/>
          </p:nvSpPr>
          <p:spPr>
            <a:xfrm>
              <a:off x="3241589" y="4920416"/>
              <a:ext cx="14322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 exported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04E67AE-AE2D-4D77-A020-3E24CD5C134A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2523405" y="4782220"/>
              <a:ext cx="718184" cy="3228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8303B27-E879-459C-B25F-9630FEFAEFFD}"/>
              </a:ext>
            </a:extLst>
          </p:cNvPr>
          <p:cNvSpPr txBox="1"/>
          <p:nvPr/>
        </p:nvSpPr>
        <p:spPr>
          <a:xfrm>
            <a:off x="5142470" y="4469765"/>
            <a:ext cx="403774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nsolas" panose="020B0609020204030204" pitchFamily="49" charset="0"/>
              </a:rPr>
              <a:t>using </a:t>
            </a:r>
            <a:r>
              <a:rPr lang="en-US" dirty="0" err="1">
                <a:latin typeface="Consolas" panose="020B0609020204030204" pitchFamily="49" charset="0"/>
              </a:rPr>
              <a:t>MyFunctions</a:t>
            </a:r>
            <a:r>
              <a:rPr lang="en-US" dirty="0">
                <a:latin typeface="Consolas" panose="020B0609020204030204" pitchFamily="49" charset="0"/>
              </a:rPr>
              <a:t>: fact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759EAB1-45AF-4F72-84A7-4A086DB13074}"/>
              </a:ext>
            </a:extLst>
          </p:cNvPr>
          <p:cNvGrpSpPr/>
          <p:nvPr/>
        </p:nvGrpSpPr>
        <p:grpSpPr>
          <a:xfrm>
            <a:off x="9693765" y="4151384"/>
            <a:ext cx="2371565" cy="1467584"/>
            <a:chOff x="7234137" y="3063682"/>
            <a:chExt cx="2371565" cy="146758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43F5982-650A-4EE0-8242-CE5C2F982D97}"/>
                </a:ext>
              </a:extLst>
            </p:cNvPr>
            <p:cNvSpPr txBox="1"/>
            <p:nvPr/>
          </p:nvSpPr>
          <p:spPr>
            <a:xfrm>
              <a:off x="7850221" y="3700269"/>
              <a:ext cx="1755481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Don’t </a:t>
              </a:r>
              <a:r>
                <a:rPr lang="en-US" sz="2400" dirty="0" err="1"/>
                <a:t>polute</a:t>
              </a:r>
              <a:endParaRPr lang="en-US" sz="2400" dirty="0"/>
            </a:p>
            <a:p>
              <a:r>
                <a:rPr lang="en-US" sz="2400" dirty="0"/>
                <a:t>namespace</a:t>
              </a:r>
            </a:p>
          </p:txBody>
        </p:sp>
        <p:pic>
          <p:nvPicPr>
            <p:cNvPr id="23" name="Graphic 22" descr="Thumbs up sign with solid fill">
              <a:extLst>
                <a:ext uri="{FF2B5EF4-FFF2-40B4-BE49-F238E27FC236}">
                  <a16:creationId xmlns:a16="http://schemas.microsoft.com/office/drawing/2014/main" id="{83D99621-5A43-48FB-A878-3DA405095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FAA3A86-D19E-477D-A4E8-3B4ABA8169EB}"/>
              </a:ext>
            </a:extLst>
          </p:cNvPr>
          <p:cNvSpPr txBox="1"/>
          <p:nvPr/>
        </p:nvSpPr>
        <p:spPr>
          <a:xfrm>
            <a:off x="5142469" y="5502186"/>
            <a:ext cx="32157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</a:rPr>
              <a:t>MyFunctions</a:t>
            </a:r>
            <a:r>
              <a:rPr lang="en-US" dirty="0">
                <a:latin typeface="Consolas" panose="020B0609020204030204" pitchFamily="49" charset="0"/>
              </a:rPr>
              <a:t>: fact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D3CF768-65C4-4919-9674-725ADC5EA55D}"/>
              </a:ext>
            </a:extLst>
          </p:cNvPr>
          <p:cNvGrpSpPr/>
          <p:nvPr/>
        </p:nvGrpSpPr>
        <p:grpSpPr>
          <a:xfrm>
            <a:off x="8128147" y="5862354"/>
            <a:ext cx="3810441" cy="507528"/>
            <a:chOff x="2523405" y="4782220"/>
            <a:chExt cx="3810441" cy="50752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00F39DA-A6F3-4400-9F27-CC33A6DA2483}"/>
                </a:ext>
              </a:extLst>
            </p:cNvPr>
            <p:cNvSpPr txBox="1"/>
            <p:nvPr/>
          </p:nvSpPr>
          <p:spPr>
            <a:xfrm>
              <a:off x="3241589" y="4920416"/>
              <a:ext cx="30922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 methods to </a:t>
              </a:r>
              <a:r>
                <a:rPr lang="en-US" dirty="0">
                  <a:latin typeface="Consolas" panose="020B0609020204030204" pitchFamily="49" charset="0"/>
                </a:rPr>
                <a:t>fact</a:t>
              </a:r>
              <a:r>
                <a:rPr lang="en-US" dirty="0"/>
                <a:t> function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FC42654-D385-40F2-8395-D0482F5B1277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 flipV="1">
              <a:off x="2523405" y="4782220"/>
              <a:ext cx="718184" cy="3228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9E27FC1-661D-0885-7030-6E5D2655A54B}"/>
              </a:ext>
            </a:extLst>
          </p:cNvPr>
          <p:cNvSpPr txBox="1"/>
          <p:nvPr/>
        </p:nvSpPr>
        <p:spPr>
          <a:xfrm>
            <a:off x="5112704" y="4943651"/>
            <a:ext cx="406751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using </a:t>
            </a:r>
            <a:r>
              <a:rPr lang="en-US" dirty="0" err="1">
                <a:latin typeface="Consolas" panose="020B0609020204030204" pitchFamily="49" charset="0"/>
              </a:rPr>
              <a:t>MyFunctions</a:t>
            </a:r>
            <a:r>
              <a:rPr lang="en-US" dirty="0">
                <a:latin typeface="Consolas" panose="020B0609020204030204" pitchFamily="49" charset="0"/>
              </a:rPr>
              <a:t>: fact as fac</a:t>
            </a:r>
          </a:p>
        </p:txBody>
      </p:sp>
    </p:spTree>
    <p:extLst>
      <p:ext uri="{BB962C8B-B14F-4D97-AF65-F5344CB8AC3E}">
        <p14:creationId xmlns:p14="http://schemas.microsoft.com/office/powerpoint/2010/main" val="82360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Inline code fragments and file names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Terminal output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0968" y="3066404"/>
            <a:ext cx="452729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#!/usr/bin/env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julia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nsolas" panose="020B0609020204030204" pitchFamily="49" charset="0"/>
              </a:rPr>
              <a:t>linear_scale</a:t>
            </a:r>
            <a:r>
              <a:rPr lang="en-US" dirty="0">
                <a:latin typeface="Consolas" panose="020B0609020204030204" pitchFamily="49" charset="0"/>
              </a:rPr>
              <a:t>(x, a, b) = a*x + 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00968" y="4496272"/>
            <a:ext cx="4527299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450169" y="3464592"/>
            <a:ext cx="3553895" cy="1862677"/>
            <a:chOff x="1331639" y="4648151"/>
            <a:chExt cx="3553895" cy="1862677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70847" y="4648151"/>
              <a:ext cx="360041" cy="2735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730888" y="4784909"/>
              <a:ext cx="1977016" cy="10736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8D536DF-3965-4A28-AFA6-5D4AA896A9DC}"/>
              </a:ext>
            </a:extLst>
          </p:cNvPr>
          <p:cNvGrpSpPr/>
          <p:nvPr/>
        </p:nvGrpSpPr>
        <p:grpSpPr>
          <a:xfrm>
            <a:off x="1500968" y="5893504"/>
            <a:ext cx="2624380" cy="369332"/>
            <a:chOff x="3423873" y="4938616"/>
            <a:chExt cx="2624380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BCEB4B5-1EF9-45D6-A594-89448F1C8F61}"/>
                </a:ext>
              </a:extLst>
            </p:cNvPr>
            <p:cNvSpPr txBox="1"/>
            <p:nvPr/>
          </p:nvSpPr>
          <p:spPr>
            <a:xfrm>
              <a:off x="3962041" y="4938616"/>
              <a:ext cx="208621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5 is an integer value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3E197DB-5492-49B2-947A-BAB28E19F840}"/>
                </a:ext>
              </a:extLst>
            </p:cNvPr>
            <p:cNvCxnSpPr/>
            <p:nvPr/>
          </p:nvCxnSpPr>
          <p:spPr>
            <a:xfrm>
              <a:off x="3423873" y="513138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2202E39-E6C7-48B5-BD9A-377A45DA1F0F}"/>
              </a:ext>
            </a:extLst>
          </p:cNvPr>
          <p:cNvGrpSpPr/>
          <p:nvPr/>
        </p:nvGrpSpPr>
        <p:grpSpPr>
          <a:xfrm>
            <a:off x="8102183" y="3371677"/>
            <a:ext cx="2546549" cy="1098252"/>
            <a:chOff x="7234137" y="3063682"/>
            <a:chExt cx="2546549" cy="109825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87809B2-CA64-4CCB-A37A-BA6CAD514A90}"/>
                </a:ext>
              </a:extLst>
            </p:cNvPr>
            <p:cNvSpPr txBox="1"/>
            <p:nvPr/>
          </p:nvSpPr>
          <p:spPr>
            <a:xfrm>
              <a:off x="7850221" y="3700269"/>
              <a:ext cx="193046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Good practice</a:t>
              </a:r>
            </a:p>
          </p:txBody>
        </p:sp>
        <p:pic>
          <p:nvPicPr>
            <p:cNvPr id="19" name="Graphic 18" descr="Thumbs up sign with solid fill">
              <a:extLst>
                <a:ext uri="{FF2B5EF4-FFF2-40B4-BE49-F238E27FC236}">
                  <a16:creationId xmlns:a16="http://schemas.microsoft.com/office/drawing/2014/main" id="{EAB252DE-A3BF-4DD7-9C2B-DC40605AC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D862F7-D927-4686-8EA4-0A763A231753}"/>
              </a:ext>
            </a:extLst>
          </p:cNvPr>
          <p:cNvGrpSpPr/>
          <p:nvPr/>
        </p:nvGrpSpPr>
        <p:grpSpPr>
          <a:xfrm>
            <a:off x="8718267" y="4668068"/>
            <a:ext cx="2575214" cy="1112578"/>
            <a:chOff x="7767368" y="2617720"/>
            <a:chExt cx="2575214" cy="111257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8399BBA-C4BA-455E-A6AB-60E0547EF31E}"/>
                </a:ext>
              </a:extLst>
            </p:cNvPr>
            <p:cNvSpPr txBox="1"/>
            <p:nvPr/>
          </p:nvSpPr>
          <p:spPr>
            <a:xfrm>
              <a:off x="7767368" y="2617720"/>
              <a:ext cx="193046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Bad practice </a:t>
              </a:r>
            </a:p>
          </p:txBody>
        </p:sp>
        <p:pic>
          <p:nvPicPr>
            <p:cNvPr id="22" name="Graphic 21" descr="Thumbs Down with solid fill">
              <a:extLst>
                <a:ext uri="{FF2B5EF4-FFF2-40B4-BE49-F238E27FC236}">
                  <a16:creationId xmlns:a16="http://schemas.microsoft.com/office/drawing/2014/main" id="{89C7BFEA-CF28-4152-934F-DEB34A905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8182" y="281589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273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C2C90-DDC5-486E-9507-4F3418F77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98834-D6EA-4D93-B5A0-29171C47F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Minimal package </a:t>
            </a:r>
            <a:r>
              <a:rPr lang="en-US" dirty="0" err="1">
                <a:latin typeface="Consolas" panose="020B0609020204030204" pitchFamily="49" charset="0"/>
              </a:rPr>
              <a:t>Gcd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D2ADE-9DFA-42E6-BC97-9CB864E0E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40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ABA1504-2F36-4CD8-B7C1-ABB5958246C4}"/>
              </a:ext>
            </a:extLst>
          </p:cNvPr>
          <p:cNvGrpSpPr/>
          <p:nvPr/>
        </p:nvGrpSpPr>
        <p:grpSpPr>
          <a:xfrm>
            <a:off x="4624557" y="3536606"/>
            <a:ext cx="7122600" cy="1200329"/>
            <a:chOff x="838200" y="2455198"/>
            <a:chExt cx="7122600" cy="120032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A88DB7D-1186-4B6B-B509-84E8EFC9F006}"/>
                </a:ext>
              </a:extLst>
            </p:cNvPr>
            <p:cNvSpPr txBox="1"/>
            <p:nvPr/>
          </p:nvSpPr>
          <p:spPr>
            <a:xfrm>
              <a:off x="838200" y="2455198"/>
              <a:ext cx="712260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name = "</a:t>
              </a:r>
              <a:r>
                <a:rPr lang="en-US" dirty="0" err="1">
                  <a:latin typeface="Consolas" panose="020B0609020204030204" pitchFamily="49" charset="0"/>
                </a:rPr>
                <a:t>Gcd</a:t>
              </a:r>
              <a:r>
                <a:rPr lang="en-US" dirty="0">
                  <a:latin typeface="Consolas" panose="020B0609020204030204" pitchFamily="49" charset="0"/>
                </a:rPr>
                <a:t>"</a:t>
              </a:r>
            </a:p>
            <a:p>
              <a:r>
                <a:rPr lang="en-US" dirty="0" err="1">
                  <a:latin typeface="Consolas" panose="020B0609020204030204" pitchFamily="49" charset="0"/>
                </a:rPr>
                <a:t>uuid</a:t>
              </a:r>
              <a:r>
                <a:rPr lang="en-US" dirty="0">
                  <a:latin typeface="Consolas" panose="020B0609020204030204" pitchFamily="49" charset="0"/>
                </a:rPr>
                <a:t> = "6101a580-870c-4971-a759-bb25a2f00590"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authors = ["Geert Jan Bex &lt;geertjan.bex@uhasselt.be&gt;"]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version = "0.1.0"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DE038DF-3332-4C06-ADCC-AB3BFD0EC7E4}"/>
                </a:ext>
              </a:extLst>
            </p:cNvPr>
            <p:cNvSpPr txBox="1"/>
            <p:nvPr/>
          </p:nvSpPr>
          <p:spPr>
            <a:xfrm>
              <a:off x="7057064" y="3384864"/>
              <a:ext cx="889987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Project.tmol</a:t>
              </a:r>
              <a:endParaRPr lang="en-US" sz="11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3D8DF2F-DAD4-45C9-BE67-1101395542A5}"/>
              </a:ext>
            </a:extLst>
          </p:cNvPr>
          <p:cNvSpPr txBox="1"/>
          <p:nvPr/>
        </p:nvSpPr>
        <p:spPr>
          <a:xfrm>
            <a:off x="1492463" y="2496450"/>
            <a:ext cx="230517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pkg&gt; generate </a:t>
            </a:r>
            <a:r>
              <a:rPr lang="en-US" b="1" dirty="0" err="1">
                <a:solidFill>
                  <a:schemeClr val="bg1"/>
                </a:solidFill>
              </a:rPr>
              <a:t>Gcd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092623-75C1-4D86-9324-75CCF3BFFAA3}"/>
              </a:ext>
            </a:extLst>
          </p:cNvPr>
          <p:cNvGrpSpPr/>
          <p:nvPr/>
        </p:nvGrpSpPr>
        <p:grpSpPr>
          <a:xfrm>
            <a:off x="1492464" y="2981413"/>
            <a:ext cx="2305176" cy="1763423"/>
            <a:chOff x="1492464" y="2981413"/>
            <a:chExt cx="2305176" cy="176342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1586ECD-7D08-460B-959E-FA6E06707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2464" y="3536606"/>
              <a:ext cx="2305176" cy="1208230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4D693ED-BB43-4463-A5C9-FC7AD066AF1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569856" y="3179122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F705B03-BE6A-4F88-A45C-E7D83A8B84D0}"/>
              </a:ext>
            </a:extLst>
          </p:cNvPr>
          <p:cNvSpPr txBox="1"/>
          <p:nvPr/>
        </p:nvSpPr>
        <p:spPr>
          <a:xfrm>
            <a:off x="3534032" y="5410782"/>
            <a:ext cx="726609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Ensure project parent directory is in </a:t>
            </a:r>
            <a:r>
              <a:rPr lang="en-US" sz="2400" dirty="0">
                <a:latin typeface="Consolas" panose="020B0609020204030204" pitchFamily="49" charset="0"/>
              </a:rPr>
              <a:t>JULIA_LOAD_PATH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7FA76A-6CC9-066F-5709-728D0AD50273}"/>
              </a:ext>
            </a:extLst>
          </p:cNvPr>
          <p:cNvSpPr txBox="1"/>
          <p:nvPr/>
        </p:nvSpPr>
        <p:spPr>
          <a:xfrm>
            <a:off x="4870808" y="2041369"/>
            <a:ext cx="50063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Get into package manager by pressing </a:t>
            </a:r>
            <a:r>
              <a:rPr lang="en-US" sz="2000" b="1" dirty="0"/>
              <a:t>]</a:t>
            </a:r>
          </a:p>
          <a:p>
            <a:r>
              <a:rPr lang="en-US" sz="2000" dirty="0"/>
              <a:t>Get out of package manager by pressing Ctrl-C</a:t>
            </a:r>
          </a:p>
        </p:txBody>
      </p:sp>
    </p:spTree>
    <p:extLst>
      <p:ext uri="{BB962C8B-B14F-4D97-AF65-F5344CB8AC3E}">
        <p14:creationId xmlns:p14="http://schemas.microsoft.com/office/powerpoint/2010/main" val="24356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F35D8-8A5F-4433-97B9-58052C5D5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3197-447B-4D3B-8BF4-2B03321DE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&amp;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AA642-F6A1-44A3-B5C6-49721218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004BB7-C085-449A-B01B-129DE79CF223}"/>
              </a:ext>
            </a:extLst>
          </p:cNvPr>
          <p:cNvSpPr txBox="1"/>
          <p:nvPr/>
        </p:nvSpPr>
        <p:spPr>
          <a:xfrm>
            <a:off x="838200" y="2325001"/>
            <a:ext cx="6122773" cy="43396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"""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</a:rPr>
              <a:t>my_gcd</a:t>
            </a:r>
            <a:r>
              <a:rPr lang="en-US" sz="1200" dirty="0">
                <a:latin typeface="Consolas" panose="020B0609020204030204" pitchFamily="49" charset="0"/>
              </a:rPr>
              <a:t>(a, b)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Compute the greatest common divisor of a and b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# Arguments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Consolas" panose="020B0609020204030204" pitchFamily="49" charset="0"/>
              </a:rPr>
              <a:t>`a::Integer`: first argument, not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required in real life documentation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Consolas" panose="020B0609020204030204" pitchFamily="49" charset="0"/>
              </a:rPr>
              <a:t>…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Both arguments should be strictly positive, otherwise a `</a:t>
            </a:r>
            <a:r>
              <a:rPr lang="en-US" sz="1200" dirty="0" err="1">
                <a:latin typeface="Consolas" panose="020B0609020204030204" pitchFamily="49" charset="0"/>
              </a:rPr>
              <a:t>DomaiunErr</a:t>
            </a:r>
            <a:r>
              <a:rPr lang="en-US" sz="1200" dirty="0">
                <a:latin typeface="Consolas" panose="020B0609020204030204" pitchFamily="49" charset="0"/>
              </a:rPr>
              <a:t>` exception will be thrown.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# Examples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```</a:t>
            </a:r>
            <a:r>
              <a:rPr lang="en-US" sz="1200" dirty="0" err="1">
                <a:latin typeface="Consolas" panose="020B0609020204030204" pitchFamily="49" charset="0"/>
              </a:rPr>
              <a:t>julia-repl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julia</a:t>
            </a:r>
            <a:r>
              <a:rPr lang="en-US" sz="1200" dirty="0"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latin typeface="Consolas" panose="020B0609020204030204" pitchFamily="49" charset="0"/>
              </a:rPr>
              <a:t>my_gcd</a:t>
            </a:r>
            <a:r>
              <a:rPr lang="en-US" sz="1200" dirty="0">
                <a:latin typeface="Consolas" panose="020B0609020204030204" pitchFamily="49" charset="0"/>
              </a:rPr>
              <a:t>(12, 15)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3</a:t>
            </a:r>
          </a:p>
          <a:p>
            <a:r>
              <a:rPr lang="en-US" sz="1200" dirty="0" err="1">
                <a:latin typeface="Consolas" panose="020B0609020204030204" pitchFamily="49" charset="0"/>
              </a:rPr>
              <a:t>julia</a:t>
            </a:r>
            <a:r>
              <a:rPr lang="en-US" sz="1200" dirty="0"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latin typeface="Consolas" panose="020B0609020204030204" pitchFamily="49" charset="0"/>
              </a:rPr>
              <a:t>my_gcd</a:t>
            </a:r>
            <a:r>
              <a:rPr lang="en-US" sz="1200" dirty="0">
                <a:latin typeface="Consolas" panose="020B0609020204030204" pitchFamily="49" charset="0"/>
              </a:rPr>
              <a:t>(13, 11)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1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```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"""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function </a:t>
            </a:r>
            <a:r>
              <a:rPr lang="en-US" sz="1200" dirty="0" err="1">
                <a:latin typeface="Consolas" panose="020B0609020204030204" pitchFamily="49" charset="0"/>
              </a:rPr>
              <a:t>my_gcd</a:t>
            </a:r>
            <a:r>
              <a:rPr lang="en-US" sz="1200" dirty="0">
                <a:latin typeface="Consolas" panose="020B0609020204030204" pitchFamily="49" charset="0"/>
              </a:rPr>
              <a:t>(a::Integer, b::Integer)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4A2B296-F03A-4D1D-91C4-528BE2F95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196" y="2325001"/>
            <a:ext cx="5040613" cy="367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76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AB03A-94ED-4A7D-8B91-3D4E7534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4AF38-746E-4D7C-9CC4-542AB9E3BD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EF123-B560-4271-AB33-9328AC304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07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F2A55E-A98A-481D-B8AE-715A263F7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library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7F85D9-7ABA-4235-ABD2-0E4C306BB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Pkg: package &amp; environment handling</a:t>
            </a:r>
          </a:p>
          <a:p>
            <a:r>
              <a:rPr lang="en-US" dirty="0" err="1"/>
              <a:t>Printf</a:t>
            </a:r>
            <a:r>
              <a:rPr lang="en-US" dirty="0"/>
              <a:t>: text formatting</a:t>
            </a:r>
          </a:p>
          <a:p>
            <a:r>
              <a:rPr lang="en-US" dirty="0" err="1">
                <a:latin typeface="Consolas" panose="020B0609020204030204" pitchFamily="49" charset="0"/>
              </a:rPr>
              <a:t>DelimitedFiles</a:t>
            </a:r>
            <a:r>
              <a:rPr lang="en-US" dirty="0"/>
              <a:t>: delimited text I/O</a:t>
            </a:r>
          </a:p>
          <a:p>
            <a:r>
              <a:rPr lang="en-US" dirty="0"/>
              <a:t>Iterations: lazy iterators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9E6608-AC1B-4D3C-9C92-051312049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9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A093F-DE92-4279-A40E-C263CD19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party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E01E0-98D4-45FD-97D3-B617CBB3D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BenchmarkTools</a:t>
            </a:r>
            <a:r>
              <a:rPr lang="en-US" dirty="0"/>
              <a:t>: benchmark Julia expressions</a:t>
            </a:r>
          </a:p>
          <a:p>
            <a:r>
              <a:rPr lang="en-US" dirty="0" err="1">
                <a:latin typeface="Consolas" panose="020B0609020204030204" pitchFamily="49" charset="0"/>
              </a:rPr>
              <a:t>StructArrays</a:t>
            </a:r>
            <a:r>
              <a:rPr lang="en-US" dirty="0"/>
              <a:t>: convert array of structs into struct of arrays</a:t>
            </a:r>
          </a:p>
          <a:p>
            <a:r>
              <a:rPr lang="en-US" dirty="0">
                <a:latin typeface="Consolas" panose="020B0609020204030204" pitchFamily="49" charset="0"/>
              </a:rPr>
              <a:t>Gadfly</a:t>
            </a:r>
            <a:r>
              <a:rPr lang="en-US" dirty="0"/>
              <a:t>: plotting library</a:t>
            </a:r>
          </a:p>
          <a:p>
            <a:r>
              <a:rPr lang="en-US" dirty="0" err="1">
                <a:latin typeface="Consolas" panose="020B0609020204030204" pitchFamily="49" charset="0"/>
              </a:rPr>
              <a:t>DataFrames</a:t>
            </a:r>
            <a:r>
              <a:rPr lang="en-US" dirty="0"/>
              <a:t>: data frames</a:t>
            </a:r>
          </a:p>
          <a:p>
            <a:r>
              <a:rPr lang="en-US" dirty="0" err="1">
                <a:latin typeface="Consolas" panose="020B0609020204030204" pitchFamily="49" charset="0"/>
              </a:rPr>
              <a:t>ArgParse</a:t>
            </a:r>
            <a:r>
              <a:rPr lang="en-US" dirty="0"/>
              <a:t>: handling command line arguments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3B20DA-82BB-48D6-A3F4-367E44817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9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7D81E-EFAF-4436-B73E-E939260CB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closing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5516A-4A28-44FF-8486-3FE865D918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B6EFF-30E7-456D-BC44-A709200CE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466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1CE0B-3BBC-4BEB-9ECF-3DCA1006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A1421-EDDE-4B1B-85F6-0D5A37BC3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Good?</a:t>
            </a:r>
          </a:p>
          <a:p>
            <a:r>
              <a:rPr lang="en-US" dirty="0"/>
              <a:t>Bad?</a:t>
            </a:r>
          </a:p>
          <a:p>
            <a:r>
              <a:rPr lang="en-US" dirty="0"/>
              <a:t>Ugly?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1E6EB-94E9-4637-BB17-1BC09770C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0F5D6D-CB01-487D-9919-87E16B452D83}"/>
              </a:ext>
            </a:extLst>
          </p:cNvPr>
          <p:cNvSpPr txBox="1"/>
          <p:nvPr/>
        </p:nvSpPr>
        <p:spPr>
          <a:xfrm>
            <a:off x="3599935" y="2273643"/>
            <a:ext cx="216411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Up to you!</a:t>
            </a:r>
          </a:p>
        </p:txBody>
      </p:sp>
    </p:spTree>
    <p:extLst>
      <p:ext uri="{BB962C8B-B14F-4D97-AF65-F5344CB8AC3E}">
        <p14:creationId xmlns:p14="http://schemas.microsoft.com/office/powerpoint/2010/main" val="5973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02DFE-982D-454E-88FE-F58EAAD99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81427-8365-412F-B2D7-A0D761DDB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Julia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https://docs.julialang.org/</a:t>
            </a:r>
            <a:endParaRPr lang="en-US" dirty="0"/>
          </a:p>
          <a:p>
            <a:r>
              <a:rPr lang="en-US" i="1" dirty="0"/>
              <a:t>Hands on design patterns and best practices with Julia</a:t>
            </a:r>
            <a:br>
              <a:rPr lang="en-US" dirty="0"/>
            </a:br>
            <a:r>
              <a:rPr lang="en-US" dirty="0"/>
              <a:t>Tom </a:t>
            </a:r>
            <a:r>
              <a:rPr lang="en-US" dirty="0" err="1"/>
              <a:t>Kwong</a:t>
            </a:r>
            <a:r>
              <a:rPr lang="en-US" dirty="0"/>
              <a:t>, 2020, </a:t>
            </a:r>
            <a:r>
              <a:rPr lang="en-US" dirty="0" err="1"/>
              <a:t>Packt</a:t>
            </a:r>
            <a:r>
              <a:rPr lang="en-US" dirty="0"/>
              <a:t>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98B32-CB3D-4A06-ACBE-71F1E8CF3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521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A0FB5-DDBF-AC0A-228B-48A40DDC7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604BA-9585-A7ED-0B84-D3477F529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</a:t>
            </a:r>
            <a:r>
              <a:rPr lang="en-US" dirty="0" err="1"/>
              <a:t>Colab</a:t>
            </a:r>
            <a:r>
              <a:rPr lang="en-US" dirty="0"/>
              <a:t> template</a:t>
            </a:r>
            <a:br>
              <a:rPr lang="en-US" dirty="0"/>
            </a:br>
            <a:r>
              <a:rPr lang="en-US" sz="1600" dirty="0">
                <a:hlinkClick r:id="rId2"/>
              </a:rPr>
              <a:t>https://colab.research.google.com/github/ageron/julia_notebooks/blob/master/Julia_Colab_Notebook_Template.ipynb</a:t>
            </a:r>
            <a:r>
              <a:rPr lang="en-US" sz="1600" dirty="0"/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9C216-3FDD-3468-8E30-D89BBEAB0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62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5952B-074C-410B-8A86-A8261F346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high-level impressions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D736F-6F75-46FA-9228-B9287ADF1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Influenced by MATLAB</a:t>
            </a:r>
          </a:p>
          <a:p>
            <a:r>
              <a:rPr lang="en-US" dirty="0"/>
              <a:t>Half-baked mathematical notation</a:t>
            </a:r>
          </a:p>
          <a:p>
            <a:r>
              <a:rPr lang="en-US" dirty="0"/>
              <a:t>Not object oriented</a:t>
            </a:r>
          </a:p>
          <a:p>
            <a:pPr lvl="1"/>
            <a:r>
              <a:rPr lang="en-US" dirty="0"/>
              <a:t>Multiple dispatch functions</a:t>
            </a:r>
          </a:p>
          <a:p>
            <a:r>
              <a:rPr lang="en-US" dirty="0"/>
              <a:t>Nice typing system</a:t>
            </a:r>
          </a:p>
          <a:p>
            <a:pPr lvl="1"/>
            <a:r>
              <a:rPr lang="en-US" dirty="0"/>
              <a:t>Opportunities for compiler optimizations</a:t>
            </a:r>
          </a:p>
          <a:p>
            <a:r>
              <a:rPr lang="en-US" dirty="0"/>
              <a:t>Package system</a:t>
            </a:r>
          </a:p>
          <a:p>
            <a:pPr lvl="1"/>
            <a:r>
              <a:rPr lang="en-US" dirty="0"/>
              <a:t>Environments "built in"</a:t>
            </a:r>
          </a:p>
          <a:p>
            <a:r>
              <a:rPr lang="en-US" dirty="0"/>
              <a:t>Design decisions are… "interesting"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8F1E2-BDF5-4404-BC92-E91371642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2" descr="upload.wikimedia.org/wikipedia/commons/1/1f/Jul...">
            <a:extLst>
              <a:ext uri="{FF2B5EF4-FFF2-40B4-BE49-F238E27FC236}">
                <a16:creationId xmlns:a16="http://schemas.microsoft.com/office/drawing/2014/main" id="{5892F9C2-D178-4ECA-596B-3ED47279C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209" y="2924354"/>
            <a:ext cx="2037991" cy="131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44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6CB61-AF0E-6263-C537-4A200729F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Julia?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F5873-41B6-02FB-F426-FEE506E75F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Interactive in shell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Notebook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C387365-8F7A-09A5-CC7E-64E883AB5A6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Run script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E7384-1781-94DD-68AA-4D229A3C0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D6616B-02C3-EBDB-A236-B15CC6082796}"/>
              </a:ext>
            </a:extLst>
          </p:cNvPr>
          <p:cNvSpPr txBox="1"/>
          <p:nvPr/>
        </p:nvSpPr>
        <p:spPr>
          <a:xfrm>
            <a:off x="596930" y="2308404"/>
            <a:ext cx="4823888" cy="246221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$ </a:t>
            </a:r>
            <a:r>
              <a:rPr lang="en-US" sz="1400" b="1" dirty="0" err="1">
                <a:solidFill>
                  <a:schemeClr val="bg1"/>
                </a:solidFill>
              </a:rPr>
              <a:t>julia</a:t>
            </a:r>
            <a:endParaRPr lang="en-US" sz="1400" b="1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               _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   _       _ _(_)_     |  Documentation: https://docs.julialang.org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  (_)     | (_) (_)    |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   _ _   _| |_  __ _   |  Type "?" for help, "]?" for Pkg help.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  | | | | | | |/ _` |  |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  | | |_| | | | (_| |  |  Version 1.8.5 (2023-01-08)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 _/ |\__'_|_|_|\__'_|  |  Official https://julialang.org/ release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|__/                   |</a:t>
            </a:r>
          </a:p>
          <a:p>
            <a:endParaRPr lang="en-US" sz="1400" b="1" dirty="0">
              <a:solidFill>
                <a:schemeClr val="bg1"/>
              </a:solidFill>
            </a:endParaRPr>
          </a:p>
          <a:p>
            <a:r>
              <a:rPr lang="en-US" sz="1400" b="1" dirty="0" err="1">
                <a:solidFill>
                  <a:schemeClr val="bg1"/>
                </a:solidFill>
              </a:rPr>
              <a:t>julia</a:t>
            </a:r>
            <a:r>
              <a:rPr lang="en-US" sz="1400" b="1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588A93-E698-981D-64D9-4DDD1892F4B5}"/>
              </a:ext>
            </a:extLst>
          </p:cNvPr>
          <p:cNvSpPr txBox="1"/>
          <p:nvPr/>
        </p:nvSpPr>
        <p:spPr>
          <a:xfrm>
            <a:off x="596931" y="5320903"/>
            <a:ext cx="482388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$ Julia</a:t>
            </a:r>
          </a:p>
          <a:p>
            <a:r>
              <a:rPr lang="en-US" b="1" dirty="0">
                <a:solidFill>
                  <a:schemeClr val="bg1"/>
                </a:solidFill>
              </a:rPr>
              <a:t>…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julia</a:t>
            </a:r>
            <a:r>
              <a:rPr lang="en-US" b="1" dirty="0">
                <a:solidFill>
                  <a:schemeClr val="bg1"/>
                </a:solidFill>
              </a:rPr>
              <a:t>&gt; using </a:t>
            </a:r>
            <a:r>
              <a:rPr lang="en-US" b="1" dirty="0" err="1">
                <a:solidFill>
                  <a:schemeClr val="bg1"/>
                </a:solidFill>
              </a:rPr>
              <a:t>Ijulia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Julia&gt; notebook()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60C775-60BD-E8FD-B0CF-766EFE9DCCB1}"/>
              </a:ext>
            </a:extLst>
          </p:cNvPr>
          <p:cNvSpPr txBox="1"/>
          <p:nvPr/>
        </p:nvSpPr>
        <p:spPr>
          <a:xfrm>
            <a:off x="5747657" y="5715298"/>
            <a:ext cx="37473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First time: will offer to install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81971C-AB02-B537-7F9F-C3D789C3072C}"/>
              </a:ext>
            </a:extLst>
          </p:cNvPr>
          <p:cNvSpPr txBox="1"/>
          <p:nvPr/>
        </p:nvSpPr>
        <p:spPr>
          <a:xfrm>
            <a:off x="6771182" y="2308404"/>
            <a:ext cx="482388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$ Julia  </a:t>
            </a:r>
            <a:r>
              <a:rPr lang="en-US" b="1" dirty="0" err="1">
                <a:solidFill>
                  <a:schemeClr val="bg1"/>
                </a:solidFill>
              </a:rPr>
              <a:t>my_script.jl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54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build="p"/>
      <p:bldP spid="6" grpId="0" animBg="1"/>
      <p:bldP spid="7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6B82-69EF-47B1-8554-4134670A1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889F3-BAC9-4049-8601-F093E82E45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A160F-B4E1-4A14-A961-1D4AD6211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9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055B5-5CDC-4316-ACDE-EB6572240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28226-0BFE-445D-8F34-C9E4A7E26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Assignment: </a:t>
            </a:r>
            <a:r>
              <a:rPr lang="en-US" dirty="0">
                <a:latin typeface="Consolas" panose="020B0609020204030204" pitchFamily="49" charset="0"/>
              </a:rPr>
              <a:t>=</a:t>
            </a:r>
          </a:p>
          <a:p>
            <a:r>
              <a:rPr lang="en-US" dirty="0"/>
              <a:t>Arithmetic</a:t>
            </a:r>
          </a:p>
          <a:p>
            <a:pPr lvl="1"/>
            <a:r>
              <a:rPr lang="en-US" dirty="0"/>
              <a:t>No surprises: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/</a:t>
            </a:r>
          </a:p>
          <a:p>
            <a:pPr lvl="1"/>
            <a:r>
              <a:rPr lang="en-US" dirty="0"/>
              <a:t>Power: </a:t>
            </a:r>
            <a:r>
              <a:rPr lang="en-US" dirty="0">
                <a:latin typeface="Consolas" panose="020B0609020204030204" pitchFamily="49" charset="0"/>
              </a:rPr>
              <a:t>^</a:t>
            </a:r>
          </a:p>
          <a:p>
            <a:pPr lvl="1"/>
            <a:r>
              <a:rPr lang="en-US" dirty="0"/>
              <a:t>Integer division: </a:t>
            </a:r>
            <a:r>
              <a:rPr lang="en-US" dirty="0">
                <a:sym typeface="Symbol" panose="05050102010706020507" pitchFamily="18" charset="2"/>
              </a:rPr>
              <a:t> (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\div</a:t>
            </a:r>
            <a:r>
              <a:rPr lang="en-US" dirty="0">
                <a:sym typeface="Symbol" panose="05050102010706020507" pitchFamily="18" charset="2"/>
              </a:rPr>
              <a:t> + tab) or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div</a:t>
            </a:r>
            <a:r>
              <a:rPr lang="en-US" dirty="0">
                <a:sym typeface="Symbol" panose="05050102010706020507" pitchFamily="18" charset="2"/>
              </a:rPr>
              <a:t> function</a:t>
            </a:r>
            <a:endParaRPr lang="en-US" dirty="0"/>
          </a:p>
          <a:p>
            <a:r>
              <a:rPr lang="en-US" dirty="0"/>
              <a:t>Comparison</a:t>
            </a:r>
          </a:p>
          <a:p>
            <a:pPr lvl="1"/>
            <a:r>
              <a:rPr lang="en-US" dirty="0"/>
              <a:t>Some surprises: </a:t>
            </a:r>
            <a:r>
              <a:rPr lang="en-US" dirty="0">
                <a:latin typeface="Consolas" panose="020B06090202040302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!=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,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\ne</a:t>
            </a:r>
            <a:r>
              <a:rPr lang="en-US" dirty="0">
                <a:sym typeface="Symbol" panose="05050102010706020507" pitchFamily="18" charset="2"/>
              </a:rPr>
              <a:t> + tab),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&lt;=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,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\le</a:t>
            </a:r>
            <a:r>
              <a:rPr lang="en-US" dirty="0">
                <a:sym typeface="Symbol" panose="05050102010706020507" pitchFamily="18" charset="2"/>
              </a:rPr>
              <a:t> + tab),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&gt;=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,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\</a:t>
            </a:r>
            <a:r>
              <a:rPr lang="en-US" dirty="0" err="1">
                <a:latin typeface="Consolas" panose="020B0609020204030204" pitchFamily="49" charset="0"/>
                <a:sym typeface="Symbol" panose="05050102010706020507" pitchFamily="18" charset="2"/>
              </a:rPr>
              <a:t>ge</a:t>
            </a:r>
            <a:r>
              <a:rPr lang="en-US" dirty="0">
                <a:sym typeface="Symbol" panose="05050102010706020507" pitchFamily="18" charset="2"/>
              </a:rPr>
              <a:t> + tab)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Object identity: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===</a:t>
            </a:r>
          </a:p>
          <a:p>
            <a:r>
              <a:rPr lang="en-US" dirty="0">
                <a:sym typeface="Symbol" panose="05050102010706020507" pitchFamily="18" charset="2"/>
              </a:rPr>
              <a:t>Logical operators: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!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&amp;&amp;</a:t>
            </a:r>
            <a:r>
              <a:rPr lang="en-US" dirty="0">
                <a:sym typeface="Symbol" panose="05050102010706020507" pitchFamily="18" charset="2"/>
              </a:rPr>
              <a:t>, ||</a:t>
            </a:r>
          </a:p>
          <a:p>
            <a:r>
              <a:rPr lang="en-US" dirty="0">
                <a:sym typeface="Symbol" panose="05050102010706020507" pitchFamily="18" charset="2"/>
              </a:rPr>
              <a:t>Function composition: ∘ (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\circ</a:t>
            </a:r>
            <a:r>
              <a:rPr lang="en-US" dirty="0">
                <a:sym typeface="Symbol" panose="05050102010706020507" pitchFamily="18" charset="2"/>
              </a:rPr>
              <a:t> + tab)</a:t>
            </a:r>
          </a:p>
          <a:p>
            <a:r>
              <a:rPr lang="en-US" dirty="0">
                <a:sym typeface="Symbol" panose="05050102010706020507" pitchFamily="18" charset="2"/>
              </a:rPr>
              <a:t>Piping: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|&gt;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37816-129D-4877-B1AC-19A079E6C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81675EB-CE16-4FCE-B2A9-451122AAB84D}"/>
              </a:ext>
            </a:extLst>
          </p:cNvPr>
          <p:cNvGrpSpPr/>
          <p:nvPr/>
        </p:nvGrpSpPr>
        <p:grpSpPr>
          <a:xfrm>
            <a:off x="7018638" y="2207741"/>
            <a:ext cx="2909771" cy="551934"/>
            <a:chOff x="7018638" y="2207741"/>
            <a:chExt cx="2909771" cy="55193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C1D9C60-ECA5-4E4A-9A17-68B76060E3C8}"/>
                </a:ext>
              </a:extLst>
            </p:cNvPr>
            <p:cNvSpPr txBox="1"/>
            <p:nvPr/>
          </p:nvSpPr>
          <p:spPr>
            <a:xfrm>
              <a:off x="7018638" y="2207741"/>
              <a:ext cx="290977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2x</a:t>
              </a:r>
              <a:r>
                <a:rPr lang="en-US" sz="2400" dirty="0"/>
                <a:t> </a:t>
              </a:r>
              <a:r>
                <a:rPr lang="en-US" sz="2400" dirty="0">
                  <a:sym typeface="Symbol" panose="05050102010706020507" pitchFamily="18" charset="2"/>
                </a:rPr>
                <a:t></a:t>
              </a:r>
              <a:r>
                <a:rPr lang="en-US" sz="2400" dirty="0"/>
                <a:t> </a:t>
              </a:r>
              <a:r>
                <a:rPr lang="en-US" sz="2400" dirty="0">
                  <a:latin typeface="Consolas" panose="020B0609020204030204" pitchFamily="49" charset="0"/>
                </a:rPr>
                <a:t>2*x</a:t>
              </a:r>
              <a:r>
                <a:rPr lang="en-US" sz="2400" dirty="0"/>
                <a:t> but not </a:t>
              </a:r>
              <a:r>
                <a:rPr lang="en-US" sz="2400" dirty="0">
                  <a:latin typeface="Consolas" panose="020B0609020204030204" pitchFamily="49" charset="0"/>
                </a:rPr>
                <a:t>x y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52E1E7D-E701-47AD-A58B-31695E1CE065}"/>
                </a:ext>
              </a:extLst>
            </p:cNvPr>
            <p:cNvGrpSpPr/>
            <p:nvPr/>
          </p:nvGrpSpPr>
          <p:grpSpPr>
            <a:xfrm>
              <a:off x="9242854" y="2232454"/>
              <a:ext cx="659027" cy="527221"/>
              <a:chOff x="9242854" y="2232454"/>
              <a:chExt cx="659027" cy="527221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9DF5DB08-6212-4EDB-8710-8383C3BE1C5F}"/>
                  </a:ext>
                </a:extLst>
              </p:cNvPr>
              <p:cNvCxnSpPr/>
              <p:nvPr/>
            </p:nvCxnSpPr>
            <p:spPr>
              <a:xfrm>
                <a:off x="9242854" y="2232454"/>
                <a:ext cx="659027" cy="50250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1EC58B1-DC8A-4759-8E0F-810102FD3C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99373" y="2290120"/>
                <a:ext cx="428368" cy="46955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7418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14F67-9C95-458B-B913-3956751E7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52009-B4DD-48AC-9E03-E27854A95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Variable names</a:t>
            </a:r>
          </a:p>
          <a:p>
            <a:pPr lvl="1"/>
            <a:r>
              <a:rPr lang="en-US" dirty="0"/>
              <a:t>Can be Unicode, e.g., </a:t>
            </a:r>
            <a:r>
              <a:rPr lang="en-US" dirty="0">
                <a:sym typeface="Symbol" panose="05050102010706020507" pitchFamily="18" charset="2"/>
              </a:rPr>
              <a:t>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\alpha</a:t>
            </a:r>
            <a:r>
              <a:rPr lang="en-US" dirty="0"/>
              <a:t> + tab)</a:t>
            </a:r>
          </a:p>
          <a:p>
            <a:pPr lvl="1"/>
            <a:r>
              <a:rPr lang="en-US" dirty="0"/>
              <a:t>Lower case</a:t>
            </a:r>
          </a:p>
          <a:p>
            <a:pPr lvl="1"/>
            <a:r>
              <a:rPr lang="en-US" dirty="0"/>
              <a:t>Underscore separates "words"</a:t>
            </a:r>
          </a:p>
          <a:p>
            <a:r>
              <a:rPr lang="en-US" dirty="0"/>
              <a:t>Function names</a:t>
            </a:r>
          </a:p>
          <a:p>
            <a:pPr lvl="1"/>
            <a:r>
              <a:rPr lang="en-US" dirty="0"/>
              <a:t>Can be Unicode, e.g., </a:t>
            </a:r>
            <a:r>
              <a:rPr lang="en-US" dirty="0">
                <a:sym typeface="Symbol" panose="05050102010706020507" pitchFamily="18" charset="2"/>
              </a:rPr>
              <a:t>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\alpha</a:t>
            </a:r>
            <a:r>
              <a:rPr lang="en-US" dirty="0"/>
              <a:t> + tab)</a:t>
            </a:r>
          </a:p>
          <a:p>
            <a:pPr lvl="1"/>
            <a:r>
              <a:rPr lang="en-US" dirty="0"/>
              <a:t>Lower case</a:t>
            </a:r>
          </a:p>
          <a:p>
            <a:pPr lvl="1"/>
            <a:r>
              <a:rPr lang="en-US" dirty="0"/>
              <a:t>Underscore separates "words"</a:t>
            </a:r>
          </a:p>
          <a:p>
            <a:pPr lvl="1"/>
            <a:r>
              <a:rPr lang="en-US" dirty="0"/>
              <a:t>If function modifies arguments, append !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Can be Unicode, e.g., </a:t>
            </a:r>
            <a:r>
              <a:rPr lang="en-US" dirty="0">
                <a:sym typeface="Symbol" panose="05050102010706020507" pitchFamily="18" charset="2"/>
              </a:rPr>
              <a:t>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\alpha</a:t>
            </a:r>
            <a:r>
              <a:rPr lang="en-US" dirty="0"/>
              <a:t> + tab)</a:t>
            </a:r>
          </a:p>
          <a:p>
            <a:pPr lvl="1"/>
            <a:r>
              <a:rPr lang="en-US" dirty="0"/>
              <a:t>Camel case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2E641-C2D3-4013-8CF8-CE694EECE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F3AAE2-0FD4-42FD-8F6B-B004F25DDBE2}"/>
              </a:ext>
            </a:extLst>
          </p:cNvPr>
          <p:cNvGrpSpPr/>
          <p:nvPr/>
        </p:nvGrpSpPr>
        <p:grpSpPr>
          <a:xfrm>
            <a:off x="7151285" y="3695979"/>
            <a:ext cx="4202515" cy="1098252"/>
            <a:chOff x="7234137" y="3063682"/>
            <a:chExt cx="4202515" cy="109825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253F32E-0C10-4B7E-8D9F-4FA3BA070505}"/>
                </a:ext>
              </a:extLst>
            </p:cNvPr>
            <p:cNvSpPr txBox="1"/>
            <p:nvPr/>
          </p:nvSpPr>
          <p:spPr>
            <a:xfrm>
              <a:off x="7850221" y="3700269"/>
              <a:ext cx="358643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Follow naming conventions</a:t>
              </a:r>
            </a:p>
          </p:txBody>
        </p:sp>
        <p:pic>
          <p:nvPicPr>
            <p:cNvPr id="7" name="Graphic 6" descr="Thumbs up sign with solid fill">
              <a:extLst>
                <a:ext uri="{FF2B5EF4-FFF2-40B4-BE49-F238E27FC236}">
                  <a16:creationId xmlns:a16="http://schemas.microsoft.com/office/drawing/2014/main" id="{B8120A9E-6EEF-4646-AD39-A65BE4374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3EF1D89-FDB2-445D-8566-4AF6EE7F1B90}"/>
              </a:ext>
            </a:extLst>
          </p:cNvPr>
          <p:cNvGrpSpPr/>
          <p:nvPr/>
        </p:nvGrpSpPr>
        <p:grpSpPr>
          <a:xfrm>
            <a:off x="7767368" y="2641879"/>
            <a:ext cx="4004095" cy="1359415"/>
            <a:chOff x="7767368" y="2617720"/>
            <a:chExt cx="4004095" cy="135941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44C5A46-0687-4D68-AD4C-C63EAD3DE7B8}"/>
                </a:ext>
              </a:extLst>
            </p:cNvPr>
            <p:cNvSpPr txBox="1"/>
            <p:nvPr/>
          </p:nvSpPr>
          <p:spPr>
            <a:xfrm>
              <a:off x="7767368" y="2617720"/>
              <a:ext cx="3586431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Don't use Unicode names</a:t>
              </a:r>
            </a:p>
            <a:p>
              <a:r>
                <a:rPr lang="en-US" sz="2400" dirty="0"/>
                <a:t>in user-facing APIs</a:t>
              </a:r>
            </a:p>
          </p:txBody>
        </p:sp>
        <p:pic>
          <p:nvPicPr>
            <p:cNvPr id="12" name="Graphic 11" descr="Thumbs Down with solid fill">
              <a:extLst>
                <a:ext uri="{FF2B5EF4-FFF2-40B4-BE49-F238E27FC236}">
                  <a16:creationId xmlns:a16="http://schemas.microsoft.com/office/drawing/2014/main" id="{D58B9B39-76BC-4523-BC70-EF74FE7AE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57063" y="3062735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110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2860</Words>
  <Application>Microsoft Office PowerPoint</Application>
  <PresentationFormat>Widescreen</PresentationFormat>
  <Paragraphs>621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Consolas</vt:lpstr>
      <vt:lpstr>Office Theme</vt:lpstr>
      <vt:lpstr>Julia: the good, the bad, and the ugly</vt:lpstr>
      <vt:lpstr>PowerPoint Presentation</vt:lpstr>
      <vt:lpstr>PowerPoint Presentation</vt:lpstr>
      <vt:lpstr>Typographical conventions</vt:lpstr>
      <vt:lpstr>Julia high-level impressions</vt:lpstr>
      <vt:lpstr>How to run Julia?</vt:lpstr>
      <vt:lpstr>Expressions</vt:lpstr>
      <vt:lpstr>Operators</vt:lpstr>
      <vt:lpstr>Naming conventions</vt:lpstr>
      <vt:lpstr>Functions &amp; methods</vt:lpstr>
      <vt:lpstr>Function definitions</vt:lpstr>
      <vt:lpstr>Optional and keyword arguments</vt:lpstr>
      <vt:lpstr>Multiple dispatch</vt:lpstr>
      <vt:lpstr>Variable number of arguments</vt:lpstr>
      <vt:lpstr>Control flow</vt:lpstr>
      <vt:lpstr>Conditional statement</vt:lpstr>
      <vt:lpstr>Repeated evaluation loops</vt:lpstr>
      <vt:lpstr>Error handling</vt:lpstr>
      <vt:lpstr>Functional operations, iterators &amp; such</vt:lpstr>
      <vt:lpstr>Data types</vt:lpstr>
      <vt:lpstr>Basic data types</vt:lpstr>
      <vt:lpstr>Literal values</vt:lpstr>
      <vt:lpstr>Data structures</vt:lpstr>
      <vt:lpstr>Vectors, matrices &amp; arrays</vt:lpstr>
      <vt:lpstr>Array functions</vt:lpstr>
      <vt:lpstr>Array (matrix) operations</vt:lpstr>
      <vt:lpstr>Structures: mutable versus immutable</vt:lpstr>
      <vt:lpstr>Type hierarchies</vt:lpstr>
      <vt:lpstr>Accessor methods</vt:lpstr>
      <vt:lpstr>Methods on types</vt:lpstr>
      <vt:lpstr>Traits</vt:lpstr>
      <vt:lpstr>Applying traits</vt:lpstr>
      <vt:lpstr>Parametric types</vt:lpstr>
      <vt:lpstr>I/O</vt:lpstr>
      <vt:lpstr>Text I/O</vt:lpstr>
      <vt:lpstr>Binary I/O</vt:lpstr>
      <vt:lpstr>I/O modules</vt:lpstr>
      <vt:lpstr>Code organization</vt:lpstr>
      <vt:lpstr>Modules</vt:lpstr>
      <vt:lpstr>Packages</vt:lpstr>
      <vt:lpstr>Documentation</vt:lpstr>
      <vt:lpstr>Ecosystem</vt:lpstr>
      <vt:lpstr>Standard library</vt:lpstr>
      <vt:lpstr>Third party libraries</vt:lpstr>
      <vt:lpstr>In closing</vt:lpstr>
      <vt:lpstr>Conclusions</vt:lpstr>
      <vt:lpstr>References</vt:lpstr>
      <vt:lpstr>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Julia, the good, the bad, and the ugly</dc:title>
  <dc:creator>Geert Jan Bex</dc:creator>
  <cp:lastModifiedBy>Geert Jan Bex</cp:lastModifiedBy>
  <cp:revision>125</cp:revision>
  <dcterms:created xsi:type="dcterms:W3CDTF">2021-07-02T07:33:26Z</dcterms:created>
  <dcterms:modified xsi:type="dcterms:W3CDTF">2023-03-08T12:23:14Z</dcterms:modified>
</cp:coreProperties>
</file>