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6E4-2626-4E5C-B4BB-83884454EE6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6E4-2626-4E5C-B4BB-83884454EE6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6E4-2626-4E5C-B4BB-83884454EE6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6E4-2626-4E5C-B4BB-83884454EE6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6E4-2626-4E5C-B4BB-83884454EE6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6E4-2626-4E5C-B4BB-83884454EE6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6E4-2626-4E5C-B4BB-83884454EE6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6E4-2626-4E5C-B4BB-83884454EE6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6E4-2626-4E5C-B4BB-83884454EE6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6E4-2626-4E5C-B4BB-83884454EE6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D6E4-2626-4E5C-B4BB-83884454EE6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5D6E4-2626-4E5C-B4BB-83884454EE6F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Julia,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F62F-AC75-4212-9AE7-C283CD4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63D6-7F67-4595-9168-D847FCA4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Integers: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Int128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UInt128</a:t>
            </a:r>
          </a:p>
          <a:p>
            <a:r>
              <a:rPr lang="en-US" dirty="0"/>
              <a:t>Rational numbers: </a:t>
            </a:r>
            <a:r>
              <a:rPr lang="en-US" dirty="0">
                <a:latin typeface="Consolas" panose="020B0609020204030204" pitchFamily="49" charset="0"/>
              </a:rPr>
              <a:t>Rational{</a:t>
            </a:r>
            <a:r>
              <a:rPr lang="en-US" dirty="0" err="1">
                <a:latin typeface="Consolas" panose="020B0609020204030204" pitchFamily="49" charset="0"/>
              </a:rPr>
              <a:t>int_type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nsolas" panose="020B0609020204030204" pitchFamily="49" charset="0"/>
              </a:rPr>
              <a:t>1//3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5//4</a:t>
            </a:r>
          </a:p>
          <a:p>
            <a:r>
              <a:rPr lang="en-US" dirty="0"/>
              <a:t>Floating point numbers: </a:t>
            </a:r>
            <a:r>
              <a:rPr lang="en-US" dirty="0">
                <a:latin typeface="Consolas" panose="020B0609020204030204" pitchFamily="49" charset="0"/>
              </a:rPr>
              <a:t>Float16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  <a:endParaRPr lang="en-US" dirty="0"/>
          </a:p>
          <a:p>
            <a:r>
              <a:rPr lang="en-US" dirty="0"/>
              <a:t>Complex numbers: </a:t>
            </a:r>
            <a:r>
              <a:rPr lang="en-US" dirty="0">
                <a:latin typeface="Consolas" panose="020B0609020204030204" pitchFamily="49" charset="0"/>
              </a:rPr>
              <a:t>ComplexF16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ComplexF64</a:t>
            </a:r>
            <a:endParaRPr lang="en-US" dirty="0"/>
          </a:p>
          <a:p>
            <a:pPr lvl="1"/>
            <a:r>
              <a:rPr lang="en-US" dirty="0"/>
              <a:t>E.g., </a:t>
            </a:r>
            <a:r>
              <a:rPr lang="en-US" dirty="0">
                <a:latin typeface="Consolas" panose="020B0609020204030204" pitchFamily="49" charset="0"/>
              </a:rPr>
              <a:t>3.1 – 0.3im</a:t>
            </a:r>
          </a:p>
          <a:p>
            <a:r>
              <a:rPr lang="en-US" dirty="0"/>
              <a:t>Boolean type: </a:t>
            </a: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 (8-bit)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r>
              <a:rPr lang="en-US" dirty="0"/>
              <a:t>Character type: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(32-bit Unicode)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'\t'</a:t>
            </a:r>
          </a:p>
          <a:p>
            <a:r>
              <a:rPr lang="en-US" dirty="0"/>
              <a:t>Strings: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abc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67222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46C-1472-42AD-B64D-5A38240D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Structures: mutable versus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4166-BFE6-4D41-B557-12E7B38FF60B}"/>
              </a:ext>
            </a:extLst>
          </p:cNvPr>
          <p:cNvSpPr txBox="1"/>
          <p:nvPr/>
        </p:nvSpPr>
        <p:spPr>
          <a:xfrm>
            <a:off x="724930" y="1867639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Person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first_name</a:t>
            </a:r>
            <a:r>
              <a:rPr lang="en-US" dirty="0">
                <a:latin typeface="Consolas" panose="020B0609020204030204" pitchFamily="49" charset="0"/>
              </a:rPr>
              <a:t>::String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last_name</a:t>
            </a:r>
            <a:r>
              <a:rPr lang="en-US" dirty="0">
                <a:latin typeface="Consolas" panose="020B0609020204030204" pitchFamily="49" charset="0"/>
              </a:rPr>
              <a:t>::String</a:t>
            </a:r>
          </a:p>
          <a:p>
            <a:r>
              <a:rPr lang="en-US" dirty="0">
                <a:latin typeface="Consolas" panose="020B0609020204030204" pitchFamily="49" charset="0"/>
              </a:rPr>
              <a:t>    age::Int8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BA6E3-9B93-4A60-8854-1A4F8E21DA3F}"/>
              </a:ext>
            </a:extLst>
          </p:cNvPr>
          <p:cNvSpPr txBox="1"/>
          <p:nvPr/>
        </p:nvSpPr>
        <p:spPr>
          <a:xfrm>
            <a:off x="6404919" y="186763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me = Person("Geert Jan", "Bex", 53)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A28D2-B9DE-496F-AB45-1940C1BD6414}"/>
              </a:ext>
            </a:extLst>
          </p:cNvPr>
          <p:cNvSpPr txBox="1"/>
          <p:nvPr/>
        </p:nvSpPr>
        <p:spPr>
          <a:xfrm>
            <a:off x="7900087" y="1321356"/>
            <a:ext cx="1416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Constructor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46CAF8-9364-41D0-815F-090D5D476AA7}"/>
              </a:ext>
            </a:extLst>
          </p:cNvPr>
          <p:cNvCxnSpPr>
            <a:stCxn id="6" idx="1"/>
          </p:cNvCxnSpPr>
          <p:nvPr/>
        </p:nvCxnSpPr>
        <p:spPr>
          <a:xfrm flipH="1">
            <a:off x="7595287" y="1521411"/>
            <a:ext cx="304800" cy="34622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900A48-CAE2-4B5D-A74C-2CFAAA86868A}"/>
              </a:ext>
            </a:extLst>
          </p:cNvPr>
          <p:cNvSpPr txBox="1"/>
          <p:nvPr/>
        </p:nvSpPr>
        <p:spPr>
          <a:xfrm>
            <a:off x="6404919" y="2421637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me.age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9B219-F85D-4EB2-867C-CC0BE8CAC4F6}"/>
              </a:ext>
            </a:extLst>
          </p:cNvPr>
          <p:cNvSpPr txBox="1"/>
          <p:nvPr/>
        </p:nvSpPr>
        <p:spPr>
          <a:xfrm>
            <a:off x="6404919" y="2975635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me.age</a:t>
            </a:r>
            <a:r>
              <a:rPr lang="en-US" dirty="0">
                <a:latin typeface="Consolas" panose="020B0609020204030204" pitchFamily="49" charset="0"/>
              </a:rPr>
              <a:t> +=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72FA5-057B-48E1-A1DE-74ACCBAE05A0}"/>
              </a:ext>
            </a:extLst>
          </p:cNvPr>
          <p:cNvSpPr txBox="1"/>
          <p:nvPr/>
        </p:nvSpPr>
        <p:spPr>
          <a:xfrm>
            <a:off x="8431995" y="244686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248046-388E-4EF6-81C7-549217914255}"/>
              </a:ext>
            </a:extLst>
          </p:cNvPr>
          <p:cNvGrpSpPr/>
          <p:nvPr/>
        </p:nvGrpSpPr>
        <p:grpSpPr>
          <a:xfrm>
            <a:off x="8522330" y="3093195"/>
            <a:ext cx="262647" cy="175098"/>
            <a:chOff x="6281635" y="4066162"/>
            <a:chExt cx="262647" cy="17509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329053-26AD-4C83-98E3-87CDF2827771}"/>
                </a:ext>
              </a:extLst>
            </p:cNvPr>
            <p:cNvCxnSpPr/>
            <p:nvPr/>
          </p:nvCxnSpPr>
          <p:spPr>
            <a:xfrm>
              <a:off x="6281635" y="4066162"/>
              <a:ext cx="262647" cy="17509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6E07F4-E77B-4B80-8CDD-51683CBEE0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7297" y="4066162"/>
              <a:ext cx="196985" cy="17509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CBD56A-568D-47BE-A706-4E919C580A9F}"/>
              </a:ext>
            </a:extLst>
          </p:cNvPr>
          <p:cNvSpPr txBox="1"/>
          <p:nvPr/>
        </p:nvSpPr>
        <p:spPr>
          <a:xfrm>
            <a:off x="724930" y="3965571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Person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first_name</a:t>
            </a:r>
            <a:r>
              <a:rPr lang="en-US" dirty="0">
                <a:latin typeface="Consolas" panose="020B0609020204030204" pitchFamily="49" charset="0"/>
              </a:rPr>
              <a:t>::String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last_name</a:t>
            </a:r>
            <a:r>
              <a:rPr lang="en-US" dirty="0">
                <a:latin typeface="Consolas" panose="020B0609020204030204" pitchFamily="49" charset="0"/>
              </a:rPr>
              <a:t>::String</a:t>
            </a:r>
          </a:p>
          <a:p>
            <a:r>
              <a:rPr lang="en-US" dirty="0">
                <a:latin typeface="Consolas" panose="020B0609020204030204" pitchFamily="49" charset="0"/>
              </a:rPr>
              <a:t>    age::Int8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7800F-9585-4022-8627-E94147A289ED}"/>
              </a:ext>
            </a:extLst>
          </p:cNvPr>
          <p:cNvSpPr txBox="1"/>
          <p:nvPr/>
        </p:nvSpPr>
        <p:spPr>
          <a:xfrm>
            <a:off x="6404919" y="3965571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me = Person("Geert Jan", "Bex", 53)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750D1-96BE-49C7-9162-ECD0CCD2F3B5}"/>
              </a:ext>
            </a:extLst>
          </p:cNvPr>
          <p:cNvSpPr txBox="1"/>
          <p:nvPr/>
        </p:nvSpPr>
        <p:spPr>
          <a:xfrm>
            <a:off x="6404919" y="451956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me.age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ACDBF-FF7F-4B9F-B715-1A786A08947B}"/>
              </a:ext>
            </a:extLst>
          </p:cNvPr>
          <p:cNvSpPr txBox="1"/>
          <p:nvPr/>
        </p:nvSpPr>
        <p:spPr>
          <a:xfrm>
            <a:off x="6404919" y="5073567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me.age</a:t>
            </a:r>
            <a:r>
              <a:rPr lang="en-US" dirty="0">
                <a:latin typeface="Consolas" panose="020B0609020204030204" pitchFamily="49" charset="0"/>
              </a:rPr>
              <a:t> +=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5A2F56-1B85-4C1A-87FD-F06898B8D554}"/>
              </a:ext>
            </a:extLst>
          </p:cNvPr>
          <p:cNvSpPr txBox="1"/>
          <p:nvPr/>
        </p:nvSpPr>
        <p:spPr>
          <a:xfrm>
            <a:off x="8477162" y="447340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19C974-3FE5-4389-AA02-8A0A6A686158}"/>
              </a:ext>
            </a:extLst>
          </p:cNvPr>
          <p:cNvSpPr txBox="1"/>
          <p:nvPr/>
        </p:nvSpPr>
        <p:spPr>
          <a:xfrm>
            <a:off x="8466942" y="5044126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680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D97-FFF5-4370-B499-70087C6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</p:spTree>
    <p:extLst>
      <p:ext uri="{BB962C8B-B14F-4D97-AF65-F5344CB8AC3E}">
        <p14:creationId xmlns:p14="http://schemas.microsoft.com/office/powerpoint/2010/main" val="2043097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C12-00C7-483E-8CFF-7965D13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6D6-590F-4DFD-8B92-2B05EA00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0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Mitigated by multiple dispatch methods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B82-69EF-47B1-8554-413467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9F3-BAC9-4049-8601-F093E82E4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funtion</a:t>
            </a:r>
            <a:r>
              <a:rPr lang="en-US" dirty="0">
                <a:latin typeface="Consolas" panose="020B0609020204030204" pitchFamily="49" charset="0"/>
              </a:rPr>
              <a:t>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0B74-7AB5-4842-AD12-2732F9E3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6B5C9-F08A-45C5-8561-C4A98B3F465C}"/>
              </a:ext>
            </a:extLst>
          </p:cNvPr>
          <p:cNvSpPr txBox="1"/>
          <p:nvPr/>
        </p:nvSpPr>
        <p:spPr>
          <a:xfrm>
            <a:off x="1153297" y="178497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6368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664409" y="1491838"/>
            <a:ext cx="3155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execution, also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warn()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info()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83740" y="4594363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94F-8BAA-4A07-BBA6-3D6B458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BE65-F98F-444F-B4B7-A70536D1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525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Julia, the good, the bad, and the ugly</vt:lpstr>
      <vt:lpstr>Julia high-level impressions</vt:lpstr>
      <vt:lpstr>Expressions</vt:lpstr>
      <vt:lpstr>Control flow</vt:lpstr>
      <vt:lpstr>Conditional statement</vt:lpstr>
      <vt:lpstr>Repeated evaluation loops</vt:lpstr>
      <vt:lpstr>Compound expressions</vt:lpstr>
      <vt:lpstr>Error handling</vt:lpstr>
      <vt:lpstr>Data types</vt:lpstr>
      <vt:lpstr>Basic data types</vt:lpstr>
      <vt:lpstr>Structures: mutable versus immutable</vt:lpstr>
      <vt:lpstr>Type hierarchies</vt:lpstr>
      <vt:lpstr>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27</cp:revision>
  <dcterms:created xsi:type="dcterms:W3CDTF">2021-07-02T07:33:26Z</dcterms:created>
  <dcterms:modified xsi:type="dcterms:W3CDTF">2021-07-02T21:33:22Z</dcterms:modified>
</cp:coreProperties>
</file>