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63" r:id="rId4"/>
    <p:sldId id="259" r:id="rId5"/>
    <p:sldId id="258" r:id="rId6"/>
    <p:sldId id="260" r:id="rId7"/>
    <p:sldId id="261" r:id="rId8"/>
    <p:sldId id="262" r:id="rId9"/>
    <p:sldId id="265" r:id="rId10"/>
    <p:sldId id="264" r:id="rId11"/>
    <p:sldId id="266" r:id="rId12"/>
    <p:sldId id="267" r:id="rId13"/>
    <p:sldId id="268" r:id="rId14"/>
    <p:sldId id="270" r:id="rId15"/>
    <p:sldId id="269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3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9F3EF1-84A5-42B0-81FF-8805AF740E8D}" type="datetimeFigureOut">
              <a:rPr lang="en-US" smtClean="0"/>
              <a:t>2021-07-05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3E7579-EFCE-4D6E-BE1F-10D576972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989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820FB-72EC-41CD-B774-4EB74561B2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0798C7-36A4-4E2F-82F2-28C25C0222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82395A-E7C1-4138-A303-C17972F4F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5F18C-3E18-466F-8ADF-516304A44708}" type="datetime1">
              <a:rPr lang="en-US" smtClean="0"/>
              <a:t>2021-07-05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7A7E7-8C90-4EEB-A71E-7AD917C16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E7AB9-43E4-4F71-8086-1EBF85F6A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87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A86A7-2B0C-4A6A-8655-54C7D30AB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686134-2F85-45B0-B3D9-B56E12010A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CCDE67-88DA-4F5E-B983-692211D57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80222-6813-4CA6-84DC-753D8B88D809}" type="datetime1">
              <a:rPr lang="en-US" smtClean="0"/>
              <a:t>2021-07-05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BA084-D09B-43AC-A198-26817BBC4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40558-B4F4-4F0D-8798-4D18D7D84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303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D06BA0-D522-4306-9D43-F02132AB6D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D2DC43-D1BE-4CEF-A306-8A81372C6F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C25C3-8C91-483C-BF30-20068BAA6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7B8FF-A661-4CB7-BF06-F03D9C89262B}" type="datetime1">
              <a:rPr lang="en-US" smtClean="0"/>
              <a:t>2021-07-05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CB6AC-F7BA-4399-8BC2-DDD68D3BF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2BBBC-1ACC-429B-AA21-CF3F55B53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79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99A1F-F8F7-4EC8-9489-A219B1BBF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A5E78-E053-42BD-9ACF-4CD03472C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A7F2C-9B19-43BE-837F-4ECDBEEAF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E165D-6495-4D37-B27D-5DB6761319B2}" type="datetime1">
              <a:rPr lang="en-US" smtClean="0"/>
              <a:t>2021-07-05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84D93-0C57-46AC-AAA8-63C8581DB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AC435-5B9A-43B7-9BC4-888C1B3F0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509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0AE73-D6D7-4FB4-9190-8A30D6EF1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32074-AFCD-4B5D-A634-71B3AFC05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C1BBB-4093-4207-B203-EED4587F7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D02C7-69E9-4C82-8F80-CB6196DA722C}" type="datetime1">
              <a:rPr lang="en-US" smtClean="0"/>
              <a:t>2021-07-05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C189E-5EDE-4BA9-8137-A188F7AB8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77D06-057A-4BD5-BB89-5C7CDEEEF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398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F6DFF-009D-49E0-8C9F-5DB4E0361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49470-4F6A-43E9-890A-2D87650A3C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4F4F51-A3FB-490D-A88F-4CB2AD8131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55F27C-819D-4F52-8704-4A82DBB20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E8C2C-E058-49BD-9DFF-244106208F3B}" type="datetime1">
              <a:rPr lang="en-US" smtClean="0"/>
              <a:t>2021-07-05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063E94-71AB-440F-8584-6E01FE272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210D17-8208-4518-8846-2A6273501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011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B199C-E02D-4717-91EE-C1524086D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0B2743-0ABA-4F4B-B981-9549E9FED5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D62E4E-7DC1-4FA4-B8B5-5E1EBB5CF1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C36A1A-677D-42CB-8549-506A34317B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821D78-514D-40E0-86CF-0C0A68944A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9646A2-B7E1-4CAE-8F98-E3DCB45B2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2EFD-4DA5-4354-BB09-551207F90777}" type="datetime1">
              <a:rPr lang="en-US" smtClean="0"/>
              <a:t>2021-07-05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AB68BD-937F-457F-BE0D-7A67015A0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6FE419-94C9-430C-8E83-2D88D2D8C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421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B6F8C-5461-4E40-AD81-C50ED2793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FFB8C4-C502-4C72-8EB6-82EBFC498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7F3B6-5D5B-4F6A-8ABC-6500847F3284}" type="datetime1">
              <a:rPr lang="en-US" smtClean="0"/>
              <a:t>2021-07-05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84972F-B819-4A80-AA0A-993611A7A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278C73-A1DD-4A46-B516-2B703C84B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936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3DD40A-E078-4A7A-8781-E6714BC99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EE9C1-5D95-4DE1-8B8E-CE731554AA23}" type="datetime1">
              <a:rPr lang="en-US" smtClean="0"/>
              <a:t>2021-07-05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45C3D2-0381-491E-9CCA-5BEF0B1CE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9C8944-FE5F-4545-B21B-B338F8D87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837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FD8B6-A84C-4882-AE3A-00AA3403D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3B6DB-7214-419F-BAD1-C6EACE4AE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6C5FE2-82E1-4A22-B017-49F799F24A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1E9FAA-2738-4615-B61B-054F64BA0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A0E8D-A460-4018-89F2-1FF6F9205C86}" type="datetime1">
              <a:rPr lang="en-US" smtClean="0"/>
              <a:t>2021-07-05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AE27F4-EE7A-4DC6-B200-4D9A2E9C1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01E265-2F43-4BE9-BDF1-B467FFBF4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48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9D245-E7A1-4CFA-B4A2-5E7190BFF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1B3F4D-6D71-4A25-BF51-79AD157C8F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3F208E-A0CE-43DA-B171-476D58EDD0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955246-89AD-4D03-AD33-7DFCC3096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76E25-3B53-45C6-AE55-8E3CC5E53EDE}" type="datetime1">
              <a:rPr lang="en-US" smtClean="0"/>
              <a:t>2021-07-05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BE5E28-5893-41D8-BBD5-B9E75B996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2F9BE2-AB17-4542-8D32-47783B99F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119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46C2A9-33EA-4DFC-BC53-02BC3EA39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3E008-E376-496C-9C2A-95B9C6D3EE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E200-ACF7-4963-B136-C252980771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E2389-F93F-49F3-A6AD-79A456A600D1}" type="datetime1">
              <a:rPr lang="en-US" smtClean="0"/>
              <a:t>2021-07-05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BD7DB-9E74-4CEC-B881-011BA29C6E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77FF9-39F4-410D-8B1E-E4EFD7AD0D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66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julialang.org/en/v1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B181-9FDC-47D0-A13A-5A8683E9FE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Julia,</a:t>
            </a:r>
            <a:br>
              <a:rPr lang="en-US" dirty="0"/>
            </a:br>
            <a:r>
              <a:rPr lang="en-US" dirty="0"/>
              <a:t>the good, the bad, and the ugly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75FC78-BA33-40E2-9225-C7B34D3743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 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48778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3194F-8BAA-4A07-BBA6-3D6B45852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FFBE65-F98F-444F-B4B7-A70536D101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CAC51D-39BD-4BAC-8555-31C8CF0E1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179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AF62F-AC75-4212-9AE7-C283CD4CD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263D6-7F67-4595-9168-D847FCA4F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Integers: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Int8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Int16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Int32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Int64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Int128</a:t>
            </a:r>
            <a:endParaRPr lang="en-US" dirty="0"/>
          </a:p>
          <a:p>
            <a:pPr lvl="1"/>
            <a:r>
              <a:rPr lang="en-US" dirty="0">
                <a:latin typeface="Consolas" panose="020B0609020204030204" pitchFamily="49" charset="0"/>
              </a:rPr>
              <a:t>UInt8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UInt16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UInt32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UInt64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UInt128</a:t>
            </a:r>
          </a:p>
          <a:p>
            <a:r>
              <a:rPr lang="en-US" dirty="0"/>
              <a:t>Rational numbers: </a:t>
            </a:r>
            <a:r>
              <a:rPr lang="en-US" dirty="0">
                <a:latin typeface="Consolas" panose="020B0609020204030204" pitchFamily="49" charset="0"/>
              </a:rPr>
              <a:t>Rational{</a:t>
            </a:r>
            <a:r>
              <a:rPr lang="en-US" dirty="0" err="1">
                <a:latin typeface="Consolas" panose="020B0609020204030204" pitchFamily="49" charset="0"/>
              </a:rPr>
              <a:t>int_type</a:t>
            </a: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nsolas" panose="020B0609020204030204" pitchFamily="49" charset="0"/>
              </a:rPr>
              <a:t>1//3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5//4</a:t>
            </a:r>
          </a:p>
          <a:p>
            <a:r>
              <a:rPr lang="en-US" dirty="0"/>
              <a:t>Floating point numbers: </a:t>
            </a:r>
            <a:r>
              <a:rPr lang="en-US" dirty="0">
                <a:latin typeface="Consolas" panose="020B0609020204030204" pitchFamily="49" charset="0"/>
              </a:rPr>
              <a:t>Float16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Float32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Float64</a:t>
            </a:r>
            <a:endParaRPr lang="en-US" dirty="0"/>
          </a:p>
          <a:p>
            <a:r>
              <a:rPr lang="en-US" dirty="0"/>
              <a:t>Complex numbers: </a:t>
            </a:r>
            <a:r>
              <a:rPr lang="en-US" dirty="0">
                <a:latin typeface="Consolas" panose="020B0609020204030204" pitchFamily="49" charset="0"/>
              </a:rPr>
              <a:t>ComplexF16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ComplexF32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ComplexF64</a:t>
            </a:r>
            <a:endParaRPr lang="en-US" dirty="0"/>
          </a:p>
          <a:p>
            <a:pPr lvl="1"/>
            <a:r>
              <a:rPr lang="en-US" dirty="0"/>
              <a:t>E.g., </a:t>
            </a:r>
            <a:r>
              <a:rPr lang="en-US" dirty="0">
                <a:latin typeface="Consolas" panose="020B0609020204030204" pitchFamily="49" charset="0"/>
              </a:rPr>
              <a:t>3.1 – 0.3im</a:t>
            </a:r>
          </a:p>
          <a:p>
            <a:r>
              <a:rPr lang="en-US" dirty="0"/>
              <a:t>Boolean type: </a:t>
            </a:r>
            <a:r>
              <a:rPr lang="en-US" dirty="0">
                <a:latin typeface="Consolas" panose="020B0609020204030204" pitchFamily="49" charset="0"/>
              </a:rPr>
              <a:t>Bool</a:t>
            </a:r>
            <a:r>
              <a:rPr lang="en-US" dirty="0"/>
              <a:t> (8-bit)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true</a:t>
            </a:r>
            <a:r>
              <a:rPr lang="en-US" dirty="0"/>
              <a:t>/</a:t>
            </a:r>
            <a:r>
              <a:rPr lang="en-US" dirty="0">
                <a:latin typeface="Consolas" panose="020B0609020204030204" pitchFamily="49" charset="0"/>
              </a:rPr>
              <a:t>false</a:t>
            </a:r>
          </a:p>
          <a:p>
            <a:r>
              <a:rPr lang="en-US" dirty="0"/>
              <a:t>Character type: </a:t>
            </a:r>
            <a:r>
              <a:rPr lang="en-US" dirty="0">
                <a:latin typeface="Consolas" panose="020B0609020204030204" pitchFamily="49" charset="0"/>
              </a:rPr>
              <a:t>Char</a:t>
            </a:r>
            <a:r>
              <a:rPr lang="en-US" dirty="0"/>
              <a:t> (32-bit Unicode)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nsolas" panose="020B0609020204030204" pitchFamily="49" charset="0"/>
              </a:rPr>
              <a:t>'a'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'\t'</a:t>
            </a:r>
          </a:p>
          <a:p>
            <a:r>
              <a:rPr lang="en-US" dirty="0"/>
              <a:t>Strings: </a:t>
            </a:r>
            <a:r>
              <a:rPr lang="en-US" dirty="0">
                <a:latin typeface="Consolas" panose="020B0609020204030204" pitchFamily="49" charset="0"/>
              </a:rPr>
              <a:t>String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en-US" dirty="0" err="1">
                <a:latin typeface="Consolas" panose="020B0609020204030204" pitchFamily="49" charset="0"/>
              </a:rPr>
              <a:t>abc</a:t>
            </a:r>
            <a:r>
              <a:rPr lang="en-US" dirty="0">
                <a:latin typeface="Consolas" panose="020B0609020204030204" pitchFamily="49" charset="0"/>
              </a:rPr>
              <a:t>"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0DB69E-77F2-44F7-B723-90BF436C7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226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1246C-1472-42AD-B64D-5A38240DD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Structures: mutable versus immutable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3C4166-BFE6-4D41-B557-12E7B38FF60B}"/>
              </a:ext>
            </a:extLst>
          </p:cNvPr>
          <p:cNvSpPr txBox="1"/>
          <p:nvPr/>
        </p:nvSpPr>
        <p:spPr>
          <a:xfrm>
            <a:off x="724930" y="1867639"/>
            <a:ext cx="4716166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struct Pixel</a:t>
            </a:r>
          </a:p>
          <a:p>
            <a:r>
              <a:rPr lang="en-US" dirty="0">
                <a:latin typeface="Consolas" panose="020B0609020204030204" pitchFamily="49" charset="0"/>
              </a:rPr>
              <a:t>    x::UInt32</a:t>
            </a:r>
          </a:p>
          <a:p>
            <a:r>
              <a:rPr lang="en-US" dirty="0">
                <a:latin typeface="Consolas" panose="020B0609020204030204" pitchFamily="49" charset="0"/>
              </a:rPr>
              <a:t>    y::UInt32</a:t>
            </a:r>
          </a:p>
          <a:p>
            <a:r>
              <a:rPr lang="en-US" dirty="0">
                <a:latin typeface="Consolas" panose="020B0609020204030204" pitchFamily="49" charset="0"/>
              </a:rPr>
              <a:t>    color::String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6BA6E3-9B93-4A60-8854-1A4F8E21DA3F}"/>
              </a:ext>
            </a:extLst>
          </p:cNvPr>
          <p:cNvSpPr txBox="1"/>
          <p:nvPr/>
        </p:nvSpPr>
        <p:spPr>
          <a:xfrm>
            <a:off x="6404919" y="1867639"/>
            <a:ext cx="471616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 = Pixel(3, 7, "blue")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7A28D2-B9DE-496F-AB45-1940C1BD6414}"/>
              </a:ext>
            </a:extLst>
          </p:cNvPr>
          <p:cNvSpPr txBox="1"/>
          <p:nvPr/>
        </p:nvSpPr>
        <p:spPr>
          <a:xfrm>
            <a:off x="7900087" y="1321356"/>
            <a:ext cx="14167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Constructor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B46CAF8-9364-41D0-815F-090D5D476AA7}"/>
              </a:ext>
            </a:extLst>
          </p:cNvPr>
          <p:cNvCxnSpPr>
            <a:stCxn id="6" idx="1"/>
          </p:cNvCxnSpPr>
          <p:nvPr/>
        </p:nvCxnSpPr>
        <p:spPr>
          <a:xfrm flipH="1">
            <a:off x="7595287" y="1521411"/>
            <a:ext cx="304800" cy="346228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4900A48-CAE2-4B5D-A74C-2CFAAA86868A}"/>
              </a:ext>
            </a:extLst>
          </p:cNvPr>
          <p:cNvSpPr txBox="1"/>
          <p:nvPr/>
        </p:nvSpPr>
        <p:spPr>
          <a:xfrm>
            <a:off x="6404919" y="2421637"/>
            <a:ext cx="471616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println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p.color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A9B219-F85D-4EB2-867C-CC0BE8CAC4F6}"/>
              </a:ext>
            </a:extLst>
          </p:cNvPr>
          <p:cNvSpPr txBox="1"/>
          <p:nvPr/>
        </p:nvSpPr>
        <p:spPr>
          <a:xfrm>
            <a:off x="6404919" y="2975635"/>
            <a:ext cx="471616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p.color</a:t>
            </a:r>
            <a:r>
              <a:rPr lang="en-US" dirty="0">
                <a:latin typeface="Consolas" panose="020B0609020204030204" pitchFamily="49" charset="0"/>
              </a:rPr>
              <a:t> = "red"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172FA5-057B-48E1-A1DE-74ACCBAE05A0}"/>
              </a:ext>
            </a:extLst>
          </p:cNvPr>
          <p:cNvSpPr txBox="1"/>
          <p:nvPr/>
        </p:nvSpPr>
        <p:spPr>
          <a:xfrm>
            <a:off x="8431995" y="2446864"/>
            <a:ext cx="352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rgbClr val="00B050"/>
                </a:solidFill>
                <a:sym typeface="Symbol" panose="05050102010706020507" pitchFamily="18" charset="2"/>
              </a:rPr>
              <a:t></a:t>
            </a:r>
            <a:endParaRPr lang="en-US" sz="2400" b="1" i="1" dirty="0">
              <a:solidFill>
                <a:srgbClr val="00B050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4248046-388E-4EF6-81C7-549217914255}"/>
              </a:ext>
            </a:extLst>
          </p:cNvPr>
          <p:cNvGrpSpPr/>
          <p:nvPr/>
        </p:nvGrpSpPr>
        <p:grpSpPr>
          <a:xfrm>
            <a:off x="8522330" y="3093195"/>
            <a:ext cx="262647" cy="175098"/>
            <a:chOff x="6281635" y="4066162"/>
            <a:chExt cx="262647" cy="175098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1329053-26AD-4C83-98E3-87CDF2827771}"/>
                </a:ext>
              </a:extLst>
            </p:cNvPr>
            <p:cNvCxnSpPr/>
            <p:nvPr/>
          </p:nvCxnSpPr>
          <p:spPr>
            <a:xfrm>
              <a:off x="6281635" y="4066162"/>
              <a:ext cx="262647" cy="175098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E6E07F4-E77B-4B80-8CDD-51683CBEE0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47297" y="4066162"/>
              <a:ext cx="196985" cy="175098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B3CBD56A-568D-47BE-A706-4E919C580A9F}"/>
              </a:ext>
            </a:extLst>
          </p:cNvPr>
          <p:cNvSpPr txBox="1"/>
          <p:nvPr/>
        </p:nvSpPr>
        <p:spPr>
          <a:xfrm>
            <a:off x="724930" y="3965571"/>
            <a:ext cx="4716166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mutable struct Pixel</a:t>
            </a:r>
          </a:p>
          <a:p>
            <a:r>
              <a:rPr lang="en-US" dirty="0">
                <a:latin typeface="Consolas" panose="020B0609020204030204" pitchFamily="49" charset="0"/>
              </a:rPr>
              <a:t>    x::UInt32</a:t>
            </a:r>
          </a:p>
          <a:p>
            <a:r>
              <a:rPr lang="en-US" dirty="0">
                <a:latin typeface="Consolas" panose="020B0609020204030204" pitchFamily="49" charset="0"/>
              </a:rPr>
              <a:t>    y::UInt32</a:t>
            </a:r>
          </a:p>
          <a:p>
            <a:r>
              <a:rPr lang="en-US" dirty="0">
                <a:latin typeface="Consolas" panose="020B0609020204030204" pitchFamily="49" charset="0"/>
              </a:rPr>
              <a:t>    color::String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0C7800F-9585-4022-8627-E94147A289ED}"/>
              </a:ext>
            </a:extLst>
          </p:cNvPr>
          <p:cNvSpPr txBox="1"/>
          <p:nvPr/>
        </p:nvSpPr>
        <p:spPr>
          <a:xfrm>
            <a:off x="6404919" y="3965571"/>
            <a:ext cx="471616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 = Pixel(3, 7, "blue")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8750D1-96BE-49C7-9162-ECD0CCD2F3B5}"/>
              </a:ext>
            </a:extLst>
          </p:cNvPr>
          <p:cNvSpPr txBox="1"/>
          <p:nvPr/>
        </p:nvSpPr>
        <p:spPr>
          <a:xfrm>
            <a:off x="6404919" y="4519569"/>
            <a:ext cx="471616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println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p.color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6BACDBF-FF7F-4B9F-B715-1A786A08947B}"/>
              </a:ext>
            </a:extLst>
          </p:cNvPr>
          <p:cNvSpPr txBox="1"/>
          <p:nvPr/>
        </p:nvSpPr>
        <p:spPr>
          <a:xfrm>
            <a:off x="6404919" y="5073567"/>
            <a:ext cx="471616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p.color</a:t>
            </a:r>
            <a:r>
              <a:rPr lang="en-US" dirty="0">
                <a:latin typeface="Consolas" panose="020B0609020204030204" pitchFamily="49" charset="0"/>
              </a:rPr>
              <a:t> = "red"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A5A2F56-1B85-4C1A-87FD-F06898B8D554}"/>
              </a:ext>
            </a:extLst>
          </p:cNvPr>
          <p:cNvSpPr txBox="1"/>
          <p:nvPr/>
        </p:nvSpPr>
        <p:spPr>
          <a:xfrm>
            <a:off x="8477162" y="4473402"/>
            <a:ext cx="352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rgbClr val="00B050"/>
                </a:solidFill>
                <a:sym typeface="Symbol" panose="05050102010706020507" pitchFamily="18" charset="2"/>
              </a:rPr>
              <a:t></a:t>
            </a:r>
            <a:endParaRPr lang="en-US" sz="2400" b="1" i="1" dirty="0">
              <a:solidFill>
                <a:srgbClr val="00B05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F19C974-3FE5-4389-AA02-8A0A6A686158}"/>
              </a:ext>
            </a:extLst>
          </p:cNvPr>
          <p:cNvSpPr txBox="1"/>
          <p:nvPr/>
        </p:nvSpPr>
        <p:spPr>
          <a:xfrm>
            <a:off x="8466942" y="5044126"/>
            <a:ext cx="352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rgbClr val="00B050"/>
                </a:solidFill>
                <a:sym typeface="Symbol" panose="05050102010706020507" pitchFamily="18" charset="2"/>
              </a:rPr>
              <a:t></a:t>
            </a:r>
            <a:endParaRPr lang="en-US" sz="2400" b="1" i="1" dirty="0">
              <a:solidFill>
                <a:srgbClr val="00B050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5D6A7F-925E-469F-988D-A30F70173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680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40D97-FFF5-4370-B499-70087C6EA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hierarchies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920DB-FC8B-4A0C-9148-8F97A7B81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 types, e.g.,</a:t>
            </a:r>
          </a:p>
          <a:p>
            <a:endParaRPr lang="en-US" dirty="0"/>
          </a:p>
          <a:p>
            <a:r>
              <a:rPr lang="en-US" dirty="0"/>
              <a:t>Abstract subtypes of abstract types, e.g.,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Concrete subtypes of abstract types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1317C5-184C-4C69-9CB2-38A4B0EF6DCE}"/>
              </a:ext>
            </a:extLst>
          </p:cNvPr>
          <p:cNvSpPr txBox="1"/>
          <p:nvPr/>
        </p:nvSpPr>
        <p:spPr>
          <a:xfrm>
            <a:off x="1631087" y="2270468"/>
            <a:ext cx="665617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abstract type </a:t>
            </a:r>
            <a:r>
              <a:rPr lang="en-US" dirty="0" err="1">
                <a:latin typeface="Consolas" panose="020B0609020204030204" pitchFamily="49" charset="0"/>
              </a:rPr>
              <a:t>AbstractPoint</a:t>
            </a:r>
            <a:r>
              <a:rPr lang="en-US" dirty="0">
                <a:latin typeface="Consolas" panose="020B0609020204030204" pitchFamily="49" charset="0"/>
              </a:rPr>
              <a:t> 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0A8FE7-CEC4-4946-8B5D-530BFFEC1084}"/>
              </a:ext>
            </a:extLst>
          </p:cNvPr>
          <p:cNvSpPr txBox="1"/>
          <p:nvPr/>
        </p:nvSpPr>
        <p:spPr>
          <a:xfrm>
            <a:off x="1631088" y="3312359"/>
            <a:ext cx="665617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abstract type Abstract2DPoint &lt;: </a:t>
            </a:r>
            <a:r>
              <a:rPr lang="en-US" dirty="0" err="1">
                <a:latin typeface="Consolas" panose="020B0609020204030204" pitchFamily="49" charset="0"/>
              </a:rPr>
              <a:t>AbstractPoint</a:t>
            </a:r>
            <a:r>
              <a:rPr lang="en-US" dirty="0">
                <a:latin typeface="Consolas" panose="020B0609020204030204" pitchFamily="49" charset="0"/>
              </a:rPr>
              <a:t> end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8337DB-9DB6-4CBD-BA8F-697197146FB1}"/>
              </a:ext>
            </a:extLst>
          </p:cNvPr>
          <p:cNvSpPr txBox="1"/>
          <p:nvPr/>
        </p:nvSpPr>
        <p:spPr>
          <a:xfrm>
            <a:off x="1631086" y="3816628"/>
            <a:ext cx="665617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abstract type Abstract3DPoint &lt;: </a:t>
            </a:r>
            <a:r>
              <a:rPr lang="en-US" dirty="0" err="1">
                <a:latin typeface="Consolas" panose="020B0609020204030204" pitchFamily="49" charset="0"/>
              </a:rPr>
              <a:t>AbstractPoint</a:t>
            </a:r>
            <a:r>
              <a:rPr lang="en-US" dirty="0">
                <a:latin typeface="Consolas" panose="020B0609020204030204" pitchFamily="49" charset="0"/>
              </a:rPr>
              <a:t> end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E9A5C7-AACA-490F-9F3B-53C6A18B898B}"/>
              </a:ext>
            </a:extLst>
          </p:cNvPr>
          <p:cNvSpPr txBox="1"/>
          <p:nvPr/>
        </p:nvSpPr>
        <p:spPr>
          <a:xfrm>
            <a:off x="1631086" y="4858519"/>
            <a:ext cx="6656179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mutable struct Point2D &lt;: Abstract2DPoint</a:t>
            </a:r>
          </a:p>
          <a:p>
            <a:r>
              <a:rPr lang="en-US" dirty="0">
                <a:latin typeface="Consolas" panose="020B0609020204030204" pitchFamily="49" charset="0"/>
              </a:rPr>
              <a:t>    x::Real</a:t>
            </a:r>
          </a:p>
          <a:p>
            <a:r>
              <a:rPr lang="en-US" dirty="0">
                <a:latin typeface="Consolas" panose="020B0609020204030204" pitchFamily="49" charset="0"/>
              </a:rPr>
              <a:t>    y::Real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3E26DD-DDB3-4EE9-B777-21FD1B5118D7}"/>
              </a:ext>
            </a:extLst>
          </p:cNvPr>
          <p:cNvSpPr txBox="1"/>
          <p:nvPr/>
        </p:nvSpPr>
        <p:spPr>
          <a:xfrm>
            <a:off x="9319053" y="4937810"/>
            <a:ext cx="203474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 subtyping from concrete types!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C6DD19-A381-425A-BC59-6D0385C80243}"/>
              </a:ext>
            </a:extLst>
          </p:cNvPr>
          <p:cNvSpPr txBox="1"/>
          <p:nvPr/>
        </p:nvSpPr>
        <p:spPr>
          <a:xfrm>
            <a:off x="9319052" y="3466092"/>
            <a:ext cx="203474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Subtyping from single type only!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D4442DC-DACE-41A3-A561-9A91FCDF5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0975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34A9F-7CD3-4560-A76C-7466EB440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Accessor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4E4D1-890D-40F4-9674-9B1B41EB6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not access fields in structures, defines accessor methods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8E118A-7838-43C2-AFB9-0EE30E5D570B}"/>
              </a:ext>
            </a:extLst>
          </p:cNvPr>
          <p:cNvSpPr txBox="1"/>
          <p:nvPr/>
        </p:nvSpPr>
        <p:spPr>
          <a:xfrm>
            <a:off x="1499283" y="2686281"/>
            <a:ext cx="7611766" cy="23083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get_x</a:t>
            </a:r>
            <a:r>
              <a:rPr lang="en-US" dirty="0">
                <a:latin typeface="Consolas" panose="020B0609020204030204" pitchFamily="49" charset="0"/>
              </a:rPr>
              <a:t>(p::</a:t>
            </a:r>
            <a:r>
              <a:rPr lang="en-US" dirty="0" err="1">
                <a:latin typeface="Consolas" panose="020B0609020204030204" pitchFamily="49" charset="0"/>
              </a:rPr>
              <a:t>AbstractPoint</a:t>
            </a:r>
            <a:r>
              <a:rPr lang="en-US" dirty="0">
                <a:latin typeface="Consolas" panose="020B0609020204030204" pitchFamily="49" charset="0"/>
              </a:rPr>
              <a:t>) = </a:t>
            </a:r>
            <a:r>
              <a:rPr lang="en-US" dirty="0" err="1">
                <a:latin typeface="Consolas" panose="020B0609020204030204" pitchFamily="49" charset="0"/>
              </a:rPr>
              <a:t>p.x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set_x</a:t>
            </a:r>
            <a:r>
              <a:rPr lang="en-US" dirty="0">
                <a:latin typeface="Consolas" panose="020B0609020204030204" pitchFamily="49" charset="0"/>
              </a:rPr>
              <a:t>(p::</a:t>
            </a:r>
            <a:r>
              <a:rPr lang="en-US" dirty="0" err="1">
                <a:latin typeface="Consolas" panose="020B0609020204030204" pitchFamily="49" charset="0"/>
              </a:rPr>
              <a:t>AbstractPoint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</a:rPr>
              <a:t>::Real) = begin </a:t>
            </a:r>
            <a:r>
              <a:rPr lang="en-US" dirty="0" err="1">
                <a:latin typeface="Consolas" panose="020B0609020204030204" pitchFamily="49" charset="0"/>
              </a:rPr>
              <a:t>p.x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</a:rPr>
              <a:t>; end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get_y</a:t>
            </a:r>
            <a:r>
              <a:rPr lang="en-US" dirty="0">
                <a:latin typeface="Consolas" panose="020B0609020204030204" pitchFamily="49" charset="0"/>
              </a:rPr>
              <a:t>(p::</a:t>
            </a:r>
            <a:r>
              <a:rPr lang="en-US" dirty="0" err="1">
                <a:latin typeface="Consolas" panose="020B0609020204030204" pitchFamily="49" charset="0"/>
              </a:rPr>
              <a:t>AbstractPoint</a:t>
            </a:r>
            <a:r>
              <a:rPr lang="en-US" dirty="0">
                <a:latin typeface="Consolas" panose="020B0609020204030204" pitchFamily="49" charset="0"/>
              </a:rPr>
              <a:t>) = </a:t>
            </a:r>
            <a:r>
              <a:rPr lang="en-US" dirty="0" err="1">
                <a:latin typeface="Consolas" panose="020B0609020204030204" pitchFamily="49" charset="0"/>
              </a:rPr>
              <a:t>p.y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set_y</a:t>
            </a:r>
            <a:r>
              <a:rPr lang="en-US" dirty="0">
                <a:latin typeface="Consolas" panose="020B0609020204030204" pitchFamily="49" charset="0"/>
              </a:rPr>
              <a:t>(p::</a:t>
            </a:r>
            <a:r>
              <a:rPr lang="en-US" dirty="0" err="1">
                <a:latin typeface="Consolas" panose="020B0609020204030204" pitchFamily="49" charset="0"/>
              </a:rPr>
              <a:t>AbstractPoint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</a:rPr>
              <a:t>::Real) = begin </a:t>
            </a:r>
            <a:r>
              <a:rPr lang="en-US" dirty="0" err="1">
                <a:latin typeface="Consolas" panose="020B0609020204030204" pitchFamily="49" charset="0"/>
              </a:rPr>
              <a:t>p.y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</a:rPr>
              <a:t>; end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get_z</a:t>
            </a:r>
            <a:r>
              <a:rPr lang="en-US" dirty="0">
                <a:latin typeface="Consolas" panose="020B0609020204030204" pitchFamily="49" charset="0"/>
              </a:rPr>
              <a:t>(p::AbstractPoint3D) = </a:t>
            </a:r>
            <a:r>
              <a:rPr lang="en-US" dirty="0" err="1">
                <a:latin typeface="Consolas" panose="020B0609020204030204" pitchFamily="49" charset="0"/>
              </a:rPr>
              <a:t>p.z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set_z</a:t>
            </a:r>
            <a:r>
              <a:rPr lang="en-US" dirty="0">
                <a:latin typeface="Consolas" panose="020B0609020204030204" pitchFamily="49" charset="0"/>
              </a:rPr>
              <a:t>(p::AbstractPoint3D, </a:t>
            </a:r>
            <a:r>
              <a:rPr lang="en-US" dirty="0" err="1">
                <a:latin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</a:rPr>
              <a:t>::Real) = begin </a:t>
            </a:r>
            <a:r>
              <a:rPr lang="en-US" dirty="0" err="1">
                <a:latin typeface="Consolas" panose="020B0609020204030204" pitchFamily="49" charset="0"/>
              </a:rPr>
              <a:t>p.z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</a:rPr>
              <a:t>; end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8F523E-7BD0-4609-82CD-1BD234689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0762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A4432-AC7E-4C0E-A953-616D26182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on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35DC9-D006-48EA-B28F-DFC60708B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dispatch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AE8D53-8050-492F-8C1B-4E297382426A}"/>
              </a:ext>
            </a:extLst>
          </p:cNvPr>
          <p:cNvSpPr txBox="1"/>
          <p:nvPr/>
        </p:nvSpPr>
        <p:spPr>
          <a:xfrm>
            <a:off x="1458090" y="2403643"/>
            <a:ext cx="7825953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 distance(p1::Abstract2DPoint, p2::Abstract2DPoint)</a:t>
            </a:r>
          </a:p>
          <a:p>
            <a:r>
              <a:rPr lang="en-US" dirty="0">
                <a:latin typeface="Consolas" panose="020B0609020204030204" pitchFamily="49" charset="0"/>
              </a:rPr>
              <a:t>    x1 = </a:t>
            </a:r>
            <a:r>
              <a:rPr lang="en-US" dirty="0" err="1">
                <a:latin typeface="Consolas" panose="020B0609020204030204" pitchFamily="49" charset="0"/>
              </a:rPr>
              <a:t>get_x</a:t>
            </a:r>
            <a:r>
              <a:rPr lang="en-US" dirty="0">
                <a:latin typeface="Consolas" panose="020B0609020204030204" pitchFamily="49" charset="0"/>
              </a:rPr>
              <a:t>(p1); y1 = </a:t>
            </a:r>
            <a:r>
              <a:rPr lang="en-US" dirty="0" err="1">
                <a:latin typeface="Consolas" panose="020B0609020204030204" pitchFamily="49" charset="0"/>
              </a:rPr>
              <a:t>get_y</a:t>
            </a:r>
            <a:r>
              <a:rPr lang="en-US" dirty="0">
                <a:latin typeface="Consolas" panose="020B0609020204030204" pitchFamily="49" charset="0"/>
              </a:rPr>
              <a:t>(p1)</a:t>
            </a:r>
          </a:p>
          <a:p>
            <a:r>
              <a:rPr lang="en-US" dirty="0">
                <a:latin typeface="Consolas" panose="020B0609020204030204" pitchFamily="49" charset="0"/>
              </a:rPr>
              <a:t>    x2 = </a:t>
            </a:r>
            <a:r>
              <a:rPr lang="en-US" dirty="0" err="1">
                <a:latin typeface="Consolas" panose="020B0609020204030204" pitchFamily="49" charset="0"/>
              </a:rPr>
              <a:t>get_x</a:t>
            </a:r>
            <a:r>
              <a:rPr lang="en-US" dirty="0">
                <a:latin typeface="Consolas" panose="020B0609020204030204" pitchFamily="49" charset="0"/>
              </a:rPr>
              <a:t>(p2); y2 = </a:t>
            </a:r>
            <a:r>
              <a:rPr lang="en-US" dirty="0" err="1">
                <a:latin typeface="Consolas" panose="020B0609020204030204" pitchFamily="49" charset="0"/>
              </a:rPr>
              <a:t>get_y</a:t>
            </a:r>
            <a:r>
              <a:rPr lang="en-US" dirty="0">
                <a:latin typeface="Consolas" panose="020B0609020204030204" pitchFamily="49" charset="0"/>
              </a:rPr>
              <a:t>(p2)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sqrt((x1 – x2)^2 + (y1 – y2)^2)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AE319E-8773-4104-A9B1-174D925CB64C}"/>
              </a:ext>
            </a:extLst>
          </p:cNvPr>
          <p:cNvSpPr txBox="1"/>
          <p:nvPr/>
        </p:nvSpPr>
        <p:spPr>
          <a:xfrm>
            <a:off x="1458089" y="4296930"/>
            <a:ext cx="7825953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 distance(p1::Abstract3DPoint, p2::Abstract3DPoint)</a:t>
            </a:r>
          </a:p>
          <a:p>
            <a:r>
              <a:rPr lang="en-US" dirty="0">
                <a:latin typeface="Consolas" panose="020B0609020204030204" pitchFamily="49" charset="0"/>
              </a:rPr>
              <a:t>    x1 = </a:t>
            </a:r>
            <a:r>
              <a:rPr lang="en-US" dirty="0" err="1">
                <a:latin typeface="Consolas" panose="020B0609020204030204" pitchFamily="49" charset="0"/>
              </a:rPr>
              <a:t>get_x</a:t>
            </a:r>
            <a:r>
              <a:rPr lang="en-US" dirty="0">
                <a:latin typeface="Consolas" panose="020B0609020204030204" pitchFamily="49" charset="0"/>
              </a:rPr>
              <a:t>(p1); y1 = </a:t>
            </a:r>
            <a:r>
              <a:rPr lang="en-US" dirty="0" err="1">
                <a:latin typeface="Consolas" panose="020B0609020204030204" pitchFamily="49" charset="0"/>
              </a:rPr>
              <a:t>get_y</a:t>
            </a:r>
            <a:r>
              <a:rPr lang="en-US" dirty="0">
                <a:latin typeface="Consolas" panose="020B0609020204030204" pitchFamily="49" charset="0"/>
              </a:rPr>
              <a:t>(p1); z1 = </a:t>
            </a:r>
            <a:r>
              <a:rPr lang="en-US" dirty="0" err="1">
                <a:latin typeface="Consolas" panose="020B0609020204030204" pitchFamily="49" charset="0"/>
              </a:rPr>
              <a:t>get_z</a:t>
            </a:r>
            <a:r>
              <a:rPr lang="en-US" dirty="0">
                <a:latin typeface="Consolas" panose="020B0609020204030204" pitchFamily="49" charset="0"/>
              </a:rPr>
              <a:t>(p1)</a:t>
            </a:r>
          </a:p>
          <a:p>
            <a:r>
              <a:rPr lang="en-US" dirty="0">
                <a:latin typeface="Consolas" panose="020B0609020204030204" pitchFamily="49" charset="0"/>
              </a:rPr>
              <a:t>    x2 = </a:t>
            </a:r>
            <a:r>
              <a:rPr lang="en-US" dirty="0" err="1">
                <a:latin typeface="Consolas" panose="020B0609020204030204" pitchFamily="49" charset="0"/>
              </a:rPr>
              <a:t>get_x</a:t>
            </a:r>
            <a:r>
              <a:rPr lang="en-US" dirty="0">
                <a:latin typeface="Consolas" panose="020B0609020204030204" pitchFamily="49" charset="0"/>
              </a:rPr>
              <a:t>(p2); y2 = </a:t>
            </a:r>
            <a:r>
              <a:rPr lang="en-US" dirty="0" err="1">
                <a:latin typeface="Consolas" panose="020B0609020204030204" pitchFamily="49" charset="0"/>
              </a:rPr>
              <a:t>get_y</a:t>
            </a:r>
            <a:r>
              <a:rPr lang="en-US" dirty="0">
                <a:latin typeface="Consolas" panose="020B0609020204030204" pitchFamily="49" charset="0"/>
              </a:rPr>
              <a:t>(p2); z2 = </a:t>
            </a:r>
            <a:r>
              <a:rPr lang="en-US" dirty="0" err="1">
                <a:latin typeface="Consolas" panose="020B0609020204030204" pitchFamily="49" charset="0"/>
              </a:rPr>
              <a:t>get_z</a:t>
            </a:r>
            <a:r>
              <a:rPr lang="en-US" dirty="0">
                <a:latin typeface="Consolas" panose="020B0609020204030204" pitchFamily="49" charset="0"/>
              </a:rPr>
              <a:t>(p2)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sqrt((x1 – x2)^2 + (y1 – y2)^2 + (z1 – z2)^2)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98C7A-5D56-4878-AEE3-0A2DA14F1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6690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16532-2CE8-4AD7-B819-2EC8F46C8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867FD-9A37-4959-B309-8B83344CD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Traits are "properties" of types, e.g., color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Default behavior: types are </a:t>
            </a:r>
            <a:r>
              <a:rPr lang="en-US" i="1" dirty="0"/>
              <a:t>not</a:t>
            </a:r>
            <a:r>
              <a:rPr lang="en-US" dirty="0"/>
              <a:t> colored</a:t>
            </a:r>
          </a:p>
          <a:p>
            <a:endParaRPr lang="en-US" dirty="0"/>
          </a:p>
          <a:p>
            <a:r>
              <a:rPr lang="en-US" dirty="0"/>
              <a:t>Action on trait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638AD6-5743-4A9B-9763-3C80358644C9}"/>
              </a:ext>
            </a:extLst>
          </p:cNvPr>
          <p:cNvSpPr txBox="1"/>
          <p:nvPr/>
        </p:nvSpPr>
        <p:spPr>
          <a:xfrm>
            <a:off x="1458090" y="2288311"/>
            <a:ext cx="5198083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abstract type </a:t>
            </a:r>
            <a:r>
              <a:rPr lang="en-US" dirty="0" err="1">
                <a:latin typeface="Consolas" panose="020B0609020204030204" pitchFamily="49" charset="0"/>
              </a:rPr>
              <a:t>ColoredStyle</a:t>
            </a:r>
            <a:r>
              <a:rPr lang="en-US" dirty="0">
                <a:latin typeface="Consolas" panose="020B0609020204030204" pitchFamily="49" charset="0"/>
              </a:rPr>
              <a:t> end</a:t>
            </a:r>
          </a:p>
          <a:p>
            <a:r>
              <a:rPr lang="en-US" dirty="0">
                <a:latin typeface="Consolas" panose="020B0609020204030204" pitchFamily="49" charset="0"/>
              </a:rPr>
              <a:t>struct </a:t>
            </a:r>
            <a:r>
              <a:rPr lang="en-US" dirty="0" err="1">
                <a:latin typeface="Consolas" panose="020B0609020204030204" pitchFamily="49" charset="0"/>
              </a:rPr>
              <a:t>IsColored</a:t>
            </a:r>
            <a:r>
              <a:rPr lang="en-US" dirty="0">
                <a:latin typeface="Consolas" panose="020B0609020204030204" pitchFamily="49" charset="0"/>
              </a:rPr>
              <a:t> &lt;: </a:t>
            </a:r>
            <a:r>
              <a:rPr lang="en-US" dirty="0" err="1">
                <a:latin typeface="Consolas" panose="020B0609020204030204" pitchFamily="49" charset="0"/>
              </a:rPr>
              <a:t>ColoredStyle</a:t>
            </a:r>
            <a:r>
              <a:rPr lang="en-US" dirty="0">
                <a:latin typeface="Consolas" panose="020B0609020204030204" pitchFamily="49" charset="0"/>
              </a:rPr>
              <a:t> end</a:t>
            </a:r>
          </a:p>
          <a:p>
            <a:r>
              <a:rPr lang="en-US" dirty="0">
                <a:latin typeface="Consolas" panose="020B0609020204030204" pitchFamily="49" charset="0"/>
              </a:rPr>
              <a:t>struct </a:t>
            </a:r>
            <a:r>
              <a:rPr lang="en-US" dirty="0" err="1">
                <a:latin typeface="Consolas" panose="020B0609020204030204" pitchFamily="49" charset="0"/>
              </a:rPr>
              <a:t>IsNotColored</a:t>
            </a:r>
            <a:r>
              <a:rPr lang="en-US" dirty="0">
                <a:latin typeface="Consolas" panose="020B0609020204030204" pitchFamily="49" charset="0"/>
              </a:rPr>
              <a:t> &lt;: </a:t>
            </a:r>
            <a:r>
              <a:rPr lang="en-US" dirty="0" err="1">
                <a:latin typeface="Consolas" panose="020B0609020204030204" pitchFamily="49" charset="0"/>
              </a:rPr>
              <a:t>ColoredStyle</a:t>
            </a:r>
            <a:r>
              <a:rPr lang="en-US" dirty="0">
                <a:latin typeface="Consolas" panose="020B0609020204030204" pitchFamily="49" charset="0"/>
              </a:rPr>
              <a:t> 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57F073-E5DA-4DA5-9658-8CC43161CD54}"/>
              </a:ext>
            </a:extLst>
          </p:cNvPr>
          <p:cNvSpPr txBox="1"/>
          <p:nvPr/>
        </p:nvSpPr>
        <p:spPr>
          <a:xfrm>
            <a:off x="1458090" y="3849384"/>
            <a:ext cx="519808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ColoredStyle</a:t>
            </a:r>
            <a:r>
              <a:rPr lang="en-US" dirty="0">
                <a:latin typeface="Consolas" panose="020B0609020204030204" pitchFamily="49" charset="0"/>
              </a:rPr>
              <a:t>(::Type) = </a:t>
            </a:r>
            <a:r>
              <a:rPr lang="en-US" dirty="0" err="1">
                <a:latin typeface="Consolas" panose="020B0609020204030204" pitchFamily="49" charset="0"/>
              </a:rPr>
              <a:t>IsNotColored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BC28D9-A7C5-4E74-A9C2-B18D3D31E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16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C46F96-6473-4C64-9024-4CE33AF0988A}"/>
              </a:ext>
            </a:extLst>
          </p:cNvPr>
          <p:cNvSpPr txBox="1"/>
          <p:nvPr/>
        </p:nvSpPr>
        <p:spPr>
          <a:xfrm>
            <a:off x="1458089" y="4881662"/>
            <a:ext cx="9432333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get_color</a:t>
            </a:r>
            <a:r>
              <a:rPr lang="en-US" dirty="0">
                <a:latin typeface="Consolas" panose="020B0609020204030204" pitchFamily="49" charset="0"/>
              </a:rPr>
              <a:t>(obj::T) where {T} = </a:t>
            </a:r>
            <a:r>
              <a:rPr lang="en-US" dirty="0" err="1">
                <a:latin typeface="Consolas" panose="020B0609020204030204" pitchFamily="49" charset="0"/>
              </a:rPr>
              <a:t>get_color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ColoredStyle</a:t>
            </a:r>
            <a:r>
              <a:rPr lang="en-US" dirty="0">
                <a:latin typeface="Consolas" panose="020B0609020204030204" pitchFamily="49" charset="0"/>
              </a:rPr>
              <a:t>(T), obj)</a:t>
            </a:r>
          </a:p>
          <a:p>
            <a:r>
              <a:rPr lang="en-US" dirty="0" err="1">
                <a:latin typeface="Consolas" panose="020B0609020204030204" pitchFamily="49" charset="0"/>
              </a:rPr>
              <a:t>get_color</a:t>
            </a:r>
            <a:r>
              <a:rPr lang="en-US" dirty="0">
                <a:latin typeface="Consolas" panose="020B0609020204030204" pitchFamily="49" charset="0"/>
              </a:rPr>
              <a:t>(::</a:t>
            </a:r>
            <a:r>
              <a:rPr lang="en-US" dirty="0" err="1">
                <a:latin typeface="Consolas" panose="020B0609020204030204" pitchFamily="49" charset="0"/>
              </a:rPr>
              <a:t>IsNotColored</a:t>
            </a:r>
            <a:r>
              <a:rPr lang="en-US" dirty="0">
                <a:latin typeface="Consolas" panose="020B0609020204030204" pitchFamily="49" charset="0"/>
              </a:rPr>
              <a:t>, obj) = error("$(</a:t>
            </a:r>
            <a:r>
              <a:rPr lang="en-US" dirty="0" err="1">
                <a:latin typeface="Consolas" panose="020B0609020204030204" pitchFamily="49" charset="0"/>
              </a:rPr>
              <a:t>typeof</a:t>
            </a:r>
            <a:r>
              <a:rPr lang="en-US" dirty="0">
                <a:latin typeface="Consolas" panose="020B0609020204030204" pitchFamily="49" charset="0"/>
              </a:rPr>
              <a:t>(obj)) is not colored")</a:t>
            </a:r>
          </a:p>
          <a:p>
            <a:r>
              <a:rPr lang="en-US" dirty="0" err="1">
                <a:latin typeface="Consolas" panose="020B0609020204030204" pitchFamily="49" charset="0"/>
              </a:rPr>
              <a:t>get_color</a:t>
            </a:r>
            <a:r>
              <a:rPr lang="en-US" dirty="0">
                <a:latin typeface="Consolas" panose="020B0609020204030204" pitchFamily="49" charset="0"/>
              </a:rPr>
              <a:t>(::</a:t>
            </a:r>
            <a:r>
              <a:rPr lang="en-US" dirty="0" err="1">
                <a:latin typeface="Consolas" panose="020B0609020204030204" pitchFamily="49" charset="0"/>
              </a:rPr>
              <a:t>IsColored</a:t>
            </a:r>
            <a:r>
              <a:rPr lang="en-US" dirty="0">
                <a:latin typeface="Consolas" panose="020B0609020204030204" pitchFamily="49" charset="0"/>
              </a:rPr>
              <a:t>, obj) = </a:t>
            </a:r>
            <a:r>
              <a:rPr lang="en-US" dirty="0" err="1">
                <a:latin typeface="Consolas" panose="020B0609020204030204" pitchFamily="49" charset="0"/>
              </a:rPr>
              <a:t>obj.color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7375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B8F5C-1F74-45D8-AD90-2A6B9A5C6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traits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54D94-4EC8-46DE-8932-F11821479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Pixel again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Paint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106F6D-7720-4566-8BBD-70C54F3ED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08293A-6964-47D3-A2D0-2A9DD53D5B9D}"/>
              </a:ext>
            </a:extLst>
          </p:cNvPr>
          <p:cNvSpPr txBox="1"/>
          <p:nvPr/>
        </p:nvSpPr>
        <p:spPr>
          <a:xfrm>
            <a:off x="1154519" y="2321771"/>
            <a:ext cx="5198085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mutable struct Pixel</a:t>
            </a:r>
          </a:p>
          <a:p>
            <a:r>
              <a:rPr lang="en-US" dirty="0">
                <a:latin typeface="Consolas" panose="020B0609020204030204" pitchFamily="49" charset="0"/>
              </a:rPr>
              <a:t>    …</a:t>
            </a:r>
          </a:p>
          <a:p>
            <a:r>
              <a:rPr lang="en-US" dirty="0">
                <a:latin typeface="Consolas" panose="020B0609020204030204" pitchFamily="49" charset="0"/>
              </a:rPr>
              <a:t>    color::String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B55A68-5AC1-4ABE-96D1-E980EA702462}"/>
              </a:ext>
            </a:extLst>
          </p:cNvPr>
          <p:cNvSpPr txBox="1"/>
          <p:nvPr/>
        </p:nvSpPr>
        <p:spPr>
          <a:xfrm>
            <a:off x="1154518" y="3769276"/>
            <a:ext cx="5198085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ColoredStyle</a:t>
            </a:r>
            <a:r>
              <a:rPr lang="en-US" dirty="0">
                <a:latin typeface="Consolas" panose="020B0609020204030204" pitchFamily="49" charset="0"/>
              </a:rPr>
              <a:t>(::{&lt;:Pixel}) = </a:t>
            </a:r>
            <a:r>
              <a:rPr lang="en-US" dirty="0" err="1">
                <a:latin typeface="Consolas" panose="020B0609020204030204" pitchFamily="49" charset="0"/>
              </a:rPr>
              <a:t>IsColored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C5593F-2355-43FB-BC93-812DA3422F28}"/>
              </a:ext>
            </a:extLst>
          </p:cNvPr>
          <p:cNvSpPr txBox="1"/>
          <p:nvPr/>
        </p:nvSpPr>
        <p:spPr>
          <a:xfrm>
            <a:off x="1154519" y="4864395"/>
            <a:ext cx="5198085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struct Paint</a:t>
            </a:r>
          </a:p>
          <a:p>
            <a:r>
              <a:rPr lang="en-US" dirty="0">
                <a:latin typeface="Consolas" panose="020B0609020204030204" pitchFamily="49" charset="0"/>
              </a:rPr>
              <a:t>    color::String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1B7C23-F351-49F1-A3B5-B52642CD2CEA}"/>
              </a:ext>
            </a:extLst>
          </p:cNvPr>
          <p:cNvSpPr txBox="1"/>
          <p:nvPr/>
        </p:nvSpPr>
        <p:spPr>
          <a:xfrm>
            <a:off x="1154518" y="6056523"/>
            <a:ext cx="5198085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ColoredStyle</a:t>
            </a:r>
            <a:r>
              <a:rPr lang="en-US" dirty="0">
                <a:latin typeface="Consolas" panose="020B0609020204030204" pitchFamily="49" charset="0"/>
              </a:rPr>
              <a:t>(::{&lt;:Paint}) = </a:t>
            </a:r>
            <a:r>
              <a:rPr lang="en-US" dirty="0" err="1">
                <a:latin typeface="Consolas" panose="020B0609020204030204" pitchFamily="49" charset="0"/>
              </a:rPr>
              <a:t>IsColored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35B9C2-922C-454F-8F4E-BD2F2BD7342C}"/>
              </a:ext>
            </a:extLst>
          </p:cNvPr>
          <p:cNvSpPr txBox="1"/>
          <p:nvPr/>
        </p:nvSpPr>
        <p:spPr>
          <a:xfrm>
            <a:off x="7887286" y="2321771"/>
            <a:ext cx="3933577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pixel = Pixel(3, 7, "green")</a:t>
            </a:r>
          </a:p>
          <a:p>
            <a:r>
              <a:rPr lang="en-US" dirty="0" err="1">
                <a:latin typeface="Consolas" panose="020B0609020204030204" pitchFamily="49" charset="0"/>
              </a:rPr>
              <a:t>println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get_color</a:t>
            </a:r>
            <a:r>
              <a:rPr lang="en-US" dirty="0">
                <a:latin typeface="Consolas" panose="020B0609020204030204" pitchFamily="49" charset="0"/>
              </a:rPr>
              <a:t>(pixel))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50DF84-691C-4AF5-80B3-A788DA0005F1}"/>
              </a:ext>
            </a:extLst>
          </p:cNvPr>
          <p:cNvSpPr txBox="1"/>
          <p:nvPr/>
        </p:nvSpPr>
        <p:spPr>
          <a:xfrm>
            <a:off x="7887286" y="4864395"/>
            <a:ext cx="3933577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paint = Paint("red")</a:t>
            </a:r>
          </a:p>
          <a:p>
            <a:r>
              <a:rPr lang="en-US" dirty="0" err="1">
                <a:latin typeface="Consolas" panose="020B0609020204030204" pitchFamily="49" charset="0"/>
              </a:rPr>
              <a:t>println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get_color</a:t>
            </a:r>
            <a:r>
              <a:rPr lang="en-US" dirty="0">
                <a:latin typeface="Consolas" panose="020B0609020204030204" pitchFamily="49" charset="0"/>
              </a:rPr>
              <a:t>(paint))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24FB99-A394-4E68-9C80-4953F6B8634F}"/>
              </a:ext>
            </a:extLst>
          </p:cNvPr>
          <p:cNvSpPr txBox="1"/>
          <p:nvPr/>
        </p:nvSpPr>
        <p:spPr>
          <a:xfrm>
            <a:off x="8878221" y="3020036"/>
            <a:ext cx="72346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green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05E90D-6F89-4F2A-8673-71C2E81F4748}"/>
              </a:ext>
            </a:extLst>
          </p:cNvPr>
          <p:cNvSpPr txBox="1"/>
          <p:nvPr/>
        </p:nvSpPr>
        <p:spPr>
          <a:xfrm>
            <a:off x="8881406" y="5578194"/>
            <a:ext cx="50270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red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32A60F-5746-42D8-854B-80CC2CA27B26}"/>
              </a:ext>
            </a:extLst>
          </p:cNvPr>
          <p:cNvSpPr txBox="1"/>
          <p:nvPr/>
        </p:nvSpPr>
        <p:spPr>
          <a:xfrm>
            <a:off x="7887286" y="3520566"/>
            <a:ext cx="3933577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point = Point2D(3.1, 7.5)</a:t>
            </a:r>
          </a:p>
          <a:p>
            <a:r>
              <a:rPr lang="en-US" dirty="0" err="1">
                <a:latin typeface="Consolas" panose="020B0609020204030204" pitchFamily="49" charset="0"/>
              </a:rPr>
              <a:t>println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get_color</a:t>
            </a:r>
            <a:r>
              <a:rPr lang="en-US" dirty="0">
                <a:latin typeface="Consolas" panose="020B0609020204030204" pitchFamily="49" charset="0"/>
              </a:rPr>
              <a:t>(point))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2A8210-5DC4-436F-9F07-5A1B35990A54}"/>
              </a:ext>
            </a:extLst>
          </p:cNvPr>
          <p:cNvSpPr txBox="1"/>
          <p:nvPr/>
        </p:nvSpPr>
        <p:spPr>
          <a:xfrm>
            <a:off x="8878221" y="4242929"/>
            <a:ext cx="229748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Point2D is not colored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79A3822-9708-44CE-AEC1-14E0D8E794FD}"/>
              </a:ext>
            </a:extLst>
          </p:cNvPr>
          <p:cNvGrpSpPr/>
          <p:nvPr/>
        </p:nvGrpSpPr>
        <p:grpSpPr>
          <a:xfrm>
            <a:off x="154858" y="2557880"/>
            <a:ext cx="1012361" cy="3020314"/>
            <a:chOff x="154858" y="2557880"/>
            <a:chExt cx="1012361" cy="3020314"/>
          </a:xfrm>
        </p:grpSpPr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F893F298-DC95-4F88-8EB5-157C6297C4A1}"/>
                </a:ext>
              </a:extLst>
            </p:cNvPr>
            <p:cNvCxnSpPr>
              <a:stCxn id="5" idx="1"/>
              <a:endCxn id="7" idx="1"/>
            </p:cNvCxnSpPr>
            <p:nvPr/>
          </p:nvCxnSpPr>
          <p:spPr>
            <a:xfrm rot="10800000" flipV="1">
              <a:off x="1154519" y="2921936"/>
              <a:ext cx="12700" cy="2404124"/>
            </a:xfrm>
            <a:prstGeom prst="bentConnector3">
              <a:avLst>
                <a:gd name="adj1" fmla="val 3296724"/>
              </a:avLst>
            </a:prstGeom>
            <a:ln w="38100">
              <a:solidFill>
                <a:srgbClr val="FF000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67967E0-EA27-47CC-B920-95AC73896BAB}"/>
                </a:ext>
              </a:extLst>
            </p:cNvPr>
            <p:cNvSpPr txBox="1"/>
            <p:nvPr/>
          </p:nvSpPr>
          <p:spPr>
            <a:xfrm rot="16200000">
              <a:off x="-1093689" y="3806427"/>
              <a:ext cx="3020314" cy="52322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</a:rPr>
                <a:t>Not in type relation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419ADEC-3664-47BD-A448-FDDFB4A87F5F}"/>
              </a:ext>
            </a:extLst>
          </p:cNvPr>
          <p:cNvGrpSpPr/>
          <p:nvPr/>
        </p:nvGrpSpPr>
        <p:grpSpPr>
          <a:xfrm>
            <a:off x="6352603" y="3953942"/>
            <a:ext cx="1017612" cy="2287247"/>
            <a:chOff x="-5264" y="3005406"/>
            <a:chExt cx="1017612" cy="2287247"/>
          </a:xfrm>
        </p:grpSpPr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7A3A0939-B0BB-4FC5-AB02-A8AC2BAB204F}"/>
                </a:ext>
              </a:extLst>
            </p:cNvPr>
            <p:cNvCxnSpPr>
              <a:cxnSpLocks/>
              <a:stCxn id="6" idx="3"/>
              <a:endCxn id="8" idx="3"/>
            </p:cNvCxnSpPr>
            <p:nvPr/>
          </p:nvCxnSpPr>
          <p:spPr>
            <a:xfrm>
              <a:off x="-5264" y="3005406"/>
              <a:ext cx="12700" cy="2287247"/>
            </a:xfrm>
            <a:prstGeom prst="bentConnector3">
              <a:avLst>
                <a:gd name="adj1" fmla="val 3255315"/>
              </a:avLst>
            </a:prstGeom>
            <a:ln w="38100">
              <a:solidFill>
                <a:srgbClr val="00B05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870A401-3AA5-4E46-ACEF-DC3ADB6B603E}"/>
                </a:ext>
              </a:extLst>
            </p:cNvPr>
            <p:cNvSpPr txBox="1"/>
            <p:nvPr/>
          </p:nvSpPr>
          <p:spPr>
            <a:xfrm rot="16200000">
              <a:off x="-100169" y="3887418"/>
              <a:ext cx="1701813" cy="52322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00B050"/>
                  </a:solidFill>
                </a:rPr>
                <a:t>Share trait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55608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7D81E-EFAF-4436-B73E-E939260CB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55516A-4A28-44FF-8486-3FE865D918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AB6EFF-30E7-456D-BC44-A709200CE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466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02DFE-982D-454E-88FE-F58EAAD99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81427-8365-412F-B2D7-A0D761DDB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Julia documentation</a:t>
            </a:r>
            <a:br>
              <a:rPr lang="en-US" dirty="0"/>
            </a:br>
            <a:r>
              <a:rPr lang="en-US" dirty="0">
                <a:hlinkClick r:id="rId2"/>
              </a:rPr>
              <a:t>https://docs.julialang.org/en/v1/</a:t>
            </a:r>
            <a:endParaRPr lang="en-US" dirty="0"/>
          </a:p>
          <a:p>
            <a:r>
              <a:rPr lang="en-US" i="1" dirty="0"/>
              <a:t>Hands on design patterns and best practices with Julia</a:t>
            </a:r>
            <a:br>
              <a:rPr lang="en-US" dirty="0"/>
            </a:br>
            <a:r>
              <a:rPr lang="en-US" dirty="0"/>
              <a:t>Tom </a:t>
            </a:r>
            <a:r>
              <a:rPr lang="en-US" dirty="0" err="1"/>
              <a:t>Kwong</a:t>
            </a:r>
            <a:r>
              <a:rPr lang="en-US" dirty="0"/>
              <a:t>, 2020, </a:t>
            </a:r>
            <a:r>
              <a:rPr lang="en-US" dirty="0" err="1"/>
              <a:t>Packt</a:t>
            </a:r>
            <a:r>
              <a:rPr lang="en-US" dirty="0"/>
              <a:t>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498B32-CB3D-4A06-ACBE-71F1E8CF3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452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5952B-074C-410B-8A86-A8261F346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Julia high-level impressions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D736F-6F75-46FA-9228-B9287ADF1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Influenced by MATLAB</a:t>
            </a:r>
          </a:p>
          <a:p>
            <a:r>
              <a:rPr lang="en-US" dirty="0"/>
              <a:t>Half-baked mathematical notation</a:t>
            </a:r>
          </a:p>
          <a:p>
            <a:r>
              <a:rPr lang="en-US" dirty="0"/>
              <a:t>Not object oriented</a:t>
            </a:r>
          </a:p>
          <a:p>
            <a:pPr lvl="1"/>
            <a:r>
              <a:rPr lang="en-US" dirty="0"/>
              <a:t>Mitigated by multiple dispatch methods</a:t>
            </a:r>
          </a:p>
          <a:p>
            <a:r>
              <a:rPr lang="en-US" dirty="0"/>
              <a:t>Nice typing system</a:t>
            </a:r>
          </a:p>
          <a:p>
            <a:pPr lvl="1"/>
            <a:r>
              <a:rPr lang="en-US" dirty="0"/>
              <a:t>Opportunities for compiler optimizations</a:t>
            </a:r>
          </a:p>
          <a:p>
            <a:r>
              <a:rPr lang="en-US" dirty="0"/>
              <a:t>Package system</a:t>
            </a:r>
          </a:p>
          <a:p>
            <a:pPr lvl="1"/>
            <a:r>
              <a:rPr lang="en-US" dirty="0"/>
              <a:t>Environments "built in"</a:t>
            </a:r>
          </a:p>
          <a:p>
            <a:r>
              <a:rPr lang="en-US" dirty="0"/>
              <a:t>Design decisions are… "interesting"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8F1E2-BDF5-4404-BC92-E91371642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442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16B82-69EF-47B1-8554-4134670A1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5889F3-BAC9-4049-8601-F093E82E45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1A160F-B4E1-4A14-A961-1D4AD6211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09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51F54-BEA7-4B9A-B4AF-10C802805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D4B055-1F47-4228-A880-2E16E12A24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3B91FC-66AE-49F0-8B3D-335EAC871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656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B4967-E607-4674-B726-A520B25D3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C02A6C-7B9C-4410-8779-47367E255162}"/>
              </a:ext>
            </a:extLst>
          </p:cNvPr>
          <p:cNvSpPr txBox="1"/>
          <p:nvPr/>
        </p:nvSpPr>
        <p:spPr>
          <a:xfrm>
            <a:off x="617836" y="1573749"/>
            <a:ext cx="6896439" cy="25853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funtion</a:t>
            </a:r>
            <a:r>
              <a:rPr lang="en-US" dirty="0">
                <a:latin typeface="Consolas" panose="020B0609020204030204" pitchFamily="49" charset="0"/>
              </a:rPr>
              <a:t> fact(n)</a:t>
            </a:r>
          </a:p>
          <a:p>
            <a:r>
              <a:rPr lang="en-US" dirty="0">
                <a:latin typeface="Consolas" panose="020B0609020204030204" pitchFamily="49" charset="0"/>
              </a:rPr>
              <a:t>    if n &lt; 0</a:t>
            </a:r>
          </a:p>
          <a:p>
            <a:r>
              <a:rPr lang="en-US" dirty="0">
                <a:latin typeface="Consolas" panose="020B0609020204030204" pitchFamily="49" charset="0"/>
              </a:rPr>
              <a:t>        error("fact argument must be positive")</a:t>
            </a:r>
          </a:p>
          <a:p>
            <a:r>
              <a:rPr lang="en-US" dirty="0">
                <a:latin typeface="Consolas" panose="020B0609020204030204" pitchFamily="49" charset="0"/>
              </a:rPr>
              <a:t>    elseif n &lt;= 1</a:t>
            </a:r>
          </a:p>
          <a:p>
            <a:r>
              <a:rPr lang="en-US" dirty="0">
                <a:latin typeface="Consolas" panose="020B0609020204030204" pitchFamily="49" charset="0"/>
              </a:rPr>
              <a:t>        return 1</a:t>
            </a:r>
          </a:p>
          <a:p>
            <a:r>
              <a:rPr lang="en-US" dirty="0">
                <a:latin typeface="Consolas" panose="020B0609020204030204" pitchFamily="49" charset="0"/>
              </a:rPr>
              <a:t>    else</a:t>
            </a:r>
          </a:p>
          <a:p>
            <a:r>
              <a:rPr lang="en-US" dirty="0">
                <a:latin typeface="Consolas" panose="020B0609020204030204" pitchFamily="49" charset="0"/>
              </a:rPr>
              <a:t>        return n*fact(n – 1)</a:t>
            </a:r>
          </a:p>
          <a:p>
            <a:r>
              <a:rPr lang="en-US" dirty="0">
                <a:latin typeface="Consolas" panose="020B0609020204030204" pitchFamily="49" charset="0"/>
              </a:rPr>
              <a:t>    end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797B44-968F-432A-A0DC-5B5C6E463C91}"/>
              </a:ext>
            </a:extLst>
          </p:cNvPr>
          <p:cNvSpPr txBox="1"/>
          <p:nvPr/>
        </p:nvSpPr>
        <p:spPr>
          <a:xfrm>
            <a:off x="617837" y="4643502"/>
            <a:ext cx="689644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 fact(n)</a:t>
            </a:r>
          </a:p>
          <a:p>
            <a:r>
              <a:rPr lang="en-US" dirty="0">
                <a:latin typeface="Consolas" panose="020B0609020204030204" pitchFamily="49" charset="0"/>
              </a:rPr>
              <a:t>    n &gt;= 0 || error("fact argument must be positive")</a:t>
            </a:r>
          </a:p>
          <a:p>
            <a:r>
              <a:rPr lang="en-US" dirty="0">
                <a:latin typeface="Consolas" panose="020B0609020204030204" pitchFamily="49" charset="0"/>
              </a:rPr>
              <a:t>    n &lt;= 1 &amp;&amp; return 1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n*fact(n - 1)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385944-C97A-4BDE-8549-28EC99A99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916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FEF9C-3687-43B8-81C0-ED9903D10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Repeated evaluation loops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5BD0C3-342F-41E7-A609-B1AB45BD985A}"/>
              </a:ext>
            </a:extLst>
          </p:cNvPr>
          <p:cNvSpPr txBox="1"/>
          <p:nvPr/>
        </p:nvSpPr>
        <p:spPr>
          <a:xfrm>
            <a:off x="617837" y="1573749"/>
            <a:ext cx="3328088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 </a:t>
            </a:r>
            <a:r>
              <a:rPr lang="en-US" dirty="0" err="1">
                <a:latin typeface="Consolas" panose="020B0609020204030204" pitchFamily="49" charset="0"/>
              </a:rPr>
              <a:t>gcd</a:t>
            </a:r>
            <a:r>
              <a:rPr lang="en-US" dirty="0">
                <a:latin typeface="Consolas" panose="020B0609020204030204" pitchFamily="49" charset="0"/>
              </a:rPr>
              <a:t>(a, b)</a:t>
            </a:r>
          </a:p>
          <a:p>
            <a:r>
              <a:rPr lang="en-US" dirty="0">
                <a:latin typeface="Consolas" panose="020B0609020204030204" pitchFamily="49" charset="0"/>
              </a:rPr>
              <a:t>    while a != b</a:t>
            </a:r>
          </a:p>
          <a:p>
            <a:r>
              <a:rPr lang="en-US" dirty="0">
                <a:latin typeface="Consolas" panose="020B0609020204030204" pitchFamily="49" charset="0"/>
              </a:rPr>
              <a:t>        if a &gt; b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a -= b</a:t>
            </a:r>
          </a:p>
          <a:p>
            <a:r>
              <a:rPr lang="en-US" dirty="0">
                <a:latin typeface="Consolas" panose="020B0609020204030204" pitchFamily="49" charset="0"/>
              </a:rPr>
              <a:t>        else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b -= a</a:t>
            </a:r>
          </a:p>
          <a:p>
            <a:r>
              <a:rPr lang="en-US" dirty="0">
                <a:latin typeface="Consolas" panose="020B0609020204030204" pitchFamily="49" charset="0"/>
              </a:rPr>
              <a:t>        end</a:t>
            </a:r>
          </a:p>
          <a:p>
            <a:r>
              <a:rPr lang="en-US" dirty="0">
                <a:latin typeface="Consolas" panose="020B0609020204030204" pitchFamily="49" charset="0"/>
              </a:rPr>
              <a:t>    end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a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202056-AA70-4D3D-A1A7-8B7381ADA881}"/>
              </a:ext>
            </a:extLst>
          </p:cNvPr>
          <p:cNvSpPr txBox="1"/>
          <p:nvPr/>
        </p:nvSpPr>
        <p:spPr>
          <a:xfrm>
            <a:off x="617837" y="4643502"/>
            <a:ext cx="3328088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 fact(n)</a:t>
            </a:r>
          </a:p>
          <a:p>
            <a:r>
              <a:rPr lang="en-US" dirty="0">
                <a:latin typeface="Consolas" panose="020B0609020204030204" pitchFamily="49" charset="0"/>
              </a:rPr>
              <a:t>    result = 1</a:t>
            </a:r>
          </a:p>
          <a:p>
            <a:r>
              <a:rPr lang="en-US" dirty="0">
                <a:latin typeface="Consolas" panose="020B0609020204030204" pitchFamily="49" charset="0"/>
              </a:rPr>
              <a:t>    for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in 2:n</a:t>
            </a:r>
          </a:p>
          <a:p>
            <a:r>
              <a:rPr lang="en-US" dirty="0">
                <a:latin typeface="Consolas" panose="020B0609020204030204" pitchFamily="49" charset="0"/>
              </a:rPr>
              <a:t>        result *=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 end</a:t>
            </a:r>
          </a:p>
          <a:p>
            <a:r>
              <a:rPr lang="en-US" dirty="0">
                <a:latin typeface="Consolas" panose="020B0609020204030204" pitchFamily="49" charset="0"/>
              </a:rPr>
              <a:t>     return result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B75B53-9880-466C-8BC5-97F68BB92BA5}"/>
              </a:ext>
            </a:extLst>
          </p:cNvPr>
          <p:cNvSpPr txBox="1"/>
          <p:nvPr/>
        </p:nvSpPr>
        <p:spPr>
          <a:xfrm>
            <a:off x="5140411" y="2140049"/>
            <a:ext cx="18517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Unsurprising: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nsolas" panose="020B0609020204030204" pitchFamily="49" charset="0"/>
              </a:rPr>
              <a:t>break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nsolas" panose="020B0609020204030204" pitchFamily="49" charset="0"/>
              </a:rPr>
              <a:t>continue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6F4CC9-B96B-4894-BD6E-4F41B8B0B83C}"/>
              </a:ext>
            </a:extLst>
          </p:cNvPr>
          <p:cNvSpPr txBox="1"/>
          <p:nvPr/>
        </p:nvSpPr>
        <p:spPr>
          <a:xfrm>
            <a:off x="5170105" y="4772038"/>
            <a:ext cx="3776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Range: &lt;start&gt;:&lt;step&gt;:&lt;end&gt;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5746DA-5867-44D2-9339-F661F7AB9ADA}"/>
              </a:ext>
            </a:extLst>
          </p:cNvPr>
          <p:cNvSpPr txBox="1"/>
          <p:nvPr/>
        </p:nvSpPr>
        <p:spPr>
          <a:xfrm>
            <a:off x="5170105" y="5428331"/>
            <a:ext cx="30675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Also works on </a:t>
            </a:r>
            <a:r>
              <a:rPr lang="en-US" sz="2400" dirty="0" err="1"/>
              <a:t>iterables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C13E8F8-AF99-45AD-BAA4-C60CA8307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976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40B74-7AB5-4842-AD12-2732F9E30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Compound expressions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16B5C9-F08A-45C5-8561-C4A98B3F465C}"/>
              </a:ext>
            </a:extLst>
          </p:cNvPr>
          <p:cNvSpPr txBox="1"/>
          <p:nvPr/>
        </p:nvSpPr>
        <p:spPr>
          <a:xfrm>
            <a:off x="1153297" y="1784972"/>
            <a:ext cx="3328088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 fact(n)</a:t>
            </a:r>
          </a:p>
          <a:p>
            <a:r>
              <a:rPr lang="en-US" dirty="0">
                <a:latin typeface="Consolas" panose="020B0609020204030204" pitchFamily="49" charset="0"/>
              </a:rPr>
              <a:t>    result = 1</a:t>
            </a:r>
          </a:p>
          <a:p>
            <a:r>
              <a:rPr lang="en-US" dirty="0">
                <a:latin typeface="Consolas" panose="020B0609020204030204" pitchFamily="49" charset="0"/>
              </a:rPr>
              <a:t>    for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in 2:n</a:t>
            </a:r>
          </a:p>
          <a:p>
            <a:r>
              <a:rPr lang="en-US" dirty="0">
                <a:latin typeface="Consolas" panose="020B0609020204030204" pitchFamily="49" charset="0"/>
              </a:rPr>
              <a:t>        result *=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 end</a:t>
            </a:r>
          </a:p>
          <a:p>
            <a:r>
              <a:rPr lang="en-US" dirty="0">
                <a:latin typeface="Consolas" panose="020B0609020204030204" pitchFamily="49" charset="0"/>
              </a:rPr>
              <a:t>     return result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CFE5D9-8BB6-40ED-A900-507525122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682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CDC7B-97A8-41BC-A4E7-A4793FC8A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AAB1DA-F8AE-433C-8B49-67C5A4C70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870" y="2212804"/>
            <a:ext cx="10515600" cy="1719149"/>
          </a:xfrm>
        </p:spPr>
        <p:txBody>
          <a:bodyPr/>
          <a:lstStyle/>
          <a:p>
            <a:r>
              <a:rPr lang="en-US" dirty="0"/>
              <a:t>Exceptions</a:t>
            </a:r>
          </a:p>
          <a:p>
            <a:pPr lvl="1"/>
            <a:r>
              <a:rPr lang="en-US" dirty="0" err="1"/>
              <a:t>ArgumentError</a:t>
            </a:r>
            <a:endParaRPr lang="en-US" dirty="0"/>
          </a:p>
          <a:p>
            <a:pPr lvl="1"/>
            <a:r>
              <a:rPr lang="en-US" dirty="0" err="1"/>
              <a:t>DomainError</a:t>
            </a:r>
            <a:endParaRPr lang="en-US" dirty="0"/>
          </a:p>
          <a:p>
            <a:pPr lvl="1"/>
            <a:r>
              <a:rPr lang="en-US" dirty="0"/>
              <a:t>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DC04E7-8833-40F4-AE1C-5BE8DB3734C6}"/>
              </a:ext>
            </a:extLst>
          </p:cNvPr>
          <p:cNvSpPr txBox="1"/>
          <p:nvPr/>
        </p:nvSpPr>
        <p:spPr>
          <a:xfrm>
            <a:off x="683740" y="1579026"/>
            <a:ext cx="512351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error("fact argument must be positive")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C467E7-2A82-484D-B8AD-F2FFBDB4B9D0}"/>
              </a:ext>
            </a:extLst>
          </p:cNvPr>
          <p:cNvSpPr txBox="1"/>
          <p:nvPr/>
        </p:nvSpPr>
        <p:spPr>
          <a:xfrm>
            <a:off x="6096000" y="1579026"/>
            <a:ext cx="3155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Halts execution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C0F98B-0B59-4287-A530-BB70E01A1EED}"/>
              </a:ext>
            </a:extLst>
          </p:cNvPr>
          <p:cNvSpPr txBox="1"/>
          <p:nvPr/>
        </p:nvSpPr>
        <p:spPr>
          <a:xfrm>
            <a:off x="683740" y="4019141"/>
            <a:ext cx="740298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throw(</a:t>
            </a:r>
            <a:r>
              <a:rPr lang="en-US" dirty="0" err="1">
                <a:latin typeface="Consolas" panose="020B0609020204030204" pitchFamily="49" charset="0"/>
              </a:rPr>
              <a:t>DomainError</a:t>
            </a:r>
            <a:r>
              <a:rPr lang="en-US" dirty="0">
                <a:latin typeface="Consolas" panose="020B0609020204030204" pitchFamily="49" charset="0"/>
              </a:rPr>
              <a:t>(n, "fact requires positive argument")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E4633E-2857-41C2-9380-BFBA6FD2FAAC}"/>
              </a:ext>
            </a:extLst>
          </p:cNvPr>
          <p:cNvSpPr txBox="1"/>
          <p:nvPr/>
        </p:nvSpPr>
        <p:spPr>
          <a:xfrm>
            <a:off x="6857998" y="4597335"/>
            <a:ext cx="4273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</a:t>
            </a:r>
            <a:r>
              <a:rPr lang="en-US" dirty="0">
                <a:latin typeface="Consolas" panose="020B0609020204030204" pitchFamily="49" charset="0"/>
              </a:rPr>
              <a:t>throw()</a:t>
            </a:r>
            <a:r>
              <a:rPr lang="en-US" dirty="0"/>
              <a:t>/</a:t>
            </a:r>
            <a:r>
              <a:rPr lang="en-US" dirty="0">
                <a:latin typeface="Consolas" panose="020B0609020204030204" pitchFamily="49" charset="0"/>
              </a:rPr>
              <a:t>rethrow()</a:t>
            </a:r>
            <a:r>
              <a:rPr lang="en-US" dirty="0"/>
              <a:t> are functions!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0C4191-AC63-4079-9317-F5290F1A0811}"/>
              </a:ext>
            </a:extLst>
          </p:cNvPr>
          <p:cNvSpPr txBox="1"/>
          <p:nvPr/>
        </p:nvSpPr>
        <p:spPr>
          <a:xfrm>
            <a:off x="683740" y="4594363"/>
            <a:ext cx="4716166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try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println</a:t>
            </a:r>
            <a:r>
              <a:rPr lang="en-US" dirty="0">
                <a:latin typeface="Consolas" panose="020B0609020204030204" pitchFamily="49" charset="0"/>
              </a:rPr>
              <a:t>(fact(-1))</a:t>
            </a:r>
          </a:p>
          <a:p>
            <a:r>
              <a:rPr lang="en-US" dirty="0">
                <a:latin typeface="Consolas" panose="020B0609020204030204" pitchFamily="49" charset="0"/>
              </a:rPr>
              <a:t>catch err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println</a:t>
            </a:r>
            <a:r>
              <a:rPr lang="en-US" dirty="0">
                <a:latin typeface="Consolas" panose="020B0609020204030204" pitchFamily="49" charset="0"/>
              </a:rPr>
              <a:t>("don't use $(</a:t>
            </a:r>
            <a:r>
              <a:rPr lang="en-US" dirty="0" err="1">
                <a:latin typeface="Consolas" panose="020B0609020204030204" pitchFamily="49" charset="0"/>
              </a:rPr>
              <a:t>err.val</a:t>
            </a:r>
            <a:r>
              <a:rPr lang="en-US" dirty="0">
                <a:latin typeface="Consolas" panose="020B0609020204030204" pitchFamily="49" charset="0"/>
              </a:rPr>
              <a:t>)")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CE4677-6131-4350-9F50-556B33186A0F}"/>
              </a:ext>
            </a:extLst>
          </p:cNvPr>
          <p:cNvSpPr txBox="1"/>
          <p:nvPr/>
        </p:nvSpPr>
        <p:spPr>
          <a:xfrm>
            <a:off x="6857997" y="5515797"/>
            <a:ext cx="301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Unsurprising: </a:t>
            </a:r>
            <a:r>
              <a:rPr lang="en-US" dirty="0">
                <a:latin typeface="Consolas" panose="020B0609020204030204" pitchFamily="49" charset="0"/>
              </a:rPr>
              <a:t>finally</a:t>
            </a:r>
            <a:r>
              <a:rPr lang="en-US" dirty="0"/>
              <a:t> clause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7E1F6A2-C7AD-48A4-BF81-4D16E6865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726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6CC12-00C7-483E-8CFF-7965D13CF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&amp; 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BA96D6-590F-4DFD-8B92-2B05EA00B8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FDC261-61BA-4399-84EE-BBD1B46F9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103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1092</Words>
  <Application>Microsoft Office PowerPoint</Application>
  <PresentationFormat>Widescreen</PresentationFormat>
  <Paragraphs>215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Office Theme</vt:lpstr>
      <vt:lpstr>Julia, the good, the bad, and the ugly</vt:lpstr>
      <vt:lpstr>Julia high-level impressions</vt:lpstr>
      <vt:lpstr>Expressions</vt:lpstr>
      <vt:lpstr>Control flow</vt:lpstr>
      <vt:lpstr>Conditional statement</vt:lpstr>
      <vt:lpstr>Repeated evaluation loops</vt:lpstr>
      <vt:lpstr>Compound expressions</vt:lpstr>
      <vt:lpstr>Error handling</vt:lpstr>
      <vt:lpstr>Functions &amp; methods</vt:lpstr>
      <vt:lpstr>Data types</vt:lpstr>
      <vt:lpstr>Basic data types</vt:lpstr>
      <vt:lpstr>Structures: mutable versus immutable</vt:lpstr>
      <vt:lpstr>Type hierarchies</vt:lpstr>
      <vt:lpstr>Accessor methods</vt:lpstr>
      <vt:lpstr>Methods on types</vt:lpstr>
      <vt:lpstr>Traits</vt:lpstr>
      <vt:lpstr>Applying traits</vt:lpstr>
      <vt:lpstr>Conclusions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Julia, the good, the bad, and the ugly</dc:title>
  <dc:creator>Geert Jan Bex</dc:creator>
  <cp:lastModifiedBy>Geert Jan Bex</cp:lastModifiedBy>
  <cp:revision>42</cp:revision>
  <dcterms:created xsi:type="dcterms:W3CDTF">2021-07-02T07:33:26Z</dcterms:created>
  <dcterms:modified xsi:type="dcterms:W3CDTF">2021-07-06T07:18:13Z</dcterms:modified>
</cp:coreProperties>
</file>