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7" r:id="rId2"/>
    <p:sldId id="281" r:id="rId3"/>
    <p:sldId id="258" r:id="rId4"/>
    <p:sldId id="259" r:id="rId5"/>
    <p:sldId id="260" r:id="rId6"/>
    <p:sldId id="261" r:id="rId7"/>
    <p:sldId id="266" r:id="rId8"/>
    <p:sldId id="265" r:id="rId9"/>
    <p:sldId id="274" r:id="rId10"/>
    <p:sldId id="267" r:id="rId11"/>
    <p:sldId id="277" r:id="rId12"/>
    <p:sldId id="268" r:id="rId13"/>
    <p:sldId id="262" r:id="rId14"/>
    <p:sldId id="263" r:id="rId15"/>
    <p:sldId id="264" r:id="rId16"/>
    <p:sldId id="273" r:id="rId17"/>
    <p:sldId id="276" r:id="rId18"/>
    <p:sldId id="270" r:id="rId19"/>
    <p:sldId id="271" r:id="rId20"/>
    <p:sldId id="272" r:id="rId21"/>
    <p:sldId id="279" r:id="rId22"/>
    <p:sldId id="280" r:id="rId23"/>
    <p:sldId id="275" r:id="rId24"/>
    <p:sldId id="278" r:id="rId25"/>
    <p:sldId id="269" r:id="rId26"/>
    <p:sldId id="282" r:id="rId27"/>
    <p:sldId id="283" r:id="rId28"/>
    <p:sldId id="285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5597" autoAdjust="0"/>
  </p:normalViewPr>
  <p:slideViewPr>
    <p:cSldViewPr snapToGrid="0">
      <p:cViewPr varScale="1">
        <p:scale>
          <a:sx n="80" d="100"/>
          <a:sy n="80" d="100"/>
        </p:scale>
        <p:origin x="53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5F7A3-80FA-4DE8-9E10-D5FD6AAF4E4C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AB5DE-4D54-4E1E-B02D-B50369E95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65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dnuggets.com/2018/07/why-machine-learning-project-fail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https://www.kdnuggets.com/2018/07/why-machine-learning-project-fail.html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AB5DE-4D54-4E1E-B02D-B50369E95D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70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 smtClean="0">
                <a:solidFill>
                  <a:schemeClr val="bg2"/>
                </a:solidFill>
              </a:rPr>
              <a:t>.be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66905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ounded Rectangle 3"/>
          <p:cNvSpPr/>
          <p:nvPr userDrawn="1"/>
        </p:nvSpPr>
        <p:spPr>
          <a:xfrm>
            <a:off x="2413589" y="2520359"/>
            <a:ext cx="3572541" cy="1481328"/>
          </a:xfrm>
          <a:prstGeom prst="roundRect">
            <a:avLst>
              <a:gd name="adj" fmla="val 37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241358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759075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7590759" y="2520359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5233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10744" y="2519614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028700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210744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5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4318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38931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53162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867393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0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096000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678863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83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028700" y="2514599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134100" y="2514598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91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4287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80463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56919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33095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27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152524" y="2681288"/>
            <a:ext cx="4943475" cy="31099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12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16725" y="2211388"/>
            <a:ext cx="4208463" cy="254158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84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61175" y="2692400"/>
            <a:ext cx="3910013" cy="295275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28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42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50005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9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9/05/2019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3269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53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7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vscentrum.be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93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71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8700" y="2514600"/>
            <a:ext cx="5067300" cy="3273552"/>
          </a:xfrm>
          <a:prstGeom prst="roundRect">
            <a:avLst>
              <a:gd name="adj" fmla="val 935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85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94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3847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04825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05802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0678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13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46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scikit-learn.org/stable/" TargetMode="Externa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keras.io/" TargetMode="Externa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6.jpe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5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prace2019_ml" TargetMode="External"/><Relationship Id="rId2" Type="http://schemas.openxmlformats.org/officeDocument/2006/relationships/hyperlink" Target="https://github.com/gjbex/PRACE_ML" TargetMode="Externa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8.png"/><Relationship Id="rId7" Type="http://schemas.openxmlformats.org/officeDocument/2006/relationships/image" Target="../media/image5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7.png"/><Relationship Id="rId9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hyperlink" Target="http://inspirobot.me/" TargetMode="Externa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65.jpg"/><Relationship Id="rId4" Type="http://schemas.openxmlformats.org/officeDocument/2006/relationships/image" Target="../media/image6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tinyclouds.org/colorize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i.googleblog.com/2014/09/building-deeper-understanding-of-images.html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www.youtube.com/watch?v=V1eYniJ0Rnk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djournals.com/uploads/article/GRDJE/V02/I05/0176/GRDJEV02I050176.pdf" TargetMode="External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Introduction to </a:t>
            </a:r>
            <a:r>
              <a:rPr lang="en-US" b="1" dirty="0" smtClean="0"/>
              <a:t>machine learning/AI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Geert Jan Bex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63526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Machine learning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BE" dirty="0" smtClean="0"/>
              <a:t>Regression:</a:t>
            </a:r>
            <a:br>
              <a:rPr lang="en-BE" dirty="0" smtClean="0"/>
            </a:br>
            <a:r>
              <a:rPr lang="en-BE" dirty="0" smtClean="0"/>
              <a:t>Ridge regression, Support Vector Machines, Random Forest,</a:t>
            </a:r>
            <a:br>
              <a:rPr lang="en-BE" dirty="0" smtClean="0"/>
            </a:br>
            <a:r>
              <a:rPr lang="en-BE" dirty="0" smtClean="0"/>
              <a:t>Multilayer Neural Networks, Deep Neural Networks, ...</a:t>
            </a:r>
          </a:p>
          <a:p>
            <a:endParaRPr lang="en-BE" dirty="0" smtClean="0"/>
          </a:p>
          <a:p>
            <a:r>
              <a:rPr lang="en-BE" dirty="0" smtClean="0"/>
              <a:t>Classification:</a:t>
            </a:r>
            <a:br>
              <a:rPr lang="en-BE" dirty="0" smtClean="0"/>
            </a:br>
            <a:r>
              <a:rPr lang="en-BE" dirty="0" smtClean="0"/>
              <a:t>Naive Base, </a:t>
            </a:r>
            <a:r>
              <a:rPr lang="en-BE" dirty="0"/>
              <a:t>, Support Vector </a:t>
            </a:r>
            <a:r>
              <a:rPr lang="en-BE" dirty="0" smtClean="0"/>
              <a:t>Machines,</a:t>
            </a:r>
            <a:br>
              <a:rPr lang="en-BE" dirty="0" smtClean="0"/>
            </a:br>
            <a:r>
              <a:rPr lang="en-BE" dirty="0" smtClean="0"/>
              <a:t>Random Forest, Multilayer </a:t>
            </a:r>
            <a:r>
              <a:rPr lang="en-BE" dirty="0"/>
              <a:t>Neural Networks</a:t>
            </a:r>
            <a:r>
              <a:rPr lang="en-BE" dirty="0" smtClean="0"/>
              <a:t>,</a:t>
            </a:r>
            <a:br>
              <a:rPr lang="en-BE" dirty="0" smtClean="0"/>
            </a:br>
            <a:r>
              <a:rPr lang="en-BE" dirty="0" smtClean="0"/>
              <a:t>Deep </a:t>
            </a:r>
            <a:r>
              <a:rPr lang="en-BE" dirty="0"/>
              <a:t>Neural Networks, </a:t>
            </a:r>
            <a:r>
              <a:rPr lang="en-BE" dirty="0" smtClean="0"/>
              <a:t>...</a:t>
            </a:r>
          </a:p>
          <a:p>
            <a:endParaRPr lang="en-BE" dirty="0" smtClean="0"/>
          </a:p>
          <a:p>
            <a:r>
              <a:rPr lang="en-BE" dirty="0" smtClean="0"/>
              <a:t>Clustering:</a:t>
            </a:r>
            <a:br>
              <a:rPr lang="en-BE" dirty="0" smtClean="0"/>
            </a:br>
            <a:r>
              <a:rPr lang="en-BE" dirty="0" smtClean="0"/>
              <a:t>k-Means, Hierarchical Clustering, ...</a:t>
            </a:r>
            <a:endParaRPr lang="en-BE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1140823" y="4319453"/>
            <a:ext cx="3230880" cy="3831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97279" y="2172137"/>
            <a:ext cx="2438402" cy="3009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8" name="Picture 10" descr="Image result for support vector mach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778" y="3196046"/>
            <a:ext cx="2117199" cy="208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64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 smtClean="0"/>
              <a:t>Many machine learning/AI projects fail</a:t>
            </a:r>
            <a:br>
              <a:rPr lang="en-BE" dirty="0" smtClean="0"/>
            </a:br>
            <a:r>
              <a:rPr lang="en-BE" dirty="0" smtClean="0"/>
              <a:t>(Gartner claims 85 %)</a:t>
            </a:r>
          </a:p>
          <a:p>
            <a:endParaRPr lang="en-BE" dirty="0"/>
          </a:p>
          <a:p>
            <a:endParaRPr lang="en-BE" dirty="0" smtClean="0"/>
          </a:p>
          <a:p>
            <a:r>
              <a:rPr lang="en-BE" dirty="0" smtClean="0"/>
              <a:t>Ethics, e.g., Amazon has/had</a:t>
            </a:r>
            <a:br>
              <a:rPr lang="en-BE" dirty="0" smtClean="0"/>
            </a:br>
            <a:r>
              <a:rPr lang="en-BE" dirty="0" smtClean="0"/>
              <a:t>sub-par employees fired by an AI</a:t>
            </a:r>
            <a:br>
              <a:rPr lang="en-BE" dirty="0" smtClean="0"/>
            </a:br>
            <a:r>
              <a:rPr lang="en-BE" dirty="0" smtClean="0"/>
              <a:t>automatically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  <p:pic>
        <p:nvPicPr>
          <p:cNvPr id="7170" name="Picture 2" descr="Image result for termina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339" y="3531479"/>
            <a:ext cx="3044940" cy="183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Image result for project fail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638" y="1549470"/>
            <a:ext cx="2844698" cy="146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02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Reasons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 smtClean="0"/>
              <a:t>Asking the wrong question</a:t>
            </a:r>
          </a:p>
          <a:p>
            <a:r>
              <a:rPr lang="en-BE" dirty="0" smtClean="0"/>
              <a:t>Trying to solve the wrong problem</a:t>
            </a:r>
          </a:p>
          <a:p>
            <a:r>
              <a:rPr lang="en-BE" dirty="0" smtClean="0"/>
              <a:t>Not having enough data</a:t>
            </a:r>
          </a:p>
          <a:p>
            <a:r>
              <a:rPr lang="en-BE" dirty="0" smtClean="0"/>
              <a:t>Not having the right data</a:t>
            </a:r>
          </a:p>
          <a:p>
            <a:r>
              <a:rPr lang="en-BE" dirty="0" smtClean="0"/>
              <a:t>Having too much data</a:t>
            </a:r>
          </a:p>
          <a:p>
            <a:r>
              <a:rPr lang="en-BE" dirty="0" smtClean="0"/>
              <a:t>Hiring the wrong people</a:t>
            </a:r>
          </a:p>
          <a:p>
            <a:r>
              <a:rPr lang="en-BE" dirty="0" smtClean="0"/>
              <a:t>Using the wrong tools</a:t>
            </a:r>
          </a:p>
          <a:p>
            <a:r>
              <a:rPr lang="en-BE" dirty="0" smtClean="0"/>
              <a:t>Not having the right model</a:t>
            </a:r>
          </a:p>
          <a:p>
            <a:r>
              <a:rPr lang="en-BE" dirty="0" smtClean="0"/>
              <a:t>Not having the right yardstick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  <p:pic>
        <p:nvPicPr>
          <p:cNvPr id="8196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206" y="2300158"/>
            <a:ext cx="3937307" cy="295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74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R</a:t>
            </a:r>
          </a:p>
          <a:p>
            <a:pPr lvl="1"/>
            <a:r>
              <a:rPr lang="en-US" dirty="0" smtClean="0"/>
              <a:t>C++</a:t>
            </a:r>
            <a:endParaRPr lang="en-BE" dirty="0" smtClean="0"/>
          </a:p>
          <a:p>
            <a:pPr lvl="1"/>
            <a:r>
              <a:rPr lang="en-BE" dirty="0" smtClean="0"/>
              <a:t>...</a:t>
            </a:r>
            <a:endParaRPr lang="en-US" dirty="0" smtClean="0"/>
          </a:p>
          <a:p>
            <a:r>
              <a:rPr lang="en-US" dirty="0" smtClean="0"/>
              <a:t>Many libraries</a:t>
            </a:r>
          </a:p>
          <a:p>
            <a:pPr lvl="1"/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pPr lvl="1"/>
            <a:r>
              <a:rPr lang="en-US" dirty="0" err="1" smtClean="0"/>
              <a:t>PyTorch</a:t>
            </a:r>
            <a:endParaRPr lang="en-US" dirty="0" smtClean="0"/>
          </a:p>
          <a:p>
            <a:pPr lvl="1"/>
            <a:r>
              <a:rPr lang="en-US" dirty="0" err="1" smtClean="0"/>
              <a:t>TensorFlow</a:t>
            </a:r>
            <a:endParaRPr lang="en-US" dirty="0" smtClean="0"/>
          </a:p>
          <a:p>
            <a:pPr lvl="1"/>
            <a:r>
              <a:rPr lang="en-US" dirty="0" err="1" smtClean="0"/>
              <a:t>Keras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3976382" y="3680111"/>
            <a:ext cx="6082018" cy="492685"/>
            <a:chOff x="1630431" y="3327488"/>
            <a:chExt cx="6082018" cy="492685"/>
          </a:xfrm>
        </p:grpSpPr>
        <p:sp>
          <p:nvSpPr>
            <p:cNvPr id="5" name="TextBox 4"/>
            <p:cNvSpPr txBox="1"/>
            <p:nvPr/>
          </p:nvSpPr>
          <p:spPr>
            <a:xfrm>
              <a:off x="4542137" y="3327488"/>
              <a:ext cx="317031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classic machine learning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1630431" y="3527543"/>
              <a:ext cx="2911706" cy="29263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976382" y="4473640"/>
            <a:ext cx="6082018" cy="1311348"/>
            <a:chOff x="2452382" y="4006506"/>
            <a:chExt cx="6082018" cy="1311348"/>
          </a:xfrm>
        </p:grpSpPr>
        <p:grpSp>
          <p:nvGrpSpPr>
            <p:cNvPr id="10" name="Group 9"/>
            <p:cNvGrpSpPr/>
            <p:nvPr/>
          </p:nvGrpSpPr>
          <p:grpSpPr>
            <a:xfrm>
              <a:off x="2668406" y="4206100"/>
              <a:ext cx="5865994" cy="456080"/>
              <a:chOff x="1846455" y="3399712"/>
              <a:chExt cx="5865994" cy="45608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542137" y="3399712"/>
                <a:ext cx="317031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deep learning frameworks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  <a:endCxn id="15" idx="1"/>
              </p:cNvCxnSpPr>
              <p:nvPr/>
            </p:nvCxnSpPr>
            <p:spPr>
              <a:xfrm flipH="1">
                <a:off x="1846455" y="3599767"/>
                <a:ext cx="2695682" cy="2560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452382" y="4006506"/>
              <a:ext cx="216024" cy="131134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434132" y="2345659"/>
            <a:ext cx="3406702" cy="4616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Fast-evolving ecosystem!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534318" y="4114482"/>
            <a:ext cx="1656184" cy="3919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534318" y="5152004"/>
            <a:ext cx="1656184" cy="3919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534318" y="2227653"/>
            <a:ext cx="1656184" cy="3919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0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  <p:bldP spid="20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Nice end-to-end framework</a:t>
            </a:r>
          </a:p>
          <a:p>
            <a:pPr lvl="1"/>
            <a:r>
              <a:rPr lang="en-US" dirty="0" smtClean="0"/>
              <a:t>data exploration (+ pandas + </a:t>
            </a:r>
            <a:r>
              <a:rPr lang="en-US" dirty="0" err="1" smtClean="0"/>
              <a:t>holoviews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data preprocessing (+ pandas)</a:t>
            </a:r>
          </a:p>
          <a:p>
            <a:pPr lvl="2"/>
            <a:r>
              <a:rPr lang="en-US" dirty="0" smtClean="0"/>
              <a:t>cleaning/missing values</a:t>
            </a:r>
          </a:p>
          <a:p>
            <a:pPr lvl="2"/>
            <a:r>
              <a:rPr lang="en-US" dirty="0" smtClean="0"/>
              <a:t>normalization</a:t>
            </a:r>
          </a:p>
          <a:p>
            <a:pPr lvl="1"/>
            <a:r>
              <a:rPr lang="en-US" dirty="0" smtClean="0"/>
              <a:t>training</a:t>
            </a:r>
          </a:p>
          <a:p>
            <a:pPr lvl="1"/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application</a:t>
            </a:r>
          </a:p>
          <a:p>
            <a:r>
              <a:rPr lang="en-US" dirty="0" smtClean="0"/>
              <a:t>"Classic" machine learning only</a:t>
            </a:r>
          </a:p>
          <a:p>
            <a:r>
              <a:rPr lang="en-US" dirty="0">
                <a:hlinkClick r:id="rId2"/>
              </a:rPr>
              <a:t>https://scikit-learn.org/stable/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  <p:pic>
        <p:nvPicPr>
          <p:cNvPr id="4098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880" y="3355989"/>
            <a:ext cx="3560297" cy="129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64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High-level framework for deep learning</a:t>
            </a:r>
          </a:p>
          <a:p>
            <a:r>
              <a:rPr lang="en-US" dirty="0" err="1" smtClean="0"/>
              <a:t>TensorFlow</a:t>
            </a:r>
            <a:r>
              <a:rPr lang="en-US" dirty="0" smtClean="0"/>
              <a:t> backend</a:t>
            </a:r>
          </a:p>
          <a:p>
            <a:r>
              <a:rPr lang="en-US" dirty="0" smtClean="0"/>
              <a:t>Layer types</a:t>
            </a:r>
          </a:p>
          <a:p>
            <a:pPr lvl="1"/>
            <a:r>
              <a:rPr lang="en-US" dirty="0" smtClean="0"/>
              <a:t>dense</a:t>
            </a:r>
          </a:p>
          <a:p>
            <a:pPr lvl="1"/>
            <a:r>
              <a:rPr lang="en-US" dirty="0" smtClean="0"/>
              <a:t>convolutional</a:t>
            </a:r>
          </a:p>
          <a:p>
            <a:pPr lvl="1"/>
            <a:r>
              <a:rPr lang="en-US" dirty="0" smtClean="0"/>
              <a:t>pooling</a:t>
            </a:r>
          </a:p>
          <a:p>
            <a:pPr lvl="1"/>
            <a:r>
              <a:rPr lang="en-US" dirty="0" smtClean="0"/>
              <a:t>embedding</a:t>
            </a:r>
          </a:p>
          <a:p>
            <a:pPr lvl="1"/>
            <a:r>
              <a:rPr lang="en-US" dirty="0" smtClean="0"/>
              <a:t>recurrent</a:t>
            </a:r>
          </a:p>
          <a:p>
            <a:pPr lvl="1"/>
            <a:r>
              <a:rPr lang="en-US" dirty="0" smtClean="0"/>
              <a:t>activation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>
                <a:hlinkClick r:id="rId2"/>
              </a:rPr>
              <a:t>https://keras.io/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  <p:pic>
        <p:nvPicPr>
          <p:cNvPr id="5122" name="Picture 2" descr="https://s3.amazonaws.com/keras.io/img/keras-logo-2018-large-12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150" y="2745856"/>
            <a:ext cx="4329098" cy="125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TensorFl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30" name="Picture 10" descr="Image result for tensorfl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518" y="3903123"/>
            <a:ext cx="1773893" cy="151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0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Data pipelines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 smtClean="0"/>
              <a:t>Data ingestion</a:t>
            </a:r>
          </a:p>
          <a:p>
            <a:pPr lvl="1"/>
            <a:r>
              <a:rPr lang="en-BE" dirty="0" smtClean="0"/>
              <a:t>CSV/JSON/XML/H5 files, RDBMS, NoSQL, HTTP,...</a:t>
            </a:r>
          </a:p>
          <a:p>
            <a:r>
              <a:rPr lang="en-BE" dirty="0" smtClean="0"/>
              <a:t>Data cleaning</a:t>
            </a:r>
          </a:p>
          <a:p>
            <a:pPr lvl="1"/>
            <a:r>
              <a:rPr lang="en-BE" dirty="0" smtClean="0"/>
              <a:t>outliers/invalid values?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 smtClean="0"/>
              <a:t> filter</a:t>
            </a:r>
          </a:p>
          <a:p>
            <a:pPr lvl="1"/>
            <a:r>
              <a:rPr lang="en-BE" dirty="0" smtClean="0"/>
              <a:t>missing values? </a:t>
            </a:r>
            <a:r>
              <a:rPr lang="en-BE" dirty="0" smtClean="0">
                <a:sym typeface="Symbol" panose="05050102010706020507" pitchFamily="18" charset="2"/>
              </a:rPr>
              <a:t></a:t>
            </a:r>
            <a:r>
              <a:rPr lang="en-BE" dirty="0" smtClean="0"/>
              <a:t> impute</a:t>
            </a:r>
          </a:p>
          <a:p>
            <a:r>
              <a:rPr lang="en-BE" dirty="0" smtClean="0"/>
              <a:t>Data transformation</a:t>
            </a:r>
          </a:p>
          <a:p>
            <a:pPr lvl="1"/>
            <a:r>
              <a:rPr lang="en-BE" dirty="0" smtClean="0"/>
              <a:t>scaling/normalization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pic>
        <p:nvPicPr>
          <p:cNvPr id="12290" name="Picture 2" descr="Data Pipe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943" y="3680977"/>
            <a:ext cx="6472554" cy="2326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532915" y="2856412"/>
            <a:ext cx="3084499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BE" sz="2400" i="1" dirty="0" smtClean="0"/>
              <a:t>Must</a:t>
            </a:r>
            <a:r>
              <a:rPr lang="en-BE" dirty="0" smtClean="0"/>
              <a:t> be done systematically</a:t>
            </a:r>
            <a:endParaRPr lang="en-US" dirty="0"/>
          </a:p>
        </p:txBody>
      </p:sp>
      <p:pic>
        <p:nvPicPr>
          <p:cNvPr id="8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937" y="5218151"/>
            <a:ext cx="1954023" cy="70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943" y="1596618"/>
            <a:ext cx="3188335" cy="66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92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Supervised learning: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 smtClean="0"/>
              <a:t>Select model, e.g., </a:t>
            </a:r>
            <a:r>
              <a:rPr lang="en-BE" dirty="0"/>
              <a:t>random forest</a:t>
            </a:r>
            <a:r>
              <a:rPr lang="en-BE" dirty="0" smtClean="0"/>
              <a:t>, (deep) neural network, ...</a:t>
            </a:r>
          </a:p>
          <a:p>
            <a:r>
              <a:rPr lang="en-BE" dirty="0" smtClean="0"/>
              <a:t>Train model, i.e., determine parameters</a:t>
            </a:r>
          </a:p>
          <a:p>
            <a:pPr lvl="1"/>
            <a:r>
              <a:rPr lang="en-BE" dirty="0" smtClean="0"/>
              <a:t>Data: input + output</a:t>
            </a:r>
          </a:p>
          <a:p>
            <a:pPr lvl="2"/>
            <a:r>
              <a:rPr lang="en-BE" dirty="0" smtClean="0"/>
              <a:t>training data </a:t>
            </a:r>
            <a:r>
              <a:rPr lang="en-BE" dirty="0" smtClean="0">
                <a:sym typeface="Symbol" panose="05050102010706020507" pitchFamily="18" charset="2"/>
              </a:rPr>
              <a:t></a:t>
            </a:r>
            <a:r>
              <a:rPr lang="en-BE" dirty="0" smtClean="0"/>
              <a:t> determine model parameters</a:t>
            </a:r>
          </a:p>
          <a:p>
            <a:pPr lvl="2"/>
            <a:r>
              <a:rPr lang="en-BE" dirty="0" smtClean="0"/>
              <a:t>validation data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 smtClean="0"/>
              <a:t> yardstick to avoid overfitting</a:t>
            </a:r>
          </a:p>
          <a:p>
            <a:r>
              <a:rPr lang="en-BE" dirty="0" smtClean="0"/>
              <a:t>Test model</a:t>
            </a:r>
          </a:p>
          <a:p>
            <a:pPr lvl="1"/>
            <a:r>
              <a:rPr lang="en-BE" dirty="0"/>
              <a:t>Data: input + </a:t>
            </a:r>
            <a:r>
              <a:rPr lang="en-BE" dirty="0" smtClean="0"/>
              <a:t>output</a:t>
            </a:r>
          </a:p>
          <a:p>
            <a:pPr lvl="2"/>
            <a:r>
              <a:rPr lang="en-BE" dirty="0"/>
              <a:t>testing data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final scoring of the </a:t>
            </a:r>
            <a:r>
              <a:rPr lang="en-BE" dirty="0" smtClean="0"/>
              <a:t>model</a:t>
            </a:r>
          </a:p>
          <a:p>
            <a:r>
              <a:rPr lang="en-BE" dirty="0" smtClean="0"/>
              <a:t>Production</a:t>
            </a:r>
          </a:p>
          <a:p>
            <a:pPr lvl="1"/>
            <a:r>
              <a:rPr lang="en-BE" dirty="0" smtClean="0"/>
              <a:t>Data: input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</a:t>
            </a:r>
            <a:r>
              <a:rPr lang="en-BE" dirty="0" smtClean="0"/>
              <a:t>predict output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pic>
        <p:nvPicPr>
          <p:cNvPr id="15362" name="Picture 2" descr="Image result for overfit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258" y="2833152"/>
            <a:ext cx="3876584" cy="144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226038" y="5172892"/>
            <a:ext cx="4629794" cy="64633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 smtClean="0"/>
              <a:t>Experiment with underfitting and overfitting:</a:t>
            </a:r>
          </a:p>
          <a:p>
            <a:r>
              <a:rPr lang="en-BE" dirty="0" smtClean="0">
                <a:latin typeface="Inconsolata" panose="00000509000000000000" pitchFamily="49" charset="0"/>
              </a:rPr>
              <a:t>010_underfitting_overfitting.ipynb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42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From neurons to ANNs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9" t="19303" b="14515"/>
          <a:stretch/>
        </p:blipFill>
        <p:spPr>
          <a:xfrm>
            <a:off x="1032388" y="1490114"/>
            <a:ext cx="5046196" cy="2123984"/>
          </a:xfrm>
          <a:prstGeom prst="rect">
            <a:avLst/>
          </a:prstGeom>
        </p:spPr>
      </p:pic>
      <p:pic>
        <p:nvPicPr>
          <p:cNvPr id="10244" name="Picture 4" descr="http://www.zerobio.com/central/actionpotenti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611" y="631625"/>
            <a:ext cx="3445504" cy="353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255" name="TextBox 10254"/>
              <p:cNvSpPr txBox="1"/>
              <p:nvPr/>
            </p:nvSpPr>
            <p:spPr>
              <a:xfrm>
                <a:off x="4245525" y="4694923"/>
                <a:ext cx="2375266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BE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B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B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B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B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B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55" name="TextBox 102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525" y="4694923"/>
                <a:ext cx="2375266" cy="622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63" name="Group 10262"/>
          <p:cNvGrpSpPr/>
          <p:nvPr/>
        </p:nvGrpSpPr>
        <p:grpSpPr>
          <a:xfrm>
            <a:off x="7897567" y="4559778"/>
            <a:ext cx="3699902" cy="1623882"/>
            <a:chOff x="7897567" y="4559778"/>
            <a:chExt cx="3699902" cy="1623882"/>
          </a:xfrm>
        </p:grpSpPr>
        <p:grpSp>
          <p:nvGrpSpPr>
            <p:cNvPr id="10260" name="Group 10259"/>
            <p:cNvGrpSpPr/>
            <p:nvPr/>
          </p:nvGrpSpPr>
          <p:grpSpPr>
            <a:xfrm>
              <a:off x="7897567" y="4559778"/>
              <a:ext cx="2439634" cy="1623882"/>
              <a:chOff x="9663687" y="4449852"/>
              <a:chExt cx="2439634" cy="1623882"/>
            </a:xfrm>
          </p:grpSpPr>
          <p:pic>
            <p:nvPicPr>
              <p:cNvPr id="10257" name="Picture 6" descr="Image result for sigmoid function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63687" y="4449852"/>
                <a:ext cx="2439634" cy="16238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58" name="TextBox 10257"/>
                  <p:cNvSpPr txBox="1"/>
                  <p:nvPr/>
                </p:nvSpPr>
                <p:spPr>
                  <a:xfrm>
                    <a:off x="11716106" y="5570997"/>
                    <a:ext cx="19774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258" name="TextBox 102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716106" y="5570997"/>
                    <a:ext cx="197746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2121" r="-9091" b="-2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59" name="TextBox 10258"/>
                  <p:cNvSpPr txBox="1"/>
                  <p:nvPr/>
                </p:nvSpPr>
                <p:spPr>
                  <a:xfrm>
                    <a:off x="10216977" y="4565104"/>
                    <a:ext cx="52963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259" name="TextBox 102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16977" y="4565104"/>
                    <a:ext cx="529632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4598" b="-2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262" name="TextBox 10261"/>
            <p:cNvSpPr txBox="1"/>
            <p:nvPr/>
          </p:nvSpPr>
          <p:spPr>
            <a:xfrm>
              <a:off x="9537290" y="5065667"/>
              <a:ext cx="20601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dirty="0" smtClean="0"/>
                <a:t>activation function</a:t>
              </a:r>
              <a:endParaRPr lang="en-US" dirty="0"/>
            </a:p>
          </p:txBody>
        </p:sp>
      </p:grpSp>
      <p:grpSp>
        <p:nvGrpSpPr>
          <p:cNvPr id="10271" name="Group 10270"/>
          <p:cNvGrpSpPr/>
          <p:nvPr/>
        </p:nvGrpSpPr>
        <p:grpSpPr>
          <a:xfrm>
            <a:off x="1446566" y="4026939"/>
            <a:ext cx="2258759" cy="2314859"/>
            <a:chOff x="1446566" y="4026939"/>
            <a:chExt cx="2258759" cy="2314859"/>
          </a:xfrm>
        </p:grpSpPr>
        <p:grpSp>
          <p:nvGrpSpPr>
            <p:cNvPr id="10261" name="Group 10260"/>
            <p:cNvGrpSpPr/>
            <p:nvPr/>
          </p:nvGrpSpPr>
          <p:grpSpPr>
            <a:xfrm>
              <a:off x="1446566" y="4026939"/>
              <a:ext cx="2258759" cy="2314859"/>
              <a:chOff x="1446566" y="4026939"/>
              <a:chExt cx="2258759" cy="231485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46" name="TextBox 10245"/>
                  <p:cNvSpPr txBox="1"/>
                  <p:nvPr/>
                </p:nvSpPr>
                <p:spPr>
                  <a:xfrm>
                    <a:off x="1875231" y="4154424"/>
                    <a:ext cx="33156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246" name="TextBox 102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5231" y="4154424"/>
                    <a:ext cx="331565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7407" r="-5556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1876455" y="4559778"/>
                    <a:ext cx="33688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6455" y="4559778"/>
                    <a:ext cx="336887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7273" r="-5455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1886287" y="4935354"/>
                    <a:ext cx="33688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6287" y="4935354"/>
                    <a:ext cx="336887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7143" r="-5357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1886286" y="5803267"/>
                    <a:ext cx="36965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6286" y="5803267"/>
                    <a:ext cx="36965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6557" r="-4918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1488494" y="4026939"/>
                    <a:ext cx="225959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8494" y="4026939"/>
                    <a:ext cx="225959" cy="21544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8108" b="-17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1480142" y="4617960"/>
                    <a:ext cx="23012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0142" y="4617960"/>
                    <a:ext cx="230128" cy="21544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0526" b="-17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1480142" y="5208868"/>
                    <a:ext cx="23012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0142" y="5208868"/>
                    <a:ext cx="230128" cy="21544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0526" b="-13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1462233" y="6063828"/>
                    <a:ext cx="257250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2233" y="6063828"/>
                    <a:ext cx="257250" cy="21544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9524" b="-17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256" name="Group 10255"/>
              <p:cNvGrpSpPr/>
              <p:nvPr/>
            </p:nvGrpSpPr>
            <p:grpSpPr>
              <a:xfrm>
                <a:off x="1446566" y="4037516"/>
                <a:ext cx="2258759" cy="2304282"/>
                <a:chOff x="1446566" y="4037516"/>
                <a:chExt cx="2258759" cy="2304282"/>
              </a:xfrm>
            </p:grpSpPr>
            <p:grpSp>
              <p:nvGrpSpPr>
                <p:cNvPr id="10249" name="Group 10248"/>
                <p:cNvGrpSpPr/>
                <p:nvPr/>
              </p:nvGrpSpPr>
              <p:grpSpPr>
                <a:xfrm>
                  <a:off x="1446566" y="4037516"/>
                  <a:ext cx="2258759" cy="2304282"/>
                  <a:chOff x="1446566" y="4037516"/>
                  <a:chExt cx="2258759" cy="2304282"/>
                </a:xfrm>
              </p:grpSpPr>
              <p:cxnSp>
                <p:nvCxnSpPr>
                  <p:cNvPr id="11" name="Straight Connector 10"/>
                  <p:cNvCxnSpPr>
                    <a:stCxn id="12" idx="5"/>
                    <a:endCxn id="16" idx="2"/>
                  </p:cNvCxnSpPr>
                  <p:nvPr/>
                </p:nvCxnSpPr>
                <p:spPr>
                  <a:xfrm>
                    <a:off x="1673160" y="4264110"/>
                    <a:ext cx="987689" cy="801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>
                    <a:stCxn id="13" idx="6"/>
                    <a:endCxn id="16" idx="2"/>
                  </p:cNvCxnSpPr>
                  <p:nvPr/>
                </p:nvCxnSpPr>
                <p:spPr>
                  <a:xfrm>
                    <a:off x="1712037" y="4764645"/>
                    <a:ext cx="948812" cy="3010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Oval 11"/>
                  <p:cNvSpPr/>
                  <p:nvPr/>
                </p:nvSpPr>
                <p:spPr>
                  <a:xfrm>
                    <a:off x="1446566" y="4037516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1446566" y="4631909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Oval 13"/>
                  <p:cNvSpPr/>
                  <p:nvPr/>
                </p:nvSpPr>
                <p:spPr>
                  <a:xfrm>
                    <a:off x="1446566" y="5226302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>
                    <a:off x="1446566" y="6076327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2660849" y="4932932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2" name="Straight Connector 21"/>
                  <p:cNvCxnSpPr>
                    <a:stCxn id="14" idx="6"/>
                    <a:endCxn id="16" idx="2"/>
                  </p:cNvCxnSpPr>
                  <p:nvPr/>
                </p:nvCxnSpPr>
                <p:spPr>
                  <a:xfrm flipV="1">
                    <a:off x="1712037" y="5065668"/>
                    <a:ext cx="948812" cy="29337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/>
                  <p:cNvCxnSpPr>
                    <a:stCxn id="15" idx="7"/>
                    <a:endCxn id="16" idx="2"/>
                  </p:cNvCxnSpPr>
                  <p:nvPr/>
                </p:nvCxnSpPr>
                <p:spPr>
                  <a:xfrm flipV="1">
                    <a:off x="1673160" y="5065668"/>
                    <a:ext cx="987689" cy="10495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40" name="Straight Connector 10239"/>
                  <p:cNvCxnSpPr>
                    <a:stCxn id="16" idx="6"/>
                  </p:cNvCxnSpPr>
                  <p:nvPr/>
                </p:nvCxnSpPr>
                <p:spPr>
                  <a:xfrm>
                    <a:off x="2926320" y="5065668"/>
                    <a:ext cx="77900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247" name="TextBox 10246"/>
                  <p:cNvSpPr txBox="1"/>
                  <p:nvPr/>
                </p:nvSpPr>
                <p:spPr>
                  <a:xfrm rot="5400000">
                    <a:off x="1515905" y="5599846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BE" dirty="0" smtClean="0"/>
                      <a:t>...</a:t>
                    </a:r>
                    <a:endParaRPr lang="en-US" dirty="0"/>
                  </a:p>
                </p:txBody>
              </p:sp>
            </p:grpSp>
            <p:sp>
              <p:nvSpPr>
                <p:cNvPr id="51" name="Oval 50"/>
                <p:cNvSpPr/>
                <p:nvPr/>
              </p:nvSpPr>
              <p:spPr>
                <a:xfrm>
                  <a:off x="2287274" y="5519041"/>
                  <a:ext cx="265471" cy="265471"/>
                </a:xfrm>
                <a:prstGeom prst="ellipse">
                  <a:avLst/>
                </a:prstGeom>
                <a:no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251" name="Straight Connector 10250"/>
                <p:cNvCxnSpPr>
                  <a:stCxn id="51" idx="7"/>
                  <a:endCxn id="16" idx="3"/>
                </p:cNvCxnSpPr>
                <p:nvPr/>
              </p:nvCxnSpPr>
              <p:spPr>
                <a:xfrm flipV="1">
                  <a:off x="2513868" y="5159526"/>
                  <a:ext cx="185858" cy="39839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stealth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2644836" y="5282738"/>
                    <a:ext cx="19742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836" y="5282738"/>
                    <a:ext cx="197425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5000" r="-25000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3363995" y="4739087"/>
                    <a:ext cx="20114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995" y="4739087"/>
                    <a:ext cx="201145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24242" r="-24242" b="-2608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2284398" y="5548052"/>
                  <a:ext cx="28693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sz="140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BE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4398" y="5548052"/>
                  <a:ext cx="286938" cy="215444"/>
                </a:xfrm>
                <a:prstGeom prst="rect">
                  <a:avLst/>
                </a:prstGeom>
                <a:blipFill>
                  <a:blip r:embed="rId18"/>
                  <a:stretch>
                    <a:fillRect l="-12766" r="-10638" b="-1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4911157" y="3696117"/>
            <a:ext cx="1867059" cy="853772"/>
            <a:chOff x="4911157" y="3696117"/>
            <a:chExt cx="1867059" cy="853772"/>
          </a:xfrm>
        </p:grpSpPr>
        <p:sp>
          <p:nvSpPr>
            <p:cNvPr id="32" name="Down Arrow 31"/>
            <p:cNvSpPr/>
            <p:nvPr/>
          </p:nvSpPr>
          <p:spPr>
            <a:xfrm>
              <a:off x="4911157" y="3696117"/>
              <a:ext cx="567207" cy="85377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530759" y="3820039"/>
              <a:ext cx="1247457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BE" dirty="0" smtClean="0"/>
                <a:t>inspiration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3258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Multilayer network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19</a:t>
            </a:fld>
            <a:endParaRPr lang="en-US"/>
          </a:p>
        </p:txBody>
      </p:sp>
      <p:pic>
        <p:nvPicPr>
          <p:cNvPr id="11266" name="Picture 2" descr="Image result for multilayer neur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540" y="1876220"/>
            <a:ext cx="6780059" cy="372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579349" y="2723535"/>
            <a:ext cx="3350597" cy="1077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BE" sz="3200" dirty="0" smtClean="0"/>
              <a:t>How to determine</a:t>
            </a:r>
            <a:br>
              <a:rPr lang="en-BE" sz="3200" dirty="0" smtClean="0"/>
            </a:br>
            <a:r>
              <a:rPr lang="en-BE" sz="3200" dirty="0" smtClean="0"/>
              <a:t>weights?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4560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 smtClean="0"/>
              <a:t>All material available on GitHub</a:t>
            </a:r>
          </a:p>
          <a:p>
            <a:pPr lvl="1"/>
            <a:r>
              <a:rPr lang="en-BE" dirty="0" smtClean="0"/>
              <a:t>this presentation</a:t>
            </a:r>
          </a:p>
          <a:p>
            <a:pPr lvl="1"/>
            <a:r>
              <a:rPr lang="en-BE" dirty="0" smtClean="0"/>
              <a:t>conda environments</a:t>
            </a:r>
          </a:p>
          <a:p>
            <a:pPr lvl="1"/>
            <a:r>
              <a:rPr lang="en-BE" dirty="0" smtClean="0"/>
              <a:t>Jupyter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3705" y="4001294"/>
            <a:ext cx="74045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hlinkClick r:id="rId2"/>
              </a:rPr>
              <a:t>https://github.com/gjbex/PRACE_ML</a:t>
            </a:r>
            <a:r>
              <a:rPr lang="en-BE" sz="3600" dirty="0"/>
              <a:t/>
            </a:r>
            <a:br>
              <a:rPr lang="en-BE" sz="3600" dirty="0"/>
            </a:br>
            <a:r>
              <a:rPr lang="en-BE" sz="3600" dirty="0"/>
              <a:t>or</a:t>
            </a:r>
            <a:br>
              <a:rPr lang="en-BE" sz="3600" dirty="0"/>
            </a:br>
            <a:r>
              <a:rPr lang="en-BE" sz="3600" dirty="0">
                <a:hlinkClick r:id="rId3"/>
              </a:rPr>
              <a:t>https://</a:t>
            </a:r>
            <a:r>
              <a:rPr lang="en-US" sz="3600" dirty="0">
                <a:hlinkClick r:id="rId3"/>
              </a:rPr>
              <a:t>bit.ly/prace2019_ml</a:t>
            </a:r>
            <a:r>
              <a:rPr lang="en-BE" sz="3600" dirty="0"/>
              <a:t> </a:t>
            </a:r>
            <a:endParaRPr lang="en-US" sz="3600" dirty="0"/>
          </a:p>
        </p:txBody>
      </p:sp>
      <p:pic>
        <p:nvPicPr>
          <p:cNvPr id="1030" name="Picture 6" descr="GitHub Logoma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091" y="1364799"/>
            <a:ext cx="2215152" cy="221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728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Training: 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</a:t>
            </a:r>
            <a:r>
              <a:rPr lang="en-BE" dirty="0" smtClean="0"/>
              <a:t>nitialize weights randomly</a:t>
            </a:r>
          </a:p>
          <a:p>
            <a:r>
              <a:rPr lang="en-BE" dirty="0"/>
              <a:t>F</a:t>
            </a:r>
            <a:r>
              <a:rPr lang="en-BE" dirty="0" smtClean="0"/>
              <a:t>or all training epochs</a:t>
            </a:r>
          </a:p>
          <a:p>
            <a:pPr lvl="1"/>
            <a:r>
              <a:rPr lang="en-BE" sz="2800" dirty="0" smtClean="0"/>
              <a:t>for all input-output in training set</a:t>
            </a:r>
          </a:p>
          <a:p>
            <a:pPr lvl="2"/>
            <a:r>
              <a:rPr lang="en-BE" sz="2800" dirty="0" smtClean="0"/>
              <a:t>using input, compute output (forward)</a:t>
            </a:r>
          </a:p>
          <a:p>
            <a:pPr lvl="2"/>
            <a:r>
              <a:rPr lang="en-BE" sz="2800" dirty="0" smtClean="0"/>
              <a:t>compare computed output with training output</a:t>
            </a:r>
          </a:p>
          <a:p>
            <a:pPr lvl="2"/>
            <a:r>
              <a:rPr lang="en-BE" sz="2800" dirty="0" smtClean="0"/>
              <a:t>adapt weights (backward) to improve output</a:t>
            </a:r>
          </a:p>
          <a:p>
            <a:pPr lvl="1"/>
            <a:r>
              <a:rPr lang="en-BE" sz="3200" dirty="0" smtClean="0"/>
              <a:t>if accuracy is good enough, stop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  <p:pic>
        <p:nvPicPr>
          <p:cNvPr id="13314" name="Picture 2" descr="Gradient descent stuck at local mini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238" y="1350713"/>
            <a:ext cx="2467701" cy="185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77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Task: handwritten digit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 smtClean="0"/>
              <a:t>Input data</a:t>
            </a:r>
          </a:p>
          <a:p>
            <a:pPr lvl="1"/>
            <a:r>
              <a:rPr lang="en-BE" dirty="0" smtClean="0"/>
              <a:t>grayscale image</a:t>
            </a:r>
            <a:endParaRPr lang="en-BE" dirty="0" smtClean="0"/>
          </a:p>
          <a:p>
            <a:r>
              <a:rPr lang="en-BE" dirty="0" smtClean="0"/>
              <a:t>Output data</a:t>
            </a:r>
          </a:p>
          <a:p>
            <a:pPr lvl="1"/>
            <a:r>
              <a:rPr lang="en-BE" dirty="0" smtClean="0"/>
              <a:t>digit </a:t>
            </a:r>
            <a:r>
              <a:rPr lang="en-BE" dirty="0" smtClean="0"/>
              <a:t>0, 1, ..., 9</a:t>
            </a:r>
          </a:p>
          <a:p>
            <a:r>
              <a:rPr lang="en-BE" dirty="0"/>
              <a:t>T</a:t>
            </a:r>
            <a:r>
              <a:rPr lang="en-BE" dirty="0" smtClean="0"/>
              <a:t>raining </a:t>
            </a:r>
            <a:r>
              <a:rPr lang="en-BE" dirty="0" smtClean="0"/>
              <a:t>examples</a:t>
            </a:r>
          </a:p>
          <a:p>
            <a:r>
              <a:rPr lang="en-BE" dirty="0" smtClean="0"/>
              <a:t>Test </a:t>
            </a:r>
            <a:r>
              <a:rPr lang="en-BE" dirty="0" smtClean="0"/>
              <a:t>examples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535" y="1972596"/>
            <a:ext cx="4248865" cy="26682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58240" y="5408023"/>
            <a:ext cx="560441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 smtClean="0"/>
              <a:t>Explore the data: </a:t>
            </a:r>
            <a:r>
              <a:rPr lang="en-BE" dirty="0" smtClean="0">
                <a:latin typeface="Inconsolata" panose="00000509000000000000" pitchFamily="49" charset="0"/>
              </a:rPr>
              <a:t>020_mnist_data_exploration.ipynb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53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First approach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406915" cy="3811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 smtClean="0"/>
              <a:t>Data preprocessing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Input data as 1D 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output data as array with</a:t>
            </a:r>
            <a:br>
              <a:rPr lang="en-BE" sz="1800" dirty="0" smtClean="0"/>
            </a:br>
            <a:r>
              <a:rPr lang="en-BE" sz="1800" dirty="0" smtClean="0"/>
              <a:t>one-hot encoding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B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 smtClean="0"/>
              <a:t>Model: multilayer perceptron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758 inputs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dense hidden layer with 512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ReLU activation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dense layer with 512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ReLU activation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dense layer with 10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SoftMax activation function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2" descr="Image result for mnist data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" t="4111" r="3330" b="4774"/>
          <a:stretch/>
        </p:blipFill>
        <p:spPr bwMode="auto">
          <a:xfrm>
            <a:off x="7475958" y="181242"/>
            <a:ext cx="1055788" cy="104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4275909" y="1341113"/>
            <a:ext cx="7686720" cy="1318567"/>
            <a:chOff x="4275909" y="3762102"/>
            <a:chExt cx="7686720" cy="1318567"/>
          </a:xfrm>
        </p:grpSpPr>
        <p:sp>
          <p:nvSpPr>
            <p:cNvPr id="7" name="TextBox 6"/>
            <p:cNvSpPr txBox="1"/>
            <p:nvPr/>
          </p:nvSpPr>
          <p:spPr>
            <a:xfrm>
              <a:off x="4275909" y="4711337"/>
              <a:ext cx="768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array([ </a:t>
              </a:r>
              <a:r>
                <a:rPr lang="en-BE" dirty="0" smtClean="0">
                  <a:latin typeface="Inconsolata" panose="00000509000000000000" pitchFamily="49" charset="0"/>
                </a:rPr>
                <a:t>0.</a:t>
              </a:r>
              <a:r>
                <a:rPr lang="en-GB" dirty="0" smtClean="0">
                  <a:latin typeface="Inconsolata" panose="00000509000000000000" pitchFamily="49" charset="0"/>
                </a:rPr>
                <a:t>0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 smtClean="0">
                  <a:latin typeface="Inconsolata" panose="00000509000000000000" pitchFamily="49" charset="0"/>
                </a:rPr>
                <a:t>0.</a:t>
              </a:r>
              <a:r>
                <a:rPr lang="en-GB" dirty="0" smtClean="0">
                  <a:latin typeface="Inconsolata" panose="00000509000000000000" pitchFamily="49" charset="0"/>
                </a:rPr>
                <a:t>0,</a:t>
              </a:r>
              <a:r>
                <a:rPr lang="en-BE" dirty="0" smtClean="0">
                  <a:latin typeface="Inconsolata" panose="00000509000000000000" pitchFamily="49" charset="0"/>
                </a:rPr>
                <a:t>...</a:t>
              </a:r>
              <a:r>
                <a:rPr lang="en-GB" dirty="0" smtClean="0">
                  <a:latin typeface="Inconsolata" panose="00000509000000000000" pitchFamily="49" charset="0"/>
                </a:rPr>
                <a:t>, </a:t>
              </a:r>
              <a:r>
                <a:rPr lang="en-BE" dirty="0" smtClean="0">
                  <a:latin typeface="Inconsolata" panose="00000509000000000000" pitchFamily="49" charset="0"/>
                </a:rPr>
                <a:t>0.951</a:t>
              </a:r>
              <a:r>
                <a:rPr lang="en-GB" dirty="0" smtClean="0">
                  <a:latin typeface="Inconsolata" panose="00000509000000000000" pitchFamily="49" charset="0"/>
                </a:rPr>
                <a:t>, </a:t>
              </a:r>
              <a:r>
                <a:rPr lang="en-BE" dirty="0" smtClean="0">
                  <a:latin typeface="Inconsolata" panose="00000509000000000000" pitchFamily="49" charset="0"/>
                </a:rPr>
                <a:t>0.533</a:t>
              </a:r>
              <a:r>
                <a:rPr lang="nl-NL" dirty="0" smtClean="0">
                  <a:latin typeface="Inconsolata" panose="00000509000000000000" pitchFamily="49" charset="0"/>
                </a:rPr>
                <a:t>,</a:t>
              </a:r>
              <a:r>
                <a:rPr lang="en-BE" dirty="0" smtClean="0">
                  <a:latin typeface="Inconsolata" panose="00000509000000000000" pitchFamily="49" charset="0"/>
                </a:rPr>
                <a:t>...,</a:t>
              </a:r>
              <a:r>
                <a:rPr lang="nl-NL" dirty="0" smtClean="0">
                  <a:latin typeface="Inconsolata" panose="00000509000000000000" pitchFamily="49" charset="0"/>
                </a:rPr>
                <a:t> </a:t>
              </a:r>
              <a:r>
                <a:rPr lang="en-BE" dirty="0" smtClean="0">
                  <a:latin typeface="Inconsolata" panose="00000509000000000000" pitchFamily="49" charset="0"/>
                </a:rPr>
                <a:t>0.</a:t>
              </a:r>
              <a:r>
                <a:rPr lang="nl-NL" dirty="0" smtClean="0">
                  <a:latin typeface="Inconsolata" panose="00000509000000000000" pitchFamily="49" charset="0"/>
                </a:rPr>
                <a:t>0</a:t>
              </a:r>
              <a:r>
                <a:rPr lang="nl-NL" dirty="0">
                  <a:latin typeface="Inconsolata" panose="00000509000000000000" pitchFamily="49" charset="0"/>
                </a:rPr>
                <a:t>, </a:t>
              </a:r>
              <a:r>
                <a:rPr lang="en-BE" dirty="0" smtClean="0">
                  <a:latin typeface="Inconsolata" panose="00000509000000000000" pitchFamily="49" charset="0"/>
                </a:rPr>
                <a:t>0.</a:t>
              </a:r>
              <a:r>
                <a:rPr lang="nl-NL" dirty="0" smtClean="0">
                  <a:latin typeface="Inconsolata" panose="00000509000000000000" pitchFamily="49" charset="0"/>
                </a:rPr>
                <a:t>0</a:t>
              </a:r>
              <a:r>
                <a:rPr lang="nl-NL" dirty="0">
                  <a:latin typeface="Inconsolata" panose="00000509000000000000" pitchFamily="49" charset="0"/>
                </a:rPr>
                <a:t>], </a:t>
              </a:r>
              <a:r>
                <a:rPr lang="nl-NL" dirty="0" smtClean="0">
                  <a:latin typeface="Inconsolata" panose="00000509000000000000" pitchFamily="49" charset="0"/>
                </a:rPr>
                <a:t>dtype=</a:t>
              </a:r>
              <a:r>
                <a:rPr lang="en-BE" dirty="0" smtClean="0">
                  <a:latin typeface="Inconsolata" panose="00000509000000000000" pitchFamily="49" charset="0"/>
                </a:rPr>
                <a:t>float32</a:t>
              </a:r>
              <a:r>
                <a:rPr lang="nl-NL" dirty="0" smtClean="0">
                  <a:latin typeface="Inconsolata" panose="00000509000000000000" pitchFamily="49" charset="0"/>
                </a:rPr>
                <a:t>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8" name="Down Arrow 7"/>
            <p:cNvSpPr/>
            <p:nvPr/>
          </p:nvSpPr>
          <p:spPr>
            <a:xfrm>
              <a:off x="7725178" y="3762102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610940" y="2671377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dirty="0" smtClean="0"/>
              <a:t>5</a:t>
            </a:r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5709687" y="3199712"/>
            <a:ext cx="6186309" cy="1295504"/>
            <a:chOff x="4910695" y="3963194"/>
            <a:chExt cx="6186309" cy="1295504"/>
          </a:xfrm>
        </p:grpSpPr>
        <p:sp>
          <p:nvSpPr>
            <p:cNvPr id="11" name="TextBox 10"/>
            <p:cNvSpPr txBox="1"/>
            <p:nvPr/>
          </p:nvSpPr>
          <p:spPr>
            <a:xfrm>
              <a:off x="4910695" y="4889366"/>
              <a:ext cx="6186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array([ </a:t>
              </a:r>
              <a:r>
                <a:rPr lang="en-GB" dirty="0" smtClean="0">
                  <a:latin typeface="Inconsolata" panose="00000509000000000000" pitchFamily="49" charset="0"/>
                </a:rPr>
                <a:t>0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GB" dirty="0" smtClean="0">
                  <a:latin typeface="Inconsolata" panose="00000509000000000000" pitchFamily="49" charset="0"/>
                </a:rPr>
                <a:t>0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 smtClean="0">
                  <a:latin typeface="Inconsolata" panose="00000509000000000000" pitchFamily="49" charset="0"/>
                </a:rPr>
                <a:t>0, 0, 0, 1, 0, 0, 0, 0</a:t>
              </a:r>
              <a:r>
                <a:rPr lang="nl-NL" dirty="0" smtClean="0">
                  <a:latin typeface="Inconsolata" panose="00000509000000000000" pitchFamily="49" charset="0"/>
                </a:rPr>
                <a:t>], </a:t>
              </a:r>
              <a:r>
                <a:rPr lang="nl-NL" dirty="0">
                  <a:latin typeface="Inconsolata" panose="00000509000000000000" pitchFamily="49" charset="0"/>
                </a:rPr>
                <a:t>dtype=uint8)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7725176" y="3963194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347063" y="4885782"/>
            <a:ext cx="574227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 smtClean="0"/>
              <a:t>Activation functions: </a:t>
            </a:r>
            <a:r>
              <a:rPr lang="en-BE" dirty="0" smtClean="0">
                <a:latin typeface="Inconsolata" panose="00000509000000000000" pitchFamily="49" charset="0"/>
              </a:rPr>
              <a:t>030_activation_functions.ipynb</a:t>
            </a:r>
            <a:endParaRPr lang="en-US" dirty="0">
              <a:latin typeface="Inconsolata" panose="00000509000000000000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47063" y="5480587"/>
            <a:ext cx="458170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 smtClean="0"/>
              <a:t>Multilayer perceptron: </a:t>
            </a:r>
            <a:r>
              <a:rPr lang="en-BE" dirty="0" smtClean="0">
                <a:latin typeface="Inconsolata" panose="00000509000000000000" pitchFamily="49" charset="0"/>
              </a:rPr>
              <a:t>040_mnist_mlp.ipynb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13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Deep 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 smtClean="0"/>
              <a:t>Many layers</a:t>
            </a:r>
          </a:p>
          <a:p>
            <a:r>
              <a:rPr lang="en-BE" dirty="0" smtClean="0"/>
              <a:t>Features are </a:t>
            </a:r>
            <a:r>
              <a:rPr lang="en-BE" i="1" dirty="0" smtClean="0"/>
              <a:t>learned</a:t>
            </a:r>
            <a:r>
              <a:rPr lang="en-BE" dirty="0" smtClean="0"/>
              <a:t>, not given</a:t>
            </a:r>
          </a:p>
          <a:p>
            <a:r>
              <a:rPr lang="en-BE" dirty="0" smtClean="0"/>
              <a:t>Low-level features combined into</a:t>
            </a:r>
            <a:br>
              <a:rPr lang="en-BE" dirty="0" smtClean="0"/>
            </a:br>
            <a:r>
              <a:rPr lang="en-BE" dirty="0" smtClean="0"/>
              <a:t>high-level </a:t>
            </a:r>
            <a:r>
              <a:rPr lang="en-BE" dirty="0" smtClean="0"/>
              <a:t>features</a:t>
            </a:r>
          </a:p>
          <a:p>
            <a:endParaRPr lang="en-BE" dirty="0"/>
          </a:p>
          <a:p>
            <a:r>
              <a:rPr lang="en-BE" dirty="0" smtClean="0"/>
              <a:t>Special types of layers</a:t>
            </a:r>
          </a:p>
          <a:p>
            <a:pPr lvl="1"/>
            <a:r>
              <a:rPr lang="en-BE" dirty="0" smtClean="0"/>
              <a:t>convolutional</a:t>
            </a:r>
          </a:p>
          <a:p>
            <a:pPr lvl="1"/>
            <a:r>
              <a:rPr lang="en-BE" dirty="0" smtClean="0"/>
              <a:t>drop-out</a:t>
            </a:r>
          </a:p>
          <a:p>
            <a:pPr lvl="1"/>
            <a:r>
              <a:rPr lang="en-BE" dirty="0" smtClean="0"/>
              <a:t>recurrent</a:t>
            </a:r>
            <a:endParaRPr lang="en-BE" dirty="0" smtClean="0"/>
          </a:p>
          <a:p>
            <a:pPr lvl="1"/>
            <a:r>
              <a:rPr lang="en-BE" dirty="0" smtClean="0"/>
              <a:t>...</a:t>
            </a:r>
            <a:endParaRPr lang="en-BE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  <p:pic>
        <p:nvPicPr>
          <p:cNvPr id="14338" name="Picture 2" descr="deep residual network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881" y="2480486"/>
            <a:ext cx="5612119" cy="322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9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Convolutional neural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  <p:pic>
        <p:nvPicPr>
          <p:cNvPr id="5" name="Picture 2" descr="Image result for mnist data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" t="4111" r="3330" b="4774"/>
          <a:stretch/>
        </p:blipFill>
        <p:spPr bwMode="auto">
          <a:xfrm>
            <a:off x="417127" y="1693435"/>
            <a:ext cx="4493402" cy="444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58712" y="2801881"/>
                <a:ext cx="1166794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712" y="2801881"/>
                <a:ext cx="1166794" cy="7325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3690" y="1693435"/>
            <a:ext cx="4440666" cy="444066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17127" y="1735585"/>
            <a:ext cx="6696335" cy="1066296"/>
            <a:chOff x="2497688" y="3924804"/>
            <a:chExt cx="6696335" cy="1066296"/>
          </a:xfrm>
        </p:grpSpPr>
        <p:sp>
          <p:nvSpPr>
            <p:cNvPr id="8" name="Rectangle 7"/>
            <p:cNvSpPr/>
            <p:nvPr/>
          </p:nvSpPr>
          <p:spPr>
            <a:xfrm>
              <a:off x="2497688" y="3924804"/>
              <a:ext cx="1109112" cy="1066296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rved Down Arrow 8"/>
            <p:cNvSpPr/>
            <p:nvPr/>
          </p:nvSpPr>
          <p:spPr>
            <a:xfrm>
              <a:off x="3052244" y="4051300"/>
              <a:ext cx="6141779" cy="317500"/>
            </a:xfrm>
            <a:prstGeom prst="curvedDownArrow">
              <a:avLst/>
            </a:prstGeom>
            <a:ln w="69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781218" y="35560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55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162 L 0.24597 0.4379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5" y="2180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Convolution examples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25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80800" y="1393991"/>
            <a:ext cx="5422729" cy="1951085"/>
            <a:chOff x="2019996" y="1589307"/>
            <a:chExt cx="5422729" cy="1951085"/>
          </a:xfrm>
        </p:grpSpPr>
        <p:pic>
          <p:nvPicPr>
            <p:cNvPr id="9218" name="Picture 2" descr="Image result for mnist datase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5" t="4111" r="3330" b="4774"/>
            <a:stretch/>
          </p:blipFill>
          <p:spPr bwMode="auto">
            <a:xfrm>
              <a:off x="2019996" y="1706875"/>
              <a:ext cx="1850524" cy="1828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149630" y="1589307"/>
                  <a:ext cx="1166794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9630" y="1589307"/>
                  <a:ext cx="1166794" cy="73257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9208" y="1706875"/>
              <a:ext cx="1833517" cy="1833517"/>
            </a:xfrm>
            <a:prstGeom prst="rect">
              <a:avLst/>
            </a:prstGeom>
          </p:spPr>
        </p:pic>
        <p:sp>
          <p:nvSpPr>
            <p:cNvPr id="13" name="Right Arrow 12"/>
            <p:cNvSpPr/>
            <p:nvPr/>
          </p:nvSpPr>
          <p:spPr>
            <a:xfrm>
              <a:off x="4049486" y="2420980"/>
              <a:ext cx="1384663" cy="4702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80800" y="3669229"/>
            <a:ext cx="5416432" cy="1946373"/>
            <a:chOff x="2019996" y="3864545"/>
            <a:chExt cx="5416432" cy="1946373"/>
          </a:xfrm>
        </p:grpSpPr>
        <p:pic>
          <p:nvPicPr>
            <p:cNvPr id="15" name="Picture 2" descr="Image result for mnist datase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5" t="4111" r="3330" b="4774"/>
            <a:stretch/>
          </p:blipFill>
          <p:spPr bwMode="auto">
            <a:xfrm>
              <a:off x="2019996" y="3977401"/>
              <a:ext cx="1850524" cy="1828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149630" y="3864545"/>
                  <a:ext cx="1166793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9630" y="3864545"/>
                  <a:ext cx="1166793" cy="73257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ight Arrow 17"/>
            <p:cNvSpPr/>
            <p:nvPr/>
          </p:nvSpPr>
          <p:spPr>
            <a:xfrm>
              <a:off x="4049486" y="4696218"/>
              <a:ext cx="1384663" cy="4702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02911" y="3977401"/>
              <a:ext cx="1833517" cy="1833517"/>
            </a:xfrm>
            <a:prstGeom prst="rect">
              <a:avLst/>
            </a:prstGeom>
          </p:spPr>
        </p:pic>
      </p:grpSp>
      <p:sp>
        <p:nvSpPr>
          <p:cNvPr id="21" name="Oval 20"/>
          <p:cNvSpPr/>
          <p:nvPr/>
        </p:nvSpPr>
        <p:spPr>
          <a:xfrm rot="2696471">
            <a:off x="3919076" y="2109344"/>
            <a:ext cx="1628503" cy="482280"/>
          </a:xfrm>
          <a:prstGeom prst="ellipse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21" name="Group 9220"/>
          <p:cNvGrpSpPr/>
          <p:nvPr/>
        </p:nvGrpSpPr>
        <p:grpSpPr>
          <a:xfrm>
            <a:off x="3922039" y="4138829"/>
            <a:ext cx="1656638" cy="1153472"/>
            <a:chOff x="3922039" y="4334145"/>
            <a:chExt cx="1656638" cy="1153472"/>
          </a:xfrm>
        </p:grpSpPr>
        <p:sp>
          <p:nvSpPr>
            <p:cNvPr id="23" name="Oval 22"/>
            <p:cNvSpPr/>
            <p:nvPr/>
          </p:nvSpPr>
          <p:spPr>
            <a:xfrm rot="19547048">
              <a:off x="3922039" y="5005337"/>
              <a:ext cx="1656638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 rot="19547048">
              <a:off x="4213130" y="4334145"/>
              <a:ext cx="1011307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16" name="Group 9215"/>
          <p:cNvGrpSpPr/>
          <p:nvPr/>
        </p:nvGrpSpPr>
        <p:grpSpPr>
          <a:xfrm>
            <a:off x="6460558" y="1389279"/>
            <a:ext cx="5453984" cy="1951085"/>
            <a:chOff x="6512512" y="1570257"/>
            <a:chExt cx="5453984" cy="1951085"/>
          </a:xfrm>
        </p:grpSpPr>
        <p:grpSp>
          <p:nvGrpSpPr>
            <p:cNvPr id="30" name="Group 29"/>
            <p:cNvGrpSpPr/>
            <p:nvPr/>
          </p:nvGrpSpPr>
          <p:grpSpPr>
            <a:xfrm>
              <a:off x="6512512" y="1570257"/>
              <a:ext cx="3427827" cy="1951085"/>
              <a:chOff x="6512512" y="1570257"/>
              <a:chExt cx="3427827" cy="1951085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8555676" y="1570257"/>
                <a:ext cx="1384663" cy="1301936"/>
                <a:chOff x="4049486" y="1589307"/>
                <a:chExt cx="1384663" cy="130193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4149630" y="1589307"/>
                      <a:ext cx="1166794" cy="73257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7" name="TextBox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49630" y="1589307"/>
                      <a:ext cx="1166794" cy="732573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9" name="Right Arrow 28"/>
                <p:cNvSpPr/>
                <p:nvPr/>
              </p:nvSpPr>
              <p:spPr>
                <a:xfrm>
                  <a:off x="4049486" y="2420980"/>
                  <a:ext cx="1384663" cy="470263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12512" y="1670818"/>
                <a:ext cx="1850524" cy="1850524"/>
              </a:xfrm>
              <a:prstGeom prst="rect">
                <a:avLst/>
              </a:prstGeom>
            </p:spPr>
          </p:pic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132979" y="1670818"/>
              <a:ext cx="1833517" cy="1833517"/>
            </a:xfrm>
            <a:prstGeom prst="rect">
              <a:avLst/>
            </a:prstGeom>
          </p:spPr>
        </p:pic>
      </p:grpSp>
      <p:grpSp>
        <p:nvGrpSpPr>
          <p:cNvPr id="9220" name="Group 9219"/>
          <p:cNvGrpSpPr/>
          <p:nvPr/>
        </p:nvGrpSpPr>
        <p:grpSpPr>
          <a:xfrm>
            <a:off x="6460271" y="3647396"/>
            <a:ext cx="5461385" cy="1972918"/>
            <a:chOff x="6460271" y="3842712"/>
            <a:chExt cx="5461385" cy="19729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8603867" y="3842712"/>
                  <a:ext cx="1166793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3867" y="3842712"/>
                  <a:ext cx="1166793" cy="73257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219" name="Group 9218"/>
            <p:cNvGrpSpPr/>
            <p:nvPr/>
          </p:nvGrpSpPr>
          <p:grpSpPr>
            <a:xfrm>
              <a:off x="6460271" y="3842712"/>
              <a:ext cx="5461385" cy="1972918"/>
              <a:chOff x="6460271" y="3842712"/>
              <a:chExt cx="5461385" cy="1972918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6460271" y="3965106"/>
                <a:ext cx="3427827" cy="1850524"/>
                <a:chOff x="6512512" y="1670818"/>
                <a:chExt cx="3427827" cy="1850524"/>
              </a:xfrm>
            </p:grpSpPr>
            <p:sp>
              <p:nvSpPr>
                <p:cNvPr id="40" name="Right Arrow 39"/>
                <p:cNvSpPr/>
                <p:nvPr/>
              </p:nvSpPr>
              <p:spPr>
                <a:xfrm>
                  <a:off x="8555676" y="2401930"/>
                  <a:ext cx="1384663" cy="470263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512512" y="1670818"/>
                  <a:ext cx="1850524" cy="1850524"/>
                </a:xfrm>
                <a:prstGeom prst="rect">
                  <a:avLst/>
                </a:prstGeom>
              </p:spPr>
            </p:pic>
          </p:grpSp>
          <p:pic>
            <p:nvPicPr>
              <p:cNvPr id="9217" name="Picture 9216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080738" y="3842712"/>
                <a:ext cx="1840918" cy="1840918"/>
              </a:xfrm>
              <a:prstGeom prst="rect">
                <a:avLst/>
              </a:prstGeom>
            </p:spPr>
          </p:pic>
        </p:grpSp>
      </p:grpSp>
      <p:grpSp>
        <p:nvGrpSpPr>
          <p:cNvPr id="9223" name="Group 9222"/>
          <p:cNvGrpSpPr/>
          <p:nvPr/>
        </p:nvGrpSpPr>
        <p:grpSpPr>
          <a:xfrm>
            <a:off x="10454964" y="4209672"/>
            <a:ext cx="1440765" cy="992992"/>
            <a:chOff x="10454964" y="4404988"/>
            <a:chExt cx="1440765" cy="992992"/>
          </a:xfrm>
        </p:grpSpPr>
        <p:sp>
          <p:nvSpPr>
            <p:cNvPr id="52" name="Oval 51"/>
            <p:cNvSpPr/>
            <p:nvPr/>
          </p:nvSpPr>
          <p:spPr>
            <a:xfrm rot="19547048">
              <a:off x="10454964" y="4404988"/>
              <a:ext cx="1440765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 rot="19547048">
              <a:off x="10493889" y="4915700"/>
              <a:ext cx="1164421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22" name="Group 9221"/>
          <p:cNvGrpSpPr/>
          <p:nvPr/>
        </p:nvGrpSpPr>
        <p:grpSpPr>
          <a:xfrm>
            <a:off x="10360303" y="1746168"/>
            <a:ext cx="1363597" cy="1344260"/>
            <a:chOff x="10360303" y="1941484"/>
            <a:chExt cx="1363597" cy="1344260"/>
          </a:xfrm>
        </p:grpSpPr>
        <p:sp>
          <p:nvSpPr>
            <p:cNvPr id="55" name="Oval 54"/>
            <p:cNvSpPr/>
            <p:nvPr/>
          </p:nvSpPr>
          <p:spPr>
            <a:xfrm rot="2696471">
              <a:off x="10906509" y="1941484"/>
              <a:ext cx="817391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 rot="2696471">
              <a:off x="10794683" y="2495295"/>
              <a:ext cx="576623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2696471">
              <a:off x="10360303" y="2874936"/>
              <a:ext cx="576623" cy="410808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40807" y="5863233"/>
            <a:ext cx="390363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 smtClean="0"/>
              <a:t>Convolution: </a:t>
            </a:r>
            <a:r>
              <a:rPr lang="en-BE" dirty="0" smtClean="0">
                <a:latin typeface="Inconsolata" panose="00000509000000000000" pitchFamily="49" charset="0"/>
              </a:rPr>
              <a:t>050_convolution.ipynb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77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Second </a:t>
            </a:r>
            <a:r>
              <a:rPr lang="en-BE" dirty="0" smtClean="0"/>
              <a:t>approach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406915" cy="3811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 smtClean="0"/>
              <a:t>Data preprocessing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Input data as 2D 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output data as array with</a:t>
            </a:r>
            <a:br>
              <a:rPr lang="en-BE" sz="1800" dirty="0" smtClean="0"/>
            </a:br>
            <a:r>
              <a:rPr lang="en-BE" sz="1800" dirty="0" smtClean="0"/>
              <a:t>one-hot encoding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B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 smtClean="0"/>
              <a:t>Model: convolutional neural network (CNN)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28 </a:t>
            </a:r>
            <a:r>
              <a:rPr lang="en-BE" sz="1800" dirty="0" smtClean="0">
                <a:sym typeface="Symbol" panose="05050102010706020507" pitchFamily="18" charset="2"/>
              </a:rPr>
              <a:t></a:t>
            </a:r>
            <a:r>
              <a:rPr lang="en-BE" sz="1800" dirty="0" smtClean="0"/>
              <a:t> 28 inputs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CNN layer with 32 filters 3 </a:t>
            </a:r>
            <a:r>
              <a:rPr lang="en-BE" sz="1800" dirty="0" smtClean="0">
                <a:sym typeface="Symbol" panose="05050102010706020507" pitchFamily="18" charset="2"/>
              </a:rPr>
              <a:t></a:t>
            </a:r>
            <a:r>
              <a:rPr lang="en-BE" sz="1800" dirty="0" smtClean="0"/>
              <a:t>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ReLU activation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flatten layer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dense layer with 10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SoftMax activation function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2" descr="Image result for mnist data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" t="4111" r="3330" b="4774"/>
          <a:stretch/>
        </p:blipFill>
        <p:spPr bwMode="auto">
          <a:xfrm>
            <a:off x="7475958" y="181242"/>
            <a:ext cx="1055788" cy="104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4275909" y="1341113"/>
            <a:ext cx="7917552" cy="1318567"/>
            <a:chOff x="4275909" y="3762102"/>
            <a:chExt cx="7917552" cy="1318567"/>
          </a:xfrm>
        </p:grpSpPr>
        <p:sp>
          <p:nvSpPr>
            <p:cNvPr id="7" name="TextBox 6"/>
            <p:cNvSpPr txBox="1"/>
            <p:nvPr/>
          </p:nvSpPr>
          <p:spPr>
            <a:xfrm>
              <a:off x="4275909" y="4711337"/>
              <a:ext cx="7917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</a:t>
              </a:r>
              <a:r>
                <a:rPr lang="en-GB" dirty="0" smtClean="0">
                  <a:latin typeface="Inconsolata" panose="00000509000000000000" pitchFamily="49" charset="0"/>
                </a:rPr>
                <a:t>([</a:t>
              </a:r>
              <a:r>
                <a:rPr lang="en-BE" dirty="0" smtClean="0">
                  <a:latin typeface="Inconsolata" panose="00000509000000000000" pitchFamily="49" charset="0"/>
                </a:rPr>
                <a:t>[</a:t>
              </a:r>
              <a:r>
                <a:rPr lang="en-GB" dirty="0" smtClean="0">
                  <a:latin typeface="Inconsolata" panose="00000509000000000000" pitchFamily="49" charset="0"/>
                </a:rPr>
                <a:t> </a:t>
              </a:r>
              <a:r>
                <a:rPr lang="en-BE" dirty="0" smtClean="0">
                  <a:latin typeface="Inconsolata" panose="00000509000000000000" pitchFamily="49" charset="0"/>
                </a:rPr>
                <a:t>0.</a:t>
              </a:r>
              <a:r>
                <a:rPr lang="en-GB" dirty="0" smtClean="0">
                  <a:latin typeface="Inconsolata" panose="00000509000000000000" pitchFamily="49" charset="0"/>
                </a:rPr>
                <a:t>0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 smtClean="0">
                  <a:latin typeface="Inconsolata" panose="00000509000000000000" pitchFamily="49" charset="0"/>
                </a:rPr>
                <a:t>0.</a:t>
              </a:r>
              <a:r>
                <a:rPr lang="en-GB" dirty="0" smtClean="0">
                  <a:latin typeface="Inconsolata" panose="00000509000000000000" pitchFamily="49" charset="0"/>
                </a:rPr>
                <a:t>0,</a:t>
              </a:r>
              <a:r>
                <a:rPr lang="en-BE" dirty="0" smtClean="0">
                  <a:latin typeface="Inconsolata" panose="00000509000000000000" pitchFamily="49" charset="0"/>
                </a:rPr>
                <a:t>...</a:t>
              </a:r>
              <a:r>
                <a:rPr lang="en-GB" dirty="0" smtClean="0">
                  <a:latin typeface="Inconsolata" panose="00000509000000000000" pitchFamily="49" charset="0"/>
                </a:rPr>
                <a:t>, </a:t>
              </a:r>
              <a:r>
                <a:rPr lang="en-BE" dirty="0" smtClean="0">
                  <a:latin typeface="Inconsolata" panose="00000509000000000000" pitchFamily="49" charset="0"/>
                </a:rPr>
                <a:t>0.951</a:t>
              </a:r>
              <a:r>
                <a:rPr lang="en-GB" dirty="0" smtClean="0">
                  <a:latin typeface="Inconsolata" panose="00000509000000000000" pitchFamily="49" charset="0"/>
                </a:rPr>
                <a:t>, </a:t>
              </a:r>
              <a:r>
                <a:rPr lang="en-BE" dirty="0" smtClean="0">
                  <a:latin typeface="Inconsolata" panose="00000509000000000000" pitchFamily="49" charset="0"/>
                </a:rPr>
                <a:t>0.533</a:t>
              </a:r>
              <a:r>
                <a:rPr lang="nl-NL" dirty="0" smtClean="0">
                  <a:latin typeface="Inconsolata" panose="00000509000000000000" pitchFamily="49" charset="0"/>
                </a:rPr>
                <a:t>,</a:t>
              </a:r>
              <a:r>
                <a:rPr lang="en-BE" dirty="0" smtClean="0">
                  <a:latin typeface="Inconsolata" panose="00000509000000000000" pitchFamily="49" charset="0"/>
                </a:rPr>
                <a:t>...,</a:t>
              </a:r>
              <a:r>
                <a:rPr lang="nl-NL" dirty="0" smtClean="0">
                  <a:latin typeface="Inconsolata" panose="00000509000000000000" pitchFamily="49" charset="0"/>
                </a:rPr>
                <a:t> </a:t>
              </a:r>
              <a:r>
                <a:rPr lang="en-BE" dirty="0" smtClean="0">
                  <a:latin typeface="Inconsolata" panose="00000509000000000000" pitchFamily="49" charset="0"/>
                </a:rPr>
                <a:t>0.</a:t>
              </a:r>
              <a:r>
                <a:rPr lang="nl-NL" dirty="0" smtClean="0">
                  <a:latin typeface="Inconsolata" panose="00000509000000000000" pitchFamily="49" charset="0"/>
                </a:rPr>
                <a:t>0</a:t>
              </a:r>
              <a:r>
                <a:rPr lang="nl-NL" dirty="0">
                  <a:latin typeface="Inconsolata" panose="00000509000000000000" pitchFamily="49" charset="0"/>
                </a:rPr>
                <a:t>, </a:t>
              </a:r>
              <a:r>
                <a:rPr lang="en-BE" dirty="0" smtClean="0">
                  <a:latin typeface="Inconsolata" panose="00000509000000000000" pitchFamily="49" charset="0"/>
                </a:rPr>
                <a:t>0.</a:t>
              </a:r>
              <a:r>
                <a:rPr lang="nl-NL" dirty="0" smtClean="0">
                  <a:latin typeface="Inconsolata" panose="00000509000000000000" pitchFamily="49" charset="0"/>
                </a:rPr>
                <a:t>0</a:t>
              </a:r>
              <a:r>
                <a:rPr lang="en-BE" dirty="0" smtClean="0">
                  <a:latin typeface="Inconsolata" panose="00000509000000000000" pitchFamily="49" charset="0"/>
                </a:rPr>
                <a:t>]</a:t>
              </a:r>
              <a:r>
                <a:rPr lang="nl-NL" dirty="0" smtClean="0">
                  <a:latin typeface="Inconsolata" panose="00000509000000000000" pitchFamily="49" charset="0"/>
                </a:rPr>
                <a:t>], dtype=</a:t>
              </a:r>
              <a:r>
                <a:rPr lang="en-BE" dirty="0" smtClean="0">
                  <a:latin typeface="Inconsolata" panose="00000509000000000000" pitchFamily="49" charset="0"/>
                </a:rPr>
                <a:t>float32</a:t>
              </a:r>
              <a:r>
                <a:rPr lang="nl-NL" dirty="0" smtClean="0">
                  <a:latin typeface="Inconsolata" panose="00000509000000000000" pitchFamily="49" charset="0"/>
                </a:rPr>
                <a:t>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8" name="Down Arrow 7"/>
            <p:cNvSpPr/>
            <p:nvPr/>
          </p:nvSpPr>
          <p:spPr>
            <a:xfrm>
              <a:off x="7725178" y="3762102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610940" y="2671377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dirty="0" smtClean="0"/>
              <a:t>5</a:t>
            </a:r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5709687" y="3199712"/>
            <a:ext cx="6186309" cy="1295504"/>
            <a:chOff x="4910695" y="3963194"/>
            <a:chExt cx="6186309" cy="1295504"/>
          </a:xfrm>
        </p:grpSpPr>
        <p:sp>
          <p:nvSpPr>
            <p:cNvPr id="11" name="TextBox 10"/>
            <p:cNvSpPr txBox="1"/>
            <p:nvPr/>
          </p:nvSpPr>
          <p:spPr>
            <a:xfrm>
              <a:off x="4910695" y="4889366"/>
              <a:ext cx="6186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array([ </a:t>
              </a:r>
              <a:r>
                <a:rPr lang="en-GB" dirty="0" smtClean="0">
                  <a:latin typeface="Inconsolata" panose="00000509000000000000" pitchFamily="49" charset="0"/>
                </a:rPr>
                <a:t>0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GB" dirty="0" smtClean="0">
                  <a:latin typeface="Inconsolata" panose="00000509000000000000" pitchFamily="49" charset="0"/>
                </a:rPr>
                <a:t>0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 smtClean="0">
                  <a:latin typeface="Inconsolata" panose="00000509000000000000" pitchFamily="49" charset="0"/>
                </a:rPr>
                <a:t>0, 0, 0, 1, 0, 0, 0, 0</a:t>
              </a:r>
              <a:r>
                <a:rPr lang="nl-NL" dirty="0" smtClean="0">
                  <a:latin typeface="Inconsolata" panose="00000509000000000000" pitchFamily="49" charset="0"/>
                </a:rPr>
                <a:t>], </a:t>
              </a:r>
              <a:r>
                <a:rPr lang="nl-NL" dirty="0">
                  <a:latin typeface="Inconsolata" panose="00000509000000000000" pitchFamily="49" charset="0"/>
                </a:rPr>
                <a:t>dtype=uint8)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7725176" y="3963194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347063" y="4885782"/>
            <a:ext cx="540404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 smtClean="0"/>
              <a:t>Convolutional neural network: </a:t>
            </a:r>
            <a:r>
              <a:rPr lang="en-BE" dirty="0" smtClean="0">
                <a:latin typeface="Inconsolata" panose="00000509000000000000" pitchFamily="49" charset="0"/>
              </a:rPr>
              <a:t>060_mnist_cnn.ipynb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06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Task: </a:t>
            </a:r>
            <a:r>
              <a:rPr lang="en-BE" dirty="0" smtClean="0"/>
              <a:t>sentiment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 smtClean="0"/>
              <a:t>Input data</a:t>
            </a:r>
          </a:p>
          <a:p>
            <a:pPr lvl="1"/>
            <a:r>
              <a:rPr lang="en-BE" dirty="0" smtClean="0"/>
              <a:t>movie review (English)</a:t>
            </a:r>
            <a:endParaRPr lang="en-BE" dirty="0" smtClean="0"/>
          </a:p>
          <a:p>
            <a:r>
              <a:rPr lang="en-BE" dirty="0" smtClean="0"/>
              <a:t>Output data</a:t>
            </a:r>
          </a:p>
          <a:p>
            <a:pPr lvl="1"/>
            <a:endParaRPr lang="en-BE" dirty="0" smtClean="0"/>
          </a:p>
          <a:p>
            <a:r>
              <a:rPr lang="en-BE" dirty="0"/>
              <a:t>T</a:t>
            </a:r>
            <a:r>
              <a:rPr lang="en-BE" dirty="0" smtClean="0"/>
              <a:t>raining </a:t>
            </a:r>
            <a:r>
              <a:rPr lang="en-BE" dirty="0" smtClean="0"/>
              <a:t>examples</a:t>
            </a:r>
          </a:p>
          <a:p>
            <a:r>
              <a:rPr lang="en-BE" dirty="0" smtClean="0"/>
              <a:t>Test </a:t>
            </a:r>
            <a:r>
              <a:rPr lang="en-BE" dirty="0" smtClean="0"/>
              <a:t>examples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58240" y="5408023"/>
            <a:ext cx="548900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 smtClean="0"/>
              <a:t>Explore the data: </a:t>
            </a:r>
            <a:r>
              <a:rPr lang="en-BE" dirty="0" smtClean="0">
                <a:latin typeface="Inconsolata" panose="00000509000000000000" pitchFamily="49" charset="0"/>
              </a:rPr>
              <a:t>070_imdb_data_exploration.ipynb</a:t>
            </a:r>
            <a:endParaRPr lang="en-US" dirty="0">
              <a:latin typeface="Inconsolata" panose="00000509000000000000" pitchFamily="49" charset="0"/>
            </a:endParaRPr>
          </a:p>
        </p:txBody>
      </p:sp>
      <p:pic>
        <p:nvPicPr>
          <p:cNvPr id="2050" name="Picture 2" descr="Image result for happy smiley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06"/>
          <a:stretch/>
        </p:blipFill>
        <p:spPr bwMode="auto">
          <a:xfrm>
            <a:off x="1854925" y="3217158"/>
            <a:ext cx="432344" cy="44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sad smiley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3" t="5881" r="7637" b="14709"/>
          <a:stretch/>
        </p:blipFill>
        <p:spPr bwMode="auto">
          <a:xfrm>
            <a:off x="2621280" y="3213464"/>
            <a:ext cx="465349" cy="45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28091" y="3047277"/>
            <a:ext cx="4523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4400" dirty="0" smtClean="0"/>
              <a:t>/</a:t>
            </a:r>
            <a:endParaRPr lang="en-US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4568927" y="1898069"/>
            <a:ext cx="7293336" cy="26160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Inconsolata" panose="00000509000000000000" pitchFamily="49" charset="0"/>
              </a:rPr>
              <a:t>&lt;start&gt; this film was just brilliant casting </a:t>
            </a:r>
            <a:r>
              <a:rPr lang="en-GB" dirty="0" smtClean="0">
                <a:latin typeface="Inconsolata" panose="00000509000000000000" pitchFamily="49" charset="0"/>
              </a:rPr>
              <a:t>location</a:t>
            </a:r>
            <a:endParaRPr lang="en-BE" dirty="0" smtClean="0">
              <a:latin typeface="Inconsolata" panose="00000509000000000000" pitchFamily="49" charset="0"/>
            </a:endParaRPr>
          </a:p>
          <a:p>
            <a:r>
              <a:rPr lang="en-GB" dirty="0" smtClean="0">
                <a:latin typeface="Inconsolata" panose="00000509000000000000" pitchFamily="49" charset="0"/>
              </a:rPr>
              <a:t>scenery </a:t>
            </a:r>
            <a:r>
              <a:rPr lang="en-GB" dirty="0">
                <a:latin typeface="Inconsolata" panose="00000509000000000000" pitchFamily="49" charset="0"/>
              </a:rPr>
              <a:t>story direction everyone's really suited the </a:t>
            </a:r>
            <a:r>
              <a:rPr lang="en-GB" dirty="0" smtClean="0">
                <a:latin typeface="Inconsolata" panose="00000509000000000000" pitchFamily="49" charset="0"/>
              </a:rPr>
              <a:t>part</a:t>
            </a:r>
            <a:endParaRPr lang="en-BE" dirty="0" smtClean="0">
              <a:latin typeface="Inconsolata" panose="00000509000000000000" pitchFamily="49" charset="0"/>
            </a:endParaRPr>
          </a:p>
          <a:p>
            <a:r>
              <a:rPr lang="en-GB" dirty="0" smtClean="0">
                <a:latin typeface="Inconsolata" panose="00000509000000000000" pitchFamily="49" charset="0"/>
              </a:rPr>
              <a:t>they </a:t>
            </a:r>
            <a:r>
              <a:rPr lang="en-GB" dirty="0">
                <a:latin typeface="Inconsolata" panose="00000509000000000000" pitchFamily="49" charset="0"/>
              </a:rPr>
              <a:t>played and you could just imagine being there </a:t>
            </a:r>
            <a:r>
              <a:rPr lang="en-GB" dirty="0" smtClean="0">
                <a:latin typeface="Inconsolata" panose="00000509000000000000" pitchFamily="49" charset="0"/>
              </a:rPr>
              <a:t>Robert</a:t>
            </a:r>
            <a:endParaRPr lang="en-BE" dirty="0" smtClean="0">
              <a:latin typeface="Inconsolata" panose="00000509000000000000" pitchFamily="49" charset="0"/>
            </a:endParaRPr>
          </a:p>
          <a:p>
            <a:r>
              <a:rPr lang="en-GB" dirty="0" err="1" smtClean="0">
                <a:latin typeface="Inconsolata" panose="00000509000000000000" pitchFamily="49" charset="0"/>
              </a:rPr>
              <a:t>redford's</a:t>
            </a:r>
            <a:r>
              <a:rPr lang="en-GB" dirty="0" smtClean="0">
                <a:latin typeface="Inconsolata" panose="00000509000000000000" pitchFamily="49" charset="0"/>
              </a:rPr>
              <a:t> </a:t>
            </a:r>
            <a:r>
              <a:rPr lang="en-GB" dirty="0">
                <a:latin typeface="Inconsolata" panose="00000509000000000000" pitchFamily="49" charset="0"/>
              </a:rPr>
              <a:t>is an amazing actor and now the same being </a:t>
            </a:r>
            <a:r>
              <a:rPr lang="en-GB" dirty="0" smtClean="0">
                <a:latin typeface="Inconsolata" panose="00000509000000000000" pitchFamily="49" charset="0"/>
              </a:rPr>
              <a:t>director</a:t>
            </a:r>
            <a:endParaRPr lang="en-BE" dirty="0" smtClean="0">
              <a:latin typeface="Inconsolata" panose="00000509000000000000" pitchFamily="49" charset="0"/>
            </a:endParaRPr>
          </a:p>
          <a:p>
            <a:r>
              <a:rPr lang="en-GB" dirty="0" err="1" smtClean="0">
                <a:latin typeface="Inconsolata" panose="00000509000000000000" pitchFamily="49" charset="0"/>
              </a:rPr>
              <a:t>norman's</a:t>
            </a:r>
            <a:r>
              <a:rPr lang="en-GB" dirty="0" smtClean="0">
                <a:latin typeface="Inconsolata" panose="00000509000000000000" pitchFamily="49" charset="0"/>
              </a:rPr>
              <a:t> </a:t>
            </a:r>
            <a:r>
              <a:rPr lang="en-GB" dirty="0">
                <a:latin typeface="Inconsolata" panose="00000509000000000000" pitchFamily="49" charset="0"/>
              </a:rPr>
              <a:t>father came from the same </a:t>
            </a:r>
            <a:r>
              <a:rPr lang="en-GB" dirty="0" err="1">
                <a:latin typeface="Inconsolata" panose="00000509000000000000" pitchFamily="49" charset="0"/>
              </a:rPr>
              <a:t>scottish</a:t>
            </a:r>
            <a:r>
              <a:rPr lang="en-GB" dirty="0">
                <a:latin typeface="Inconsolata" panose="00000509000000000000" pitchFamily="49" charset="0"/>
              </a:rPr>
              <a:t> island as </a:t>
            </a:r>
            <a:r>
              <a:rPr lang="en-GB" dirty="0" smtClean="0">
                <a:latin typeface="Inconsolata" panose="00000509000000000000" pitchFamily="49" charset="0"/>
              </a:rPr>
              <a:t>myself</a:t>
            </a:r>
            <a:endParaRPr lang="en-BE" dirty="0" smtClean="0">
              <a:latin typeface="Inconsolata" panose="00000509000000000000" pitchFamily="49" charset="0"/>
            </a:endParaRPr>
          </a:p>
          <a:p>
            <a:r>
              <a:rPr lang="en-GB" dirty="0" smtClean="0">
                <a:latin typeface="Inconsolata" panose="00000509000000000000" pitchFamily="49" charset="0"/>
              </a:rPr>
              <a:t>so </a:t>
            </a:r>
            <a:r>
              <a:rPr lang="en-GB" dirty="0" err="1">
                <a:latin typeface="Inconsolata" panose="00000509000000000000" pitchFamily="49" charset="0"/>
              </a:rPr>
              <a:t>i</a:t>
            </a:r>
            <a:r>
              <a:rPr lang="en-GB" dirty="0">
                <a:latin typeface="Inconsolata" panose="00000509000000000000" pitchFamily="49" charset="0"/>
              </a:rPr>
              <a:t> loved the fact there was a real connection with </a:t>
            </a:r>
            <a:r>
              <a:rPr lang="en-GB" dirty="0" smtClean="0">
                <a:latin typeface="Inconsolata" panose="00000509000000000000" pitchFamily="49" charset="0"/>
              </a:rPr>
              <a:t>this</a:t>
            </a:r>
            <a:endParaRPr lang="en-BE" dirty="0" smtClean="0">
              <a:latin typeface="Inconsolata" panose="00000509000000000000" pitchFamily="49" charset="0"/>
            </a:endParaRPr>
          </a:p>
          <a:p>
            <a:r>
              <a:rPr lang="en-GB" dirty="0" smtClean="0">
                <a:latin typeface="Inconsolata" panose="00000509000000000000" pitchFamily="49" charset="0"/>
              </a:rPr>
              <a:t>film </a:t>
            </a:r>
            <a:r>
              <a:rPr lang="en-GB" dirty="0">
                <a:latin typeface="Inconsolata" panose="00000509000000000000" pitchFamily="49" charset="0"/>
              </a:rPr>
              <a:t>the witty remarks throughout the film were great it </a:t>
            </a:r>
            <a:r>
              <a:rPr lang="en-GB" dirty="0" smtClean="0">
                <a:latin typeface="Inconsolata" panose="00000509000000000000" pitchFamily="49" charset="0"/>
              </a:rPr>
              <a:t>was</a:t>
            </a:r>
            <a:endParaRPr lang="en-BE" dirty="0" smtClean="0">
              <a:latin typeface="Inconsolata" panose="00000509000000000000" pitchFamily="49" charset="0"/>
            </a:endParaRPr>
          </a:p>
          <a:p>
            <a:r>
              <a:rPr lang="en-GB" dirty="0" smtClean="0">
                <a:latin typeface="Inconsolata" panose="00000509000000000000" pitchFamily="49" charset="0"/>
              </a:rPr>
              <a:t>just </a:t>
            </a:r>
            <a:r>
              <a:rPr lang="en-GB" dirty="0">
                <a:latin typeface="Inconsolata" panose="00000509000000000000" pitchFamily="49" charset="0"/>
              </a:rPr>
              <a:t>brilliant so much that </a:t>
            </a:r>
            <a:r>
              <a:rPr lang="en-GB" dirty="0" err="1">
                <a:latin typeface="Inconsolata" panose="00000509000000000000" pitchFamily="49" charset="0"/>
              </a:rPr>
              <a:t>i</a:t>
            </a:r>
            <a:r>
              <a:rPr lang="en-GB" dirty="0">
                <a:latin typeface="Inconsolata" panose="00000509000000000000" pitchFamily="49" charset="0"/>
              </a:rPr>
              <a:t> bought the film as soon as </a:t>
            </a:r>
            <a:r>
              <a:rPr lang="en-GB" dirty="0" smtClean="0">
                <a:latin typeface="Inconsolata" panose="00000509000000000000" pitchFamily="49" charset="0"/>
              </a:rPr>
              <a:t>it</a:t>
            </a:r>
            <a:endParaRPr lang="en-BE" dirty="0" smtClean="0">
              <a:latin typeface="Inconsolata" panose="00000509000000000000" pitchFamily="49" charset="0"/>
            </a:endParaRPr>
          </a:p>
          <a:p>
            <a:r>
              <a:rPr lang="en-BE" dirty="0" smtClean="0">
                <a:latin typeface="Inconsolata" panose="00000509000000000000" pitchFamily="49" charset="0"/>
                <a:sym typeface="Symbol" panose="05050102010706020507" pitchFamily="18" charset="2"/>
              </a:rPr>
              <a:t></a:t>
            </a:r>
            <a:endParaRPr lang="en-BE" dirty="0" smtClean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92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Gated Recurrent Unit (GRU)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gate</a:t>
            </a:r>
          </a:p>
          <a:p>
            <a:endParaRPr lang="en-US" dirty="0"/>
          </a:p>
          <a:p>
            <a:r>
              <a:rPr lang="en-US" dirty="0" smtClean="0"/>
              <a:t>Reset gate</a:t>
            </a:r>
          </a:p>
          <a:p>
            <a:endParaRPr lang="en-US" dirty="0"/>
          </a:p>
          <a:p>
            <a:r>
              <a:rPr lang="en-US" dirty="0" smtClean="0"/>
              <a:t>Current memory content</a:t>
            </a:r>
          </a:p>
          <a:p>
            <a:endParaRPr lang="en-US" dirty="0"/>
          </a:p>
          <a:p>
            <a:r>
              <a:rPr lang="en-US" dirty="0" smtClean="0"/>
              <a:t>Final memory/output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  <p:pic>
        <p:nvPicPr>
          <p:cNvPr id="3074" name="Picture 2" descr="https://cdn-images-1.medium.com/max/800/1*6eNTqLzQ08AABo-STFNiB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695" y="1219200"/>
            <a:ext cx="6729875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707945" y="2371725"/>
                <a:ext cx="2419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45" y="2371725"/>
                <a:ext cx="2419317" cy="276999"/>
              </a:xfrm>
              <a:prstGeom prst="rect">
                <a:avLst/>
              </a:prstGeom>
              <a:blipFill>
                <a:blip r:embed="rId3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707945" y="3457187"/>
                <a:ext cx="2316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45" y="3457187"/>
                <a:ext cx="2316210" cy="276999"/>
              </a:xfrm>
              <a:prstGeom prst="rect">
                <a:avLst/>
              </a:prstGeom>
              <a:blipFill>
                <a:blip r:embed="rId4"/>
                <a:stretch>
                  <a:fillRect l="-789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707944" y="4404149"/>
                <a:ext cx="30966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tanh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44" y="4404149"/>
                <a:ext cx="3096617" cy="276999"/>
              </a:xfrm>
              <a:prstGeom prst="rect">
                <a:avLst/>
              </a:prstGeom>
              <a:blipFill>
                <a:blip r:embed="rId5"/>
                <a:stretch>
                  <a:fillRect l="-1378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707943" y="5489611"/>
                <a:ext cx="28874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43" y="5489611"/>
                <a:ext cx="2887457" cy="276999"/>
              </a:xfrm>
              <a:prstGeom prst="rect">
                <a:avLst/>
              </a:prstGeom>
              <a:blipFill>
                <a:blip r:embed="rId6"/>
                <a:stretch>
                  <a:fillRect l="-1266" t="-222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19266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InspiroBot</a:t>
            </a:r>
            <a:r>
              <a:rPr lang="en-US" dirty="0"/>
              <a:t> </a:t>
            </a:r>
            <a:r>
              <a:rPr lang="en-US" sz="1500" dirty="0"/>
              <a:t>(</a:t>
            </a:r>
            <a:r>
              <a:rPr lang="en-US" sz="1500" dirty="0">
                <a:hlinkClick r:id="rId2"/>
              </a:rPr>
              <a:t>http://inspirobot.me/</a:t>
            </a:r>
            <a:r>
              <a:rPr lang="en-US" sz="1500" dirty="0"/>
              <a:t>)</a:t>
            </a:r>
            <a:endParaRPr lang="en-US" dirty="0" smtClean="0"/>
          </a:p>
          <a:p>
            <a:pPr lvl="1"/>
            <a:r>
              <a:rPr lang="en-US" sz="1500" i="1" dirty="0"/>
              <a:t>"I am an artificial intelligence dedicated to generating unlimited amounts of unique inspirational quotes for endless enrichment of pointless human existence".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342" y="3266982"/>
            <a:ext cx="2085696" cy="20856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43" y="3645024"/>
            <a:ext cx="2247714" cy="2247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25" y="2996952"/>
            <a:ext cx="2193708" cy="219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4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 learning is making great strides</a:t>
            </a:r>
          </a:p>
          <a:p>
            <a:pPr lvl="1"/>
            <a:r>
              <a:rPr lang="en-US" dirty="0" smtClean="0"/>
              <a:t>Large, good data sets</a:t>
            </a:r>
          </a:p>
          <a:p>
            <a:pPr lvl="1"/>
            <a:r>
              <a:rPr lang="en-US" dirty="0" smtClean="0"/>
              <a:t>Compute power</a:t>
            </a:r>
          </a:p>
          <a:p>
            <a:pPr lvl="1"/>
            <a:r>
              <a:rPr lang="en-US" dirty="0" smtClean="0"/>
              <a:t>Progress in algorithms</a:t>
            </a:r>
          </a:p>
          <a:p>
            <a:r>
              <a:rPr lang="en-US" dirty="0" smtClean="0"/>
              <a:t>Many interesting applications</a:t>
            </a:r>
          </a:p>
          <a:p>
            <a:pPr lvl="1"/>
            <a:r>
              <a:rPr lang="en-US" dirty="0" err="1" smtClean="0"/>
              <a:t>commericial</a:t>
            </a:r>
            <a:endParaRPr lang="en-US" dirty="0" smtClean="0"/>
          </a:p>
          <a:p>
            <a:pPr lvl="1"/>
            <a:r>
              <a:rPr lang="en-US" dirty="0" smtClean="0"/>
              <a:t>scientific</a:t>
            </a:r>
          </a:p>
          <a:p>
            <a:r>
              <a:rPr lang="en-US" dirty="0" smtClean="0"/>
              <a:t>Links with artificial intelligence</a:t>
            </a:r>
          </a:p>
          <a:p>
            <a:pPr lvl="1"/>
            <a:r>
              <a:rPr lang="en-US" dirty="0" smtClean="0"/>
              <a:t>However, AI </a:t>
            </a:r>
            <a:r>
              <a:rPr lang="en-US" dirty="0" smtClean="0">
                <a:sym typeface="Symbol" panose="05050102010706020507" pitchFamily="18" charset="2"/>
              </a:rPr>
              <a:t></a:t>
            </a:r>
            <a:r>
              <a:rPr lang="en-US" dirty="0" smtClean="0"/>
              <a:t> machine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  <p:pic>
        <p:nvPicPr>
          <p:cNvPr id="3074" name="Picture 2" descr="Image result for artificial intellig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246" y="2597524"/>
            <a:ext cx="4591779" cy="263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94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Supervised learning</a:t>
            </a:r>
          </a:p>
          <a:p>
            <a:pPr lvl="1"/>
            <a:r>
              <a:rPr lang="en-US" dirty="0" smtClean="0"/>
              <a:t>regression: predict numerical values</a:t>
            </a:r>
          </a:p>
          <a:p>
            <a:pPr lvl="1"/>
            <a:r>
              <a:rPr lang="en-US" dirty="0" smtClean="0"/>
              <a:t>classification: predict categorical values, i.e., labels</a:t>
            </a:r>
          </a:p>
          <a:p>
            <a:r>
              <a:rPr lang="en-US" dirty="0" smtClean="0"/>
              <a:t>Unsupervised learning</a:t>
            </a:r>
          </a:p>
          <a:p>
            <a:pPr lvl="1"/>
            <a:r>
              <a:rPr lang="en-US" dirty="0" smtClean="0"/>
              <a:t>clustering: group data according to "distance"</a:t>
            </a:r>
          </a:p>
          <a:p>
            <a:pPr lvl="1"/>
            <a:r>
              <a:rPr lang="en-US" dirty="0" smtClean="0"/>
              <a:t>association: find frequent co-occurrences</a:t>
            </a:r>
          </a:p>
          <a:p>
            <a:pPr lvl="1"/>
            <a:r>
              <a:rPr lang="en-US" dirty="0" smtClean="0"/>
              <a:t>link prediction: discover relationships in data</a:t>
            </a:r>
          </a:p>
          <a:p>
            <a:pPr lvl="1"/>
            <a:r>
              <a:rPr lang="en-US" dirty="0" smtClean="0"/>
              <a:t>data reduction: project features to fewer features</a:t>
            </a:r>
          </a:p>
          <a:p>
            <a:r>
              <a:rPr lang="en-US" dirty="0" smtClean="0"/>
              <a:t>Reinforcement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739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Colorize B&amp;W images automatically</a:t>
            </a:r>
          </a:p>
          <a:p>
            <a:r>
              <a:rPr lang="en-US" dirty="0">
                <a:hlinkClick r:id="rId2"/>
              </a:rPr>
              <a:t>https://tinyclouds.org/colorize/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5</a:t>
            </a:fld>
            <a:endParaRPr lang="en-US"/>
          </a:p>
        </p:txBody>
      </p:sp>
      <p:pic>
        <p:nvPicPr>
          <p:cNvPr id="1028" name="Picture 4" descr="Colorization of Black and White Photographs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1" r="620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12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Object recognition</a:t>
            </a:r>
          </a:p>
          <a:p>
            <a:r>
              <a:rPr lang="en-US" dirty="0">
                <a:hlinkClick r:id="rId2"/>
              </a:rPr>
              <a:t>https://ai.googleblog.com/2014/09/building-deeper-understanding-of-images.html</a:t>
            </a:r>
            <a:endParaRPr lang="en-US" dirty="0"/>
          </a:p>
        </p:txBody>
      </p:sp>
      <p:pic>
        <p:nvPicPr>
          <p:cNvPr id="2052" name="Picture 4" descr="Automatic Object Detection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8" r="430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51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Reinforcement learning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BE" dirty="0" smtClean="0"/>
              <a:t>Learning to play Break Out</a:t>
            </a:r>
          </a:p>
          <a:p>
            <a:r>
              <a:rPr lang="en-US" dirty="0">
                <a:hlinkClick r:id="rId2"/>
              </a:rPr>
              <a:t>https://www.youtube.com/watch?v=V1eYniJ0Rnk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7</a:t>
            </a:fld>
            <a:endParaRPr lang="en-US"/>
          </a:p>
        </p:txBody>
      </p:sp>
      <p:pic>
        <p:nvPicPr>
          <p:cNvPr id="6146" name="Picture 2" descr="https://i.ytimg.com/vi/V1eYniJ0Rnk/maxresdefault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1" r="1438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11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Clustering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4205" b="24205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BE" dirty="0" smtClean="0"/>
              <a:t>Crime prediction using k-means clustering</a:t>
            </a:r>
          </a:p>
          <a:p>
            <a:r>
              <a:rPr lang="en-US" dirty="0">
                <a:hlinkClick r:id="rId3"/>
              </a:rPr>
              <a:t>http://www.grdjournals.com/uploads/article/GRDJE/V02/I05/0176/GRDJEV02I050176.pdf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1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Applications in science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42288">
            <a:off x="5669279" y="2174425"/>
            <a:ext cx="4894761" cy="23328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23078">
            <a:off x="6285548" y="1023394"/>
            <a:ext cx="5131390" cy="15858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75860">
            <a:off x="652476" y="1956171"/>
            <a:ext cx="5390469" cy="20039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98512">
            <a:off x="1387941" y="3627307"/>
            <a:ext cx="3919537" cy="2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8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825</Words>
  <Application>Microsoft Office PowerPoint</Application>
  <PresentationFormat>Widescreen</PresentationFormat>
  <Paragraphs>274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Cambria Math</vt:lpstr>
      <vt:lpstr>FlandersArtSans-Bold</vt:lpstr>
      <vt:lpstr>FlandersArtSans-Medium</vt:lpstr>
      <vt:lpstr>FlandersArtSans-Regular</vt:lpstr>
      <vt:lpstr>Inconsolata</vt:lpstr>
      <vt:lpstr>Symbol</vt:lpstr>
      <vt:lpstr>1_Office Theme</vt:lpstr>
      <vt:lpstr>Introduction to machine learning/AI</vt:lpstr>
      <vt:lpstr>Material</vt:lpstr>
      <vt:lpstr>Introduction</vt:lpstr>
      <vt:lpstr>Machine learning tasks</vt:lpstr>
      <vt:lpstr>Regression</vt:lpstr>
      <vt:lpstr>Classification</vt:lpstr>
      <vt:lpstr>Reinforcement learning</vt:lpstr>
      <vt:lpstr>Clustering</vt:lpstr>
      <vt:lpstr>Applications in science</vt:lpstr>
      <vt:lpstr>Machine learning algorithms</vt:lpstr>
      <vt:lpstr>Issues</vt:lpstr>
      <vt:lpstr>Reasons for failure</vt:lpstr>
      <vt:lpstr>Frameworks</vt:lpstr>
      <vt:lpstr>scikit-learn</vt:lpstr>
      <vt:lpstr>Keras</vt:lpstr>
      <vt:lpstr>Data pipelines</vt:lpstr>
      <vt:lpstr>Supervised learning: methodology</vt:lpstr>
      <vt:lpstr>From neurons to ANNs</vt:lpstr>
      <vt:lpstr>Multilayer network</vt:lpstr>
      <vt:lpstr>Training: backpropagation</vt:lpstr>
      <vt:lpstr>Task: handwritten digit recognition</vt:lpstr>
      <vt:lpstr>First approach</vt:lpstr>
      <vt:lpstr>Deep neural networks</vt:lpstr>
      <vt:lpstr>Convolutional neural networks</vt:lpstr>
      <vt:lpstr>Convolution examples</vt:lpstr>
      <vt:lpstr>Second approach</vt:lpstr>
      <vt:lpstr>Task: sentiment classification</vt:lpstr>
      <vt:lpstr>Gated Recurrent Unit (GRU)</vt:lpstr>
      <vt:lpstr>Caveat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Learning/AI</dc:title>
  <dc:creator>Geert Jan Bex</dc:creator>
  <cp:lastModifiedBy>Geert Jan Bex</cp:lastModifiedBy>
  <cp:revision>83</cp:revision>
  <dcterms:created xsi:type="dcterms:W3CDTF">2019-05-02T08:06:12Z</dcterms:created>
  <dcterms:modified xsi:type="dcterms:W3CDTF">2019-05-10T15:07:39Z</dcterms:modified>
</cp:coreProperties>
</file>