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6" r:id="rId7"/>
    <p:sldId id="265" r:id="rId8"/>
    <p:sldId id="274" r:id="rId9"/>
    <p:sldId id="267" r:id="rId10"/>
    <p:sldId id="277" r:id="rId11"/>
    <p:sldId id="268" r:id="rId12"/>
    <p:sldId id="262" r:id="rId13"/>
    <p:sldId id="263" r:id="rId14"/>
    <p:sldId id="264" r:id="rId15"/>
    <p:sldId id="273" r:id="rId16"/>
    <p:sldId id="276" r:id="rId17"/>
    <p:sldId id="270" r:id="rId18"/>
    <p:sldId id="271" r:id="rId19"/>
    <p:sldId id="275" r:id="rId20"/>
    <p:sldId id="272" r:id="rId21"/>
    <p:sldId id="279" r:id="rId22"/>
    <p:sldId id="280" r:id="rId23"/>
    <p:sldId id="27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</a:t>
              </a:r>
              <a:r>
                <a:rPr lang="en-US" sz="2000" dirty="0"/>
                <a:t>learning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  <a:endParaRPr lang="en-US" sz="2000" dirty="0"/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2290" name="Picture 2" descr="Data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3680977"/>
            <a:ext cx="6472554" cy="23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2915" y="2856412"/>
            <a:ext cx="30844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E" sz="2400" i="1" dirty="0" smtClean="0"/>
              <a:t>Must</a:t>
            </a:r>
            <a:r>
              <a:rPr lang="en-BE" dirty="0" smtClean="0"/>
              <a:t> be done systematically</a:t>
            </a:r>
            <a:endParaRPr lang="en-US" dirty="0"/>
          </a:p>
        </p:txBody>
      </p: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55" name="TextBox 10254"/>
              <p:cNvSpPr txBox="1"/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55" name="TextBox 10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63" name="Group 10262"/>
          <p:cNvGrpSpPr/>
          <p:nvPr/>
        </p:nvGrpSpPr>
        <p:grpSpPr>
          <a:xfrm>
            <a:off x="7897567" y="4559778"/>
            <a:ext cx="3699902" cy="1623882"/>
            <a:chOff x="7897567" y="4559778"/>
            <a:chExt cx="3699902" cy="1623882"/>
          </a:xfrm>
        </p:grpSpPr>
        <p:grpSp>
          <p:nvGrpSpPr>
            <p:cNvPr id="10260" name="Group 10259"/>
            <p:cNvGrpSpPr/>
            <p:nvPr/>
          </p:nvGrpSpPr>
          <p:grpSpPr>
            <a:xfrm>
              <a:off x="7897567" y="4559778"/>
              <a:ext cx="2439634" cy="1623882"/>
              <a:chOff x="9663687" y="4449852"/>
              <a:chExt cx="2439634" cy="1623882"/>
            </a:xfrm>
          </p:grpSpPr>
          <p:pic>
            <p:nvPicPr>
              <p:cNvPr id="10257" name="Picture 6" descr="Image result for sigmoid functi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3687" y="4449852"/>
                <a:ext cx="2439634" cy="1623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58" name="TextBox 10257"/>
                  <p:cNvSpPr txBox="1"/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58" name="TextBox 10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909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59" name="TextBox 10258"/>
                  <p:cNvSpPr txBox="1"/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59" name="TextBox 10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98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62" name="TextBox 10261"/>
            <p:cNvSpPr txBox="1"/>
            <p:nvPr/>
          </p:nvSpPr>
          <p:spPr>
            <a:xfrm>
              <a:off x="9537290" y="5065667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 smtClean="0"/>
                <a:t>activation function</a:t>
              </a:r>
              <a:endParaRPr lang="en-US" dirty="0"/>
            </a:p>
          </p:txBody>
        </p:sp>
      </p:grpSp>
      <p:grpSp>
        <p:nvGrpSpPr>
          <p:cNvPr id="10271" name="Group 10270"/>
          <p:cNvGrpSpPr/>
          <p:nvPr/>
        </p:nvGrpSpPr>
        <p:grpSpPr>
          <a:xfrm>
            <a:off x="1446566" y="4026939"/>
            <a:ext cx="2258759" cy="2314859"/>
            <a:chOff x="1446566" y="4026939"/>
            <a:chExt cx="2258759" cy="2314859"/>
          </a:xfrm>
        </p:grpSpPr>
        <p:grpSp>
          <p:nvGrpSpPr>
            <p:cNvPr id="10261" name="Group 1026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46" name="TextBox 10245"/>
                  <p:cNvSpPr txBox="1"/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46" name="TextBox 10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07" r="-555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73" r="-545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535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0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526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526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524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56" name="Group 10255"/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10249" name="Group 10248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11" name="Straight Connector 10"/>
                  <p:cNvCxnSpPr>
                    <a:stCxn id="12" idx="5"/>
                    <a:endCxn id="16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13" idx="6"/>
                    <a:endCxn id="16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stCxn id="14" idx="6"/>
                    <a:endCxn id="16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5" idx="7"/>
                    <a:endCxn id="16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0" name="Straight Connector 10239"/>
                  <p:cNvCxnSpPr>
                    <a:stCxn id="16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7" name="TextBox 10246"/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 smtClean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51" name="Oval 50"/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51" name="Straight Connector 10250"/>
                <p:cNvCxnSpPr>
                  <a:stCxn id="51" idx="7"/>
                  <a:endCxn id="16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242" r="-24242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766" r="-1063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911157" y="3696117"/>
            <a:ext cx="1867059" cy="853772"/>
            <a:chOff x="4911157" y="3696117"/>
            <a:chExt cx="1867059" cy="853772"/>
          </a:xfrm>
        </p:grpSpPr>
        <p:sp>
          <p:nvSpPr>
            <p:cNvPr id="32" name="Down Arrow 31"/>
            <p:cNvSpPr/>
            <p:nvPr/>
          </p:nvSpPr>
          <p:spPr>
            <a:xfrm>
              <a:off x="4911157" y="3696117"/>
              <a:ext cx="567207" cy="8537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0759" y="3820039"/>
              <a:ext cx="124745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dirty="0" smtClean="0"/>
                <a:t>inspiration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Compute power</a:t>
            </a:r>
            <a:endParaRPr lang="en-US" dirty="0" smtClean="0"/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</a:t>
            </a:r>
            <a:r>
              <a:rPr lang="en-US" dirty="0" smtClean="0"/>
              <a:t>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randomly</a:t>
            </a:r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28 </a:t>
            </a:r>
            <a:r>
              <a:rPr lang="en-BE" dirty="0" smtClean="0">
                <a:sym typeface="Symbol" panose="05050102010706020507" pitchFamily="18" charset="2"/>
              </a:rPr>
              <a:t></a:t>
            </a:r>
            <a:r>
              <a:rPr lang="en-BE" dirty="0" smtClean="0"/>
              <a:t> 28 pixel images</a:t>
            </a:r>
          </a:p>
          <a:p>
            <a:pPr lvl="1"/>
            <a:r>
              <a:rPr lang="en-BE" dirty="0" smtClean="0"/>
              <a:t>grayscale: integer 0, 1, ..., 255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integer 0, 1, ..., 9</a:t>
            </a:r>
          </a:p>
          <a:p>
            <a:r>
              <a:rPr lang="en-BE" dirty="0" smtClean="0"/>
              <a:t>60,000 training examples</a:t>
            </a:r>
          </a:p>
          <a:p>
            <a:r>
              <a:rPr lang="en-BE" dirty="0" smtClean="0"/>
              <a:t>10,000 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Multilayer neural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589307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864545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304660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334145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584595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842712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404988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941484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189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Symbol</vt:lpstr>
      <vt:lpstr>1_Office Theme</vt:lpstr>
      <vt:lpstr>Introduction to machine learning/AI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Deep neural networks</vt:lpstr>
      <vt:lpstr>Training: backpropagation</vt:lpstr>
      <vt:lpstr>Task: handwritten digit recognition</vt:lpstr>
      <vt:lpstr>First approach</vt:lpstr>
      <vt:lpstr>Convolutional neural networks</vt:lpstr>
      <vt:lpstr>Convolution examples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64</cp:revision>
  <dcterms:created xsi:type="dcterms:W3CDTF">2019-05-02T08:06:12Z</dcterms:created>
  <dcterms:modified xsi:type="dcterms:W3CDTF">2019-05-09T09:35:59Z</dcterms:modified>
</cp:coreProperties>
</file>