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63" r:id="rId15"/>
    <p:sldId id="264" r:id="rId16"/>
    <p:sldId id="273" r:id="rId17"/>
    <p:sldId id="276" r:id="rId18"/>
    <p:sldId id="270" r:id="rId19"/>
    <p:sldId id="271" r:id="rId20"/>
    <p:sldId id="272" r:id="rId21"/>
    <p:sldId id="279" r:id="rId22"/>
    <p:sldId id="280" r:id="rId23"/>
    <p:sldId id="275" r:id="rId24"/>
    <p:sldId id="278" r:id="rId25"/>
    <p:sldId id="269" r:id="rId26"/>
    <p:sldId id="282" r:id="rId27"/>
    <p:sldId id="283" r:id="rId28"/>
    <p:sldId id="286" r:id="rId29"/>
    <p:sldId id="287" r:id="rId30"/>
    <p:sldId id="285" r:id="rId31"/>
    <p:sldId id="288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5597" autoAdjust="0"/>
  </p:normalViewPr>
  <p:slideViewPr>
    <p:cSldViewPr snapToGrid="0">
      <p:cViewPr varScale="1">
        <p:scale>
          <a:sx n="77" d="100"/>
          <a:sy n="77" d="100"/>
        </p:scale>
        <p:origin x="7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 smtClean="0">
                <a:solidFill>
                  <a:schemeClr val="bg2"/>
                </a:solidFill>
              </a:rPr>
              <a:t>.be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15/05/2019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vscentrum.be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race2019_ml" TargetMode="External"/><Relationship Id="rId2" Type="http://schemas.openxmlformats.org/officeDocument/2006/relationships/hyperlink" Target="https://github.com/gjbex/PRACE_ML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smtClean="0"/>
              <a:t>machine learning/AI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Geert Jan Bex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Regression:</a:t>
            </a:r>
            <a:br>
              <a:rPr lang="en-BE" dirty="0" smtClean="0"/>
            </a:br>
            <a:r>
              <a:rPr lang="en-BE" dirty="0" smtClean="0"/>
              <a:t>Ridge regression, Support Vector Machines, Random Forest,</a:t>
            </a:r>
            <a:br>
              <a:rPr lang="en-BE" dirty="0" smtClean="0"/>
            </a:br>
            <a:r>
              <a:rPr lang="en-BE" dirty="0" smtClean="0"/>
              <a:t>Multilayer Neural Networks, Deep Neural Networks, ...</a:t>
            </a:r>
          </a:p>
          <a:p>
            <a:endParaRPr lang="en-BE" dirty="0" smtClean="0"/>
          </a:p>
          <a:p>
            <a:r>
              <a:rPr lang="en-BE" dirty="0" smtClean="0"/>
              <a:t>Classification:</a:t>
            </a:r>
            <a:br>
              <a:rPr lang="en-BE" dirty="0" smtClean="0"/>
            </a:br>
            <a:r>
              <a:rPr lang="en-BE" dirty="0" smtClean="0"/>
              <a:t>Naive Base, </a:t>
            </a:r>
            <a:r>
              <a:rPr lang="en-BE" dirty="0"/>
              <a:t>, Support Vector </a:t>
            </a:r>
            <a:r>
              <a:rPr lang="en-BE" dirty="0" smtClean="0"/>
              <a:t>Machines,</a:t>
            </a:r>
            <a:br>
              <a:rPr lang="en-BE" dirty="0" smtClean="0"/>
            </a:br>
            <a:r>
              <a:rPr lang="en-BE" dirty="0" smtClean="0"/>
              <a:t>Random Forest, Multilayer </a:t>
            </a:r>
            <a:r>
              <a:rPr lang="en-BE" dirty="0"/>
              <a:t>Neural Networks</a:t>
            </a:r>
            <a:r>
              <a:rPr lang="en-BE" dirty="0" smtClean="0"/>
              <a:t>,</a:t>
            </a:r>
            <a:br>
              <a:rPr lang="en-BE" dirty="0" smtClean="0"/>
            </a:br>
            <a:r>
              <a:rPr lang="en-BE" dirty="0" smtClean="0"/>
              <a:t>Deep </a:t>
            </a:r>
            <a:r>
              <a:rPr lang="en-BE" dirty="0"/>
              <a:t>Neural Networks, </a:t>
            </a:r>
            <a:r>
              <a:rPr lang="en-BE" dirty="0" smtClean="0"/>
              <a:t>...</a:t>
            </a:r>
          </a:p>
          <a:p>
            <a:endParaRPr lang="en-BE" dirty="0" smtClean="0"/>
          </a:p>
          <a:p>
            <a:r>
              <a:rPr lang="en-BE" dirty="0" smtClean="0"/>
              <a:t>Clustering:</a:t>
            </a:r>
            <a:br>
              <a:rPr lang="en-BE" dirty="0" smtClean="0"/>
            </a:br>
            <a:r>
              <a:rPr lang="en-BE" dirty="0" smtClean="0"/>
              <a:t>k-Means, Hierarchical Clustering, ...</a:t>
            </a:r>
            <a:endParaRPr lang="en-BE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7279" y="2172137"/>
            <a:ext cx="2438402" cy="300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Many machine learning/AI projects fail</a:t>
            </a:r>
            <a:br>
              <a:rPr lang="en-BE" dirty="0" smtClean="0"/>
            </a:br>
            <a:r>
              <a:rPr lang="en-BE" dirty="0" smtClean="0"/>
              <a:t>(Gartner claims 85 %)</a:t>
            </a:r>
          </a:p>
          <a:p>
            <a:endParaRPr lang="en-BE" dirty="0"/>
          </a:p>
          <a:p>
            <a:endParaRPr lang="en-BE" dirty="0" smtClean="0"/>
          </a:p>
          <a:p>
            <a:r>
              <a:rPr lang="en-BE" dirty="0" smtClean="0"/>
              <a:t>Ethics, e.g., Amazon has/had</a:t>
            </a:r>
            <a:br>
              <a:rPr lang="en-BE" dirty="0" smtClean="0"/>
            </a:br>
            <a:r>
              <a:rPr lang="en-BE" dirty="0" smtClean="0"/>
              <a:t>sub-par employees fired by an AI</a:t>
            </a:r>
            <a:br>
              <a:rPr lang="en-BE" dirty="0" smtClean="0"/>
            </a:br>
            <a:r>
              <a:rPr lang="en-BE" dirty="0" smtClean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Asking the wrong question</a:t>
            </a:r>
          </a:p>
          <a:p>
            <a:r>
              <a:rPr lang="en-BE" dirty="0" smtClean="0"/>
              <a:t>Trying to solve the wrong problem</a:t>
            </a:r>
          </a:p>
          <a:p>
            <a:r>
              <a:rPr lang="en-BE" dirty="0" smtClean="0"/>
              <a:t>Not having enough data</a:t>
            </a:r>
          </a:p>
          <a:p>
            <a:r>
              <a:rPr lang="en-BE" dirty="0" smtClean="0"/>
              <a:t>Not having the right data</a:t>
            </a:r>
          </a:p>
          <a:p>
            <a:r>
              <a:rPr lang="en-BE" dirty="0" smtClean="0"/>
              <a:t>Having too much data</a:t>
            </a:r>
          </a:p>
          <a:p>
            <a:r>
              <a:rPr lang="en-BE" dirty="0" smtClean="0"/>
              <a:t>Hiring the wrong people</a:t>
            </a:r>
          </a:p>
          <a:p>
            <a:r>
              <a:rPr lang="en-BE" dirty="0" smtClean="0"/>
              <a:t>Using the wrong tools</a:t>
            </a:r>
          </a:p>
          <a:p>
            <a:r>
              <a:rPr lang="en-BE" dirty="0" smtClean="0"/>
              <a:t>Not having the right model</a:t>
            </a:r>
          </a:p>
          <a:p>
            <a:r>
              <a:rPr lang="en-BE" dirty="0" smtClean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C++</a:t>
            </a:r>
            <a:endParaRPr lang="en-BE" dirty="0" smtClean="0"/>
          </a:p>
          <a:p>
            <a:pPr lvl="1"/>
            <a:r>
              <a:rPr lang="en-BE" dirty="0" smtClean="0"/>
              <a:t>...</a:t>
            </a:r>
            <a:endParaRPr lang="en-US" dirty="0" smtClean="0"/>
          </a:p>
          <a:p>
            <a:r>
              <a:rPr lang="en-US" dirty="0" smtClean="0"/>
              <a:t>Many libraries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err="1" smtClean="0"/>
              <a:t>PyTorch</a:t>
            </a:r>
            <a:endParaRPr lang="en-US" dirty="0" smtClean="0"/>
          </a:p>
          <a:p>
            <a:pPr lvl="1"/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Nice end-to-end framework</a:t>
            </a:r>
          </a:p>
          <a:p>
            <a:pPr lvl="1"/>
            <a:r>
              <a:rPr lang="en-US" dirty="0" smtClean="0"/>
              <a:t>data exploration (+ pandas + </a:t>
            </a:r>
            <a:r>
              <a:rPr lang="en-US" dirty="0" err="1" smtClean="0"/>
              <a:t>holoviews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preprocessing (+ pandas)</a:t>
            </a:r>
          </a:p>
          <a:p>
            <a:pPr lvl="2"/>
            <a:r>
              <a:rPr lang="en-US" dirty="0" smtClean="0"/>
              <a:t>cleaning/missing values</a:t>
            </a:r>
          </a:p>
          <a:p>
            <a:pPr lvl="2"/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application</a:t>
            </a:r>
          </a:p>
          <a:p>
            <a:r>
              <a:rPr lang="en-US" dirty="0" smtClean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framework for deep learning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 backend</a:t>
            </a:r>
          </a:p>
          <a:p>
            <a:r>
              <a:rPr lang="en-US" dirty="0" smtClean="0"/>
              <a:t>Layer types</a:t>
            </a:r>
          </a:p>
          <a:p>
            <a:pPr lvl="1"/>
            <a:r>
              <a:rPr lang="en-US" dirty="0" smtClean="0"/>
              <a:t>dense</a:t>
            </a:r>
          </a:p>
          <a:p>
            <a:pPr lvl="1"/>
            <a:r>
              <a:rPr lang="en-US" dirty="0" smtClean="0"/>
              <a:t>convolutional</a:t>
            </a:r>
          </a:p>
          <a:p>
            <a:pPr lvl="1"/>
            <a:r>
              <a:rPr lang="en-US" dirty="0" smtClean="0"/>
              <a:t>pooling</a:t>
            </a:r>
          </a:p>
          <a:p>
            <a:pPr lvl="1"/>
            <a:r>
              <a:rPr lang="en-US" dirty="0" smtClean="0"/>
              <a:t>embedding</a:t>
            </a:r>
          </a:p>
          <a:p>
            <a:pPr lvl="1"/>
            <a:r>
              <a:rPr lang="en-US" dirty="0" smtClean="0"/>
              <a:t>recurrent</a:t>
            </a:r>
          </a:p>
          <a:p>
            <a:pPr lvl="1"/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Data ingestion</a:t>
            </a:r>
          </a:p>
          <a:p>
            <a:pPr lvl="1"/>
            <a:r>
              <a:rPr lang="en-BE" dirty="0" smtClean="0"/>
              <a:t>CSV/JSON/XML/H5 files, RDBMS, NoSQL, HTTP,...</a:t>
            </a:r>
          </a:p>
          <a:p>
            <a:r>
              <a:rPr lang="en-BE" dirty="0" smtClean="0"/>
              <a:t>Data cleaning</a:t>
            </a:r>
          </a:p>
          <a:p>
            <a:pPr lvl="1"/>
            <a:r>
              <a:rPr lang="en-BE" dirty="0" smtClean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filter</a:t>
            </a:r>
          </a:p>
          <a:p>
            <a:pPr lvl="1"/>
            <a:r>
              <a:rPr lang="en-BE" dirty="0" smtClean="0"/>
              <a:t>missing values?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impute</a:t>
            </a:r>
          </a:p>
          <a:p>
            <a:r>
              <a:rPr lang="en-BE" dirty="0" smtClean="0"/>
              <a:t>Data transformation</a:t>
            </a:r>
          </a:p>
          <a:p>
            <a:pPr lvl="1"/>
            <a:r>
              <a:rPr lang="en-BE" dirty="0" smtClean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 smtClean="0"/>
                <a:t>Must</a:t>
              </a:r>
              <a:r>
                <a:rPr lang="en-BE" dirty="0" smtClean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Select model, e.g., </a:t>
            </a:r>
            <a:r>
              <a:rPr lang="en-BE" dirty="0"/>
              <a:t>random forest</a:t>
            </a:r>
            <a:r>
              <a:rPr lang="en-BE" dirty="0" smtClean="0"/>
              <a:t>, (deep) neural network, ...</a:t>
            </a:r>
          </a:p>
          <a:p>
            <a:r>
              <a:rPr lang="en-BE" dirty="0" smtClean="0"/>
              <a:t>Train model, i.e., determine parameters</a:t>
            </a:r>
          </a:p>
          <a:p>
            <a:pPr lvl="1"/>
            <a:r>
              <a:rPr lang="en-BE" dirty="0" smtClean="0"/>
              <a:t>Data: input + output</a:t>
            </a:r>
          </a:p>
          <a:p>
            <a:pPr lvl="2"/>
            <a:r>
              <a:rPr lang="en-BE" dirty="0" smtClean="0"/>
              <a:t>training data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determine model parameters</a:t>
            </a:r>
          </a:p>
          <a:p>
            <a:pPr lvl="2"/>
            <a:r>
              <a:rPr lang="en-BE" dirty="0" smtClean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yardstick to avoid overfitting</a:t>
            </a:r>
          </a:p>
          <a:p>
            <a:r>
              <a:rPr lang="en-BE" dirty="0" smtClean="0"/>
              <a:t>Test model</a:t>
            </a:r>
          </a:p>
          <a:p>
            <a:pPr lvl="1"/>
            <a:r>
              <a:rPr lang="en-BE" dirty="0"/>
              <a:t>Data: input + </a:t>
            </a:r>
            <a:r>
              <a:rPr lang="en-BE" dirty="0" smtClean="0"/>
              <a:t>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</a:t>
            </a:r>
            <a:r>
              <a:rPr lang="en-BE" dirty="0" smtClean="0"/>
              <a:t>model</a:t>
            </a:r>
          </a:p>
          <a:p>
            <a:r>
              <a:rPr lang="en-BE" dirty="0" smtClean="0"/>
              <a:t>Production</a:t>
            </a:r>
          </a:p>
          <a:p>
            <a:pPr lvl="1"/>
            <a:r>
              <a:rPr lang="en-BE" dirty="0" smtClean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</a:t>
            </a:r>
            <a:r>
              <a:rPr lang="en-BE" dirty="0" smtClean="0"/>
              <a:t>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Experiment with underfitting and overfitting:</a:t>
            </a:r>
          </a:p>
          <a:p>
            <a:r>
              <a:rPr lang="en-BE" dirty="0" smtClean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 smtClean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 smtClean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 smtClean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 smtClean="0"/>
              <a:t>How to determine</a:t>
            </a:r>
            <a:br>
              <a:rPr lang="en-BE" sz="3200" dirty="0" smtClean="0"/>
            </a:br>
            <a:r>
              <a:rPr lang="en-BE" sz="3200" dirty="0" smtClean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All material available on GitHub</a:t>
            </a:r>
          </a:p>
          <a:p>
            <a:pPr lvl="1"/>
            <a:r>
              <a:rPr lang="en-BE" dirty="0" smtClean="0"/>
              <a:t>this presentation</a:t>
            </a:r>
          </a:p>
          <a:p>
            <a:pPr lvl="1"/>
            <a:r>
              <a:rPr lang="en-BE" dirty="0" smtClean="0"/>
              <a:t>conda environments</a:t>
            </a:r>
          </a:p>
          <a:p>
            <a:pPr lvl="1"/>
            <a:r>
              <a:rPr lang="en-BE" dirty="0" smtClean="0"/>
              <a:t>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3705" y="4001294"/>
            <a:ext cx="74045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https://github.com/gjbex/PRACE_ML</a:t>
            </a:r>
            <a:r>
              <a:rPr lang="en-BE" sz="3600" dirty="0"/>
              <a:t/>
            </a:r>
            <a:br>
              <a:rPr lang="en-BE" sz="3600" dirty="0"/>
            </a:br>
            <a:r>
              <a:rPr lang="en-BE" sz="3600" dirty="0"/>
              <a:t>or</a:t>
            </a:r>
            <a:br>
              <a:rPr lang="en-BE" sz="3600" dirty="0"/>
            </a:br>
            <a:r>
              <a:rPr lang="en-BE" sz="3600" dirty="0">
                <a:hlinkClick r:id="rId3"/>
              </a:rPr>
              <a:t>https://</a:t>
            </a:r>
            <a:r>
              <a:rPr lang="en-US" sz="3600" dirty="0">
                <a:hlinkClick r:id="rId3"/>
              </a:rPr>
              <a:t>bit.ly/prace2019_ml</a:t>
            </a:r>
            <a:r>
              <a:rPr lang="en-BE" sz="3600" dirty="0"/>
              <a:t> </a:t>
            </a:r>
            <a:endParaRPr lang="en-US" sz="3600" dirty="0"/>
          </a:p>
        </p:txBody>
      </p:sp>
      <p:pic>
        <p:nvPicPr>
          <p:cNvPr id="1030" name="Picture 6" descr="GitHub Logo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91" y="1364799"/>
            <a:ext cx="2215152" cy="22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</a:t>
            </a:r>
            <a:r>
              <a:rPr lang="en-BE" dirty="0" smtClean="0"/>
              <a:t>nitialize weights </a:t>
            </a:r>
            <a:r>
              <a:rPr lang="en-US" dirty="0" smtClean="0"/>
              <a:t>"</a:t>
            </a:r>
            <a:r>
              <a:rPr lang="en-BE" dirty="0" smtClean="0"/>
              <a:t>randomly</a:t>
            </a:r>
            <a:r>
              <a:rPr lang="en-US" dirty="0" smtClean="0"/>
              <a:t>"</a:t>
            </a:r>
            <a:endParaRPr lang="en-BE" dirty="0" smtClean="0"/>
          </a:p>
          <a:p>
            <a:r>
              <a:rPr lang="en-BE" dirty="0"/>
              <a:t>F</a:t>
            </a:r>
            <a:r>
              <a:rPr lang="en-BE" dirty="0" smtClean="0"/>
              <a:t>or all training epochs</a:t>
            </a:r>
          </a:p>
          <a:p>
            <a:pPr lvl="1"/>
            <a:r>
              <a:rPr lang="en-BE" sz="2800" dirty="0" smtClean="0"/>
              <a:t>for all input-output in training set</a:t>
            </a:r>
          </a:p>
          <a:p>
            <a:pPr lvl="2"/>
            <a:r>
              <a:rPr lang="en-BE" sz="2800" dirty="0" smtClean="0"/>
              <a:t>using input, compute output (forward)</a:t>
            </a:r>
          </a:p>
          <a:p>
            <a:pPr lvl="2"/>
            <a:r>
              <a:rPr lang="en-BE" sz="2800" dirty="0" smtClean="0"/>
              <a:t>compare computed output with training output</a:t>
            </a:r>
          </a:p>
          <a:p>
            <a:pPr lvl="2"/>
            <a:r>
              <a:rPr lang="en-BE" sz="2800" dirty="0" smtClean="0"/>
              <a:t>adapt weights (backward) to improve output</a:t>
            </a:r>
          </a:p>
          <a:p>
            <a:pPr lvl="1"/>
            <a:r>
              <a:rPr lang="en-BE" sz="3200" dirty="0" smtClean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Input data</a:t>
            </a:r>
          </a:p>
          <a:p>
            <a:pPr lvl="1"/>
            <a:r>
              <a:rPr lang="en-BE" dirty="0" smtClean="0"/>
              <a:t>grayscale image</a:t>
            </a:r>
          </a:p>
          <a:p>
            <a:r>
              <a:rPr lang="en-BE" dirty="0" smtClean="0"/>
              <a:t>Output data</a:t>
            </a:r>
          </a:p>
          <a:p>
            <a:pPr lvl="1"/>
            <a:r>
              <a:rPr lang="en-BE" dirty="0" smtClean="0"/>
              <a:t>digit 0, 1, ..., 9</a:t>
            </a:r>
          </a:p>
          <a:p>
            <a:r>
              <a:rPr lang="en-BE" dirty="0"/>
              <a:t>T</a:t>
            </a:r>
            <a:r>
              <a:rPr lang="en-BE" dirty="0" smtClean="0"/>
              <a:t>raining examples</a:t>
            </a:r>
          </a:p>
          <a:p>
            <a:r>
              <a:rPr lang="en-BE" dirty="0" smtClean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Explore the data: </a:t>
            </a:r>
            <a:r>
              <a:rPr lang="en-BE" dirty="0" smtClean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array with</a:t>
            </a:r>
            <a:br>
              <a:rPr lang="en-BE" sz="1800" dirty="0" smtClean="0"/>
            </a:br>
            <a:r>
              <a:rPr lang="en-BE" sz="1800" dirty="0" smtClean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0,</a:t>
              </a:r>
              <a:r>
                <a:rPr lang="en-BE" dirty="0" smtClean="0">
                  <a:latin typeface="Inconsolata" panose="00000509000000000000" pitchFamily="49" charset="0"/>
                </a:rPr>
                <a:t>...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0.951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0.533</a:t>
              </a:r>
              <a:r>
                <a:rPr lang="nl-NL" dirty="0" smtClean="0">
                  <a:latin typeface="Inconsolata" panose="00000509000000000000" pitchFamily="49" charset="0"/>
                </a:rPr>
                <a:t>,</a:t>
              </a:r>
              <a:r>
                <a:rPr lang="en-BE" dirty="0" smtClean="0">
                  <a:latin typeface="Inconsolata" panose="00000509000000000000" pitchFamily="49" charset="0"/>
                </a:rPr>
                <a:t>...,</a:t>
              </a:r>
              <a:r>
                <a:rPr lang="nl-NL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], </a:t>
              </a:r>
              <a:r>
                <a:rPr lang="nl-NL" dirty="0" smtClean="0">
                  <a:latin typeface="Inconsolata" panose="00000509000000000000" pitchFamily="49" charset="0"/>
                </a:rPr>
                <a:t>dtype=</a:t>
              </a:r>
              <a:r>
                <a:rPr lang="en-BE" dirty="0" smtClean="0">
                  <a:latin typeface="Inconsolata" panose="00000509000000000000" pitchFamily="49" charset="0"/>
                </a:rPr>
                <a:t>float32</a:t>
              </a:r>
              <a:r>
                <a:rPr lang="nl-NL" dirty="0" smtClean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 smtClean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0, 0, 0, 1, 0, 0, 0, 0</a:t>
              </a:r>
              <a:r>
                <a:rPr lang="nl-NL" dirty="0" smtClean="0">
                  <a:latin typeface="Inconsolata" panose="00000509000000000000" pitchFamily="49" charset="0"/>
                </a:rPr>
                <a:t>], </a:t>
              </a:r>
              <a:r>
                <a:rPr lang="nl-NL" dirty="0">
                  <a:latin typeface="Inconsolata" panose="00000509000000000000" pitchFamily="49" charset="0"/>
                </a:rPr>
                <a:t>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Activation functions: </a:t>
            </a:r>
            <a:r>
              <a:rPr lang="en-BE" dirty="0" smtClean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Multilayer perceptron: </a:t>
            </a:r>
            <a:r>
              <a:rPr lang="en-BE" dirty="0" smtClean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Many layers</a:t>
            </a:r>
          </a:p>
          <a:p>
            <a:r>
              <a:rPr lang="en-BE" dirty="0" smtClean="0"/>
              <a:t>Features are </a:t>
            </a:r>
            <a:r>
              <a:rPr lang="en-BE" i="1" dirty="0" smtClean="0"/>
              <a:t>learned</a:t>
            </a:r>
            <a:r>
              <a:rPr lang="en-BE" dirty="0" smtClean="0"/>
              <a:t>, not given</a:t>
            </a:r>
          </a:p>
          <a:p>
            <a:r>
              <a:rPr lang="en-BE" dirty="0" smtClean="0"/>
              <a:t>Low-level features combined into</a:t>
            </a:r>
            <a:br>
              <a:rPr lang="en-BE" dirty="0" smtClean="0"/>
            </a:br>
            <a:r>
              <a:rPr lang="en-BE" dirty="0" smtClean="0"/>
              <a:t>high-level features</a:t>
            </a:r>
          </a:p>
          <a:p>
            <a:endParaRPr lang="en-BE" dirty="0"/>
          </a:p>
          <a:p>
            <a:r>
              <a:rPr lang="en-BE" dirty="0" smtClean="0"/>
              <a:t>Special types of layers</a:t>
            </a:r>
          </a:p>
          <a:p>
            <a:pPr lvl="1"/>
            <a:r>
              <a:rPr lang="en-BE" dirty="0" smtClean="0"/>
              <a:t>convolutional</a:t>
            </a:r>
          </a:p>
          <a:p>
            <a:pPr lvl="1"/>
            <a:r>
              <a:rPr lang="en-BE" dirty="0" smtClean="0"/>
              <a:t>drop-out</a:t>
            </a:r>
          </a:p>
          <a:p>
            <a:pPr lvl="1"/>
            <a:r>
              <a:rPr lang="en-BE" dirty="0" smtClean="0"/>
              <a:t>recurrent</a:t>
            </a:r>
          </a:p>
          <a:p>
            <a:pPr lvl="1"/>
            <a:r>
              <a:rPr lang="en-BE" dirty="0" smtClean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Convolution: </a:t>
            </a:r>
            <a:r>
              <a:rPr lang="en-BE" dirty="0" smtClean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array with</a:t>
            </a:r>
            <a:br>
              <a:rPr lang="en-BE" sz="1800" dirty="0" smtClean="0"/>
            </a:br>
            <a:r>
              <a:rPr lang="en-BE" sz="1800" dirty="0" smtClean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28 </a:t>
            </a:r>
            <a:r>
              <a:rPr lang="en-BE" sz="1800" dirty="0" smtClean="0">
                <a:sym typeface="Symbol" panose="05050102010706020507" pitchFamily="18" charset="2"/>
              </a:rPr>
              <a:t></a:t>
            </a:r>
            <a:r>
              <a:rPr lang="en-BE" sz="1800" dirty="0" smtClean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CNN layer with 32 filters 3 </a:t>
            </a:r>
            <a:r>
              <a:rPr lang="en-BE" sz="1800" dirty="0" smtClean="0">
                <a:sym typeface="Symbol" panose="05050102010706020507" pitchFamily="18" charset="2"/>
              </a:rPr>
              <a:t></a:t>
            </a:r>
            <a:r>
              <a:rPr lang="en-BE" sz="1800" dirty="0" smtClean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</a:t>
              </a:r>
              <a:r>
                <a:rPr lang="en-GB" dirty="0" smtClean="0">
                  <a:latin typeface="Inconsolata" panose="00000509000000000000" pitchFamily="49" charset="0"/>
                </a:rPr>
                <a:t>([</a:t>
              </a:r>
              <a:r>
                <a:rPr lang="en-BE" dirty="0" smtClean="0">
                  <a:latin typeface="Inconsolata" panose="00000509000000000000" pitchFamily="49" charset="0"/>
                </a:rPr>
                <a:t>[</a:t>
              </a:r>
              <a:r>
                <a:rPr lang="en-GB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0,</a:t>
              </a:r>
              <a:r>
                <a:rPr lang="en-BE" dirty="0" smtClean="0">
                  <a:latin typeface="Inconsolata" panose="00000509000000000000" pitchFamily="49" charset="0"/>
                </a:rPr>
                <a:t>...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0.951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0.533</a:t>
              </a:r>
              <a:r>
                <a:rPr lang="nl-NL" dirty="0" smtClean="0">
                  <a:latin typeface="Inconsolata" panose="00000509000000000000" pitchFamily="49" charset="0"/>
                </a:rPr>
                <a:t>,</a:t>
              </a:r>
              <a:r>
                <a:rPr lang="en-BE" dirty="0" smtClean="0">
                  <a:latin typeface="Inconsolata" panose="00000509000000000000" pitchFamily="49" charset="0"/>
                </a:rPr>
                <a:t>...,</a:t>
              </a:r>
              <a:r>
                <a:rPr lang="nl-NL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en-BE" dirty="0" smtClean="0">
                  <a:latin typeface="Inconsolata" panose="00000509000000000000" pitchFamily="49" charset="0"/>
                </a:rPr>
                <a:t>]</a:t>
              </a:r>
              <a:r>
                <a:rPr lang="nl-NL" dirty="0" smtClean="0">
                  <a:latin typeface="Inconsolata" panose="00000509000000000000" pitchFamily="49" charset="0"/>
                </a:rPr>
                <a:t>], dtype=</a:t>
              </a:r>
              <a:r>
                <a:rPr lang="en-BE" dirty="0" smtClean="0">
                  <a:latin typeface="Inconsolata" panose="00000509000000000000" pitchFamily="49" charset="0"/>
                </a:rPr>
                <a:t>float32</a:t>
              </a:r>
              <a:r>
                <a:rPr lang="nl-NL" dirty="0" smtClean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 smtClean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0, 0, 0, 1, 0, 0, 0, 0</a:t>
              </a:r>
              <a:r>
                <a:rPr lang="nl-NL" dirty="0" smtClean="0">
                  <a:latin typeface="Inconsolata" panose="00000509000000000000" pitchFamily="49" charset="0"/>
                </a:rPr>
                <a:t>], </a:t>
              </a:r>
              <a:r>
                <a:rPr lang="nl-NL" dirty="0">
                  <a:latin typeface="Inconsolata" panose="00000509000000000000" pitchFamily="49" charset="0"/>
                </a:rPr>
                <a:t>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Convolutional neural network: </a:t>
            </a:r>
            <a:r>
              <a:rPr lang="en-BE" dirty="0" smtClean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Input data</a:t>
            </a:r>
          </a:p>
          <a:p>
            <a:pPr lvl="1"/>
            <a:r>
              <a:rPr lang="en-BE" dirty="0" smtClean="0"/>
              <a:t>movie review (English)</a:t>
            </a:r>
          </a:p>
          <a:p>
            <a:r>
              <a:rPr lang="en-BE" dirty="0" smtClean="0"/>
              <a:t>Output data</a:t>
            </a:r>
          </a:p>
          <a:p>
            <a:pPr lvl="1"/>
            <a:endParaRPr lang="en-BE" dirty="0" smtClean="0"/>
          </a:p>
          <a:p>
            <a:r>
              <a:rPr lang="en-BE" dirty="0"/>
              <a:t>T</a:t>
            </a:r>
            <a:r>
              <a:rPr lang="en-BE" dirty="0" smtClean="0"/>
              <a:t>raining examples</a:t>
            </a:r>
          </a:p>
          <a:p>
            <a:r>
              <a:rPr lang="en-BE" dirty="0" smtClean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Explore the data: </a:t>
            </a:r>
            <a:r>
              <a:rPr lang="en-BE" dirty="0" smtClean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 smtClean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</a:t>
            </a:r>
            <a:r>
              <a:rPr lang="en-GB" dirty="0" smtClean="0">
                <a:latin typeface="Inconsolata" panose="00000509000000000000" pitchFamily="49" charset="0"/>
              </a:rPr>
              <a:t>location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scenery </a:t>
            </a:r>
            <a:r>
              <a:rPr lang="en-GB" dirty="0">
                <a:latin typeface="Inconsolata" panose="00000509000000000000" pitchFamily="49" charset="0"/>
              </a:rPr>
              <a:t>story direction everyone's really suited the </a:t>
            </a:r>
            <a:r>
              <a:rPr lang="en-GB" dirty="0" smtClean="0">
                <a:latin typeface="Inconsolata" panose="00000509000000000000" pitchFamily="49" charset="0"/>
              </a:rPr>
              <a:t>part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they </a:t>
            </a:r>
            <a:r>
              <a:rPr lang="en-GB" dirty="0">
                <a:latin typeface="Inconsolata" panose="00000509000000000000" pitchFamily="49" charset="0"/>
              </a:rPr>
              <a:t>played and you could just imagine being there </a:t>
            </a:r>
            <a:r>
              <a:rPr lang="en-GB" dirty="0" smtClean="0">
                <a:latin typeface="Inconsolata" panose="00000509000000000000" pitchFamily="49" charset="0"/>
              </a:rPr>
              <a:t>Robert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err="1" smtClean="0">
                <a:latin typeface="Inconsolata" panose="00000509000000000000" pitchFamily="49" charset="0"/>
              </a:rPr>
              <a:t>redford's</a:t>
            </a:r>
            <a:r>
              <a:rPr lang="en-GB" dirty="0" smtClean="0">
                <a:latin typeface="Inconsolata" panose="00000509000000000000" pitchFamily="49" charset="0"/>
              </a:rPr>
              <a:t> </a:t>
            </a:r>
            <a:r>
              <a:rPr lang="en-GB" dirty="0">
                <a:latin typeface="Inconsolata" panose="00000509000000000000" pitchFamily="49" charset="0"/>
              </a:rPr>
              <a:t>is an amazing actor and now the same being </a:t>
            </a:r>
            <a:r>
              <a:rPr lang="en-GB" dirty="0" smtClean="0">
                <a:latin typeface="Inconsolata" panose="00000509000000000000" pitchFamily="49" charset="0"/>
              </a:rPr>
              <a:t>director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err="1" smtClean="0">
                <a:latin typeface="Inconsolata" panose="00000509000000000000" pitchFamily="49" charset="0"/>
              </a:rPr>
              <a:t>norman's</a:t>
            </a:r>
            <a:r>
              <a:rPr lang="en-GB" dirty="0" smtClean="0">
                <a:latin typeface="Inconsolata" panose="00000509000000000000" pitchFamily="49" charset="0"/>
              </a:rPr>
              <a:t> </a:t>
            </a:r>
            <a:r>
              <a:rPr lang="en-GB" dirty="0">
                <a:latin typeface="Inconsolata" panose="00000509000000000000" pitchFamily="49" charset="0"/>
              </a:rPr>
              <a:t>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</a:t>
            </a:r>
            <a:r>
              <a:rPr lang="en-GB" dirty="0" smtClean="0">
                <a:latin typeface="Inconsolata" panose="00000509000000000000" pitchFamily="49" charset="0"/>
              </a:rPr>
              <a:t>myself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</a:t>
            </a:r>
            <a:r>
              <a:rPr lang="en-GB" dirty="0" smtClean="0">
                <a:latin typeface="Inconsolata" panose="00000509000000000000" pitchFamily="49" charset="0"/>
              </a:rPr>
              <a:t>this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film </a:t>
            </a:r>
            <a:r>
              <a:rPr lang="en-GB" dirty="0">
                <a:latin typeface="Inconsolata" panose="00000509000000000000" pitchFamily="49" charset="0"/>
              </a:rPr>
              <a:t>the witty remarks throughout the film were great it </a:t>
            </a:r>
            <a:r>
              <a:rPr lang="en-GB" dirty="0" smtClean="0">
                <a:latin typeface="Inconsolata" panose="00000509000000000000" pitchFamily="49" charset="0"/>
              </a:rPr>
              <a:t>was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just </a:t>
            </a:r>
            <a:r>
              <a:rPr lang="en-GB" dirty="0">
                <a:latin typeface="Inconsolata" panose="00000509000000000000" pitchFamily="49" charset="0"/>
              </a:rPr>
              <a:t>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</a:t>
            </a:r>
            <a:r>
              <a:rPr lang="en-GB" dirty="0" smtClean="0">
                <a:latin typeface="Inconsolata" panose="00000509000000000000" pitchFamily="49" charset="0"/>
              </a:rPr>
              <a:t>it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BE" dirty="0" smtClean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 smtClean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Represent words as one-hot vectors</a:t>
            </a:r>
            <a:br>
              <a:rPr lang="en-US" dirty="0" smtClean="0"/>
            </a:br>
            <a:r>
              <a:rPr lang="en-US" dirty="0" smtClean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vector distance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discover relations with surrounding words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7030" y="2716698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semantics</a:t>
            </a:r>
            <a:endParaRPr lang="en-US" sz="1600" dirty="0"/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25" y="1855013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remember?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Long-term correlations!</a:t>
            </a:r>
          </a:p>
          <a:p>
            <a:endParaRPr lang="en-US" dirty="0"/>
          </a:p>
          <a:p>
            <a:r>
              <a:rPr lang="en-US" dirty="0" smtClean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GRU (Gated Recurrent Unit)</a:t>
            </a:r>
          </a:p>
          <a:p>
            <a:endParaRPr lang="en-US" dirty="0"/>
          </a:p>
          <a:p>
            <a:r>
              <a:rPr lang="en-US" dirty="0" smtClean="0"/>
              <a:t>Deal with variable length input and/or output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is making great strides</a:t>
            </a:r>
          </a:p>
          <a:p>
            <a:pPr lvl="1"/>
            <a:r>
              <a:rPr lang="en-US" dirty="0" smtClean="0"/>
              <a:t>Large, good data sets</a:t>
            </a:r>
          </a:p>
          <a:p>
            <a:pPr lvl="1"/>
            <a:r>
              <a:rPr lang="en-US" dirty="0" smtClean="0"/>
              <a:t>Compute power</a:t>
            </a:r>
          </a:p>
          <a:p>
            <a:pPr lvl="1"/>
            <a:r>
              <a:rPr lang="en-US" dirty="0" smtClean="0"/>
              <a:t>Progress in algorithms</a:t>
            </a:r>
          </a:p>
          <a:p>
            <a:r>
              <a:rPr lang="en-US" dirty="0" smtClean="0"/>
              <a:t>Many interesting applications</a:t>
            </a:r>
          </a:p>
          <a:p>
            <a:pPr lvl="1"/>
            <a:r>
              <a:rPr lang="en-US" dirty="0" err="1" smtClean="0"/>
              <a:t>commericial</a:t>
            </a:r>
            <a:endParaRPr lang="en-US" dirty="0" smtClean="0"/>
          </a:p>
          <a:p>
            <a:pPr lvl="1"/>
            <a:r>
              <a:rPr lang="en-US" dirty="0" smtClean="0"/>
              <a:t>scientific</a:t>
            </a:r>
          </a:p>
          <a:p>
            <a:r>
              <a:rPr lang="en-US" dirty="0" smtClean="0"/>
              <a:t>Links with artificial intelligence</a:t>
            </a:r>
          </a:p>
          <a:p>
            <a:pPr lvl="1"/>
            <a:r>
              <a:rPr lang="en-US" dirty="0" smtClean="0"/>
              <a:t>However, AI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Gated Recurrent Unit (GRU)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 smtClean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</a:t>
            </a:r>
            <a:r>
              <a:rPr lang="en-US" sz="1800" dirty="0" smtClean="0"/>
              <a:t> padded </a:t>
            </a:r>
            <a:r>
              <a:rPr lang="en-BE" sz="1800" dirty="0" smtClean="0"/>
              <a:t>array</a:t>
            </a:r>
            <a:endParaRPr lang="en-BE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</a:t>
            </a:r>
            <a:r>
              <a:rPr lang="en-US" sz="1800" dirty="0" smtClean="0"/>
              <a:t>0 or 1</a:t>
            </a:r>
            <a:endParaRPr lang="en-BE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</a:t>
            </a:r>
            <a:r>
              <a:rPr lang="en-US" sz="2000" dirty="0" smtClean="0"/>
              <a:t>recurrent</a:t>
            </a:r>
            <a:r>
              <a:rPr lang="en-BE" sz="2000" dirty="0" smtClean="0"/>
              <a:t> </a:t>
            </a:r>
            <a:r>
              <a:rPr lang="en-BE" sz="2000" dirty="0" smtClean="0"/>
              <a:t>neural network </a:t>
            </a:r>
            <a:r>
              <a:rPr lang="en-BE" sz="2000" dirty="0" smtClean="0"/>
              <a:t>(</a:t>
            </a:r>
            <a:r>
              <a:rPr lang="en-US" sz="2000" dirty="0" smtClean="0"/>
              <a:t>GRU</a:t>
            </a:r>
            <a:r>
              <a:rPr lang="en-BE" sz="2000" dirty="0" smtClean="0"/>
              <a:t>)</a:t>
            </a:r>
            <a:endParaRPr lang="en-BE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100</a:t>
            </a:r>
            <a:r>
              <a:rPr lang="en-BE" sz="1800" dirty="0" smtClean="0"/>
              <a:t> inputs</a:t>
            </a:r>
            <a:endParaRPr lang="en-US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</a:t>
            </a:r>
            <a:r>
              <a:rPr lang="en-US" sz="1800" dirty="0" smtClean="0"/>
              <a:t>mbedding layer, 5,000 words, 64 element representation length</a:t>
            </a:r>
            <a:endParaRPr lang="en-BE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GRU</a:t>
            </a:r>
            <a:r>
              <a:rPr lang="en-BE" sz="1800" dirty="0" smtClean="0"/>
              <a:t> layer</a:t>
            </a:r>
            <a:r>
              <a:rPr lang="en-US" sz="1800" dirty="0" smtClean="0"/>
              <a:t>,</a:t>
            </a:r>
            <a:r>
              <a:rPr lang="en-BE" sz="1800" dirty="0" smtClean="0"/>
              <a:t> </a:t>
            </a:r>
            <a:r>
              <a:rPr lang="en-US" sz="1800" dirty="0" smtClean="0"/>
              <a:t>64 units</a:t>
            </a:r>
            <a:endParaRPr lang="en-BE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</a:t>
            </a:r>
            <a:r>
              <a:rPr lang="en-US" sz="1800" dirty="0" smtClean="0"/>
              <a:t>ropout layer, rate = 0.5</a:t>
            </a:r>
            <a:endParaRPr lang="en-BE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sigmoid activation function</a:t>
            </a:r>
            <a:endParaRPr lang="en-BE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31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Recurrent</a:t>
            </a:r>
            <a:r>
              <a:rPr lang="en-BE" dirty="0" smtClean="0"/>
              <a:t> </a:t>
            </a:r>
            <a:r>
              <a:rPr lang="en-BE" dirty="0" smtClean="0"/>
              <a:t>neural network: </a:t>
            </a:r>
            <a:r>
              <a:rPr lang="en-BE" dirty="0" smtClean="0">
                <a:latin typeface="Inconsolata" panose="00000509000000000000" pitchFamily="49" charset="0"/>
              </a:rPr>
              <a:t>0</a:t>
            </a:r>
            <a:r>
              <a:rPr lang="en-US" dirty="0" smtClean="0">
                <a:latin typeface="Inconsolata" panose="00000509000000000000" pitchFamily="49" charset="0"/>
              </a:rPr>
              <a:t>8</a:t>
            </a:r>
            <a:r>
              <a:rPr lang="en-BE" dirty="0" smtClean="0">
                <a:latin typeface="Inconsolata" panose="00000509000000000000" pitchFamily="49" charset="0"/>
              </a:rPr>
              <a:t>0_</a:t>
            </a:r>
            <a:r>
              <a:rPr lang="en-US" dirty="0" err="1" smtClean="0">
                <a:latin typeface="Inconsolata" panose="00000509000000000000" pitchFamily="49" charset="0"/>
              </a:rPr>
              <a:t>imdb_rnn</a:t>
            </a:r>
            <a:r>
              <a:rPr lang="en-US" dirty="0" smtClean="0">
                <a:latin typeface="Inconsolata" panose="00000509000000000000" pitchFamily="49" charset="0"/>
              </a:rPr>
              <a:t>.</a:t>
            </a:r>
            <a:r>
              <a:rPr lang="en-BE" dirty="0" smtClean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 smtClean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regression: predict numerical values</a:t>
            </a:r>
          </a:p>
          <a:p>
            <a:pPr lvl="1"/>
            <a:r>
              <a:rPr lang="en-US" dirty="0" smtClean="0"/>
              <a:t>classification: predict categorical values, i.e., labels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clustering: group data according to "distance"</a:t>
            </a:r>
          </a:p>
          <a:p>
            <a:pPr lvl="1"/>
            <a:r>
              <a:rPr lang="en-US" dirty="0" smtClean="0"/>
              <a:t>association: find frequent co-occurrences</a:t>
            </a:r>
          </a:p>
          <a:p>
            <a:pPr lvl="1"/>
            <a:r>
              <a:rPr lang="en-US" dirty="0" smtClean="0"/>
              <a:t>link prediction: discover relationships in data</a:t>
            </a:r>
          </a:p>
          <a:p>
            <a:pPr lvl="1"/>
            <a:r>
              <a:rPr lang="en-US" dirty="0" smtClean="0"/>
              <a:t>data reduction: project features to fewer features</a:t>
            </a:r>
          </a:p>
          <a:p>
            <a:r>
              <a:rPr lang="en-US" dirty="0" smtClean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Microsoft Office PowerPoint</Application>
  <PresentationFormat>Widescreen</PresentationFormat>
  <Paragraphs>317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FlandersArtSans-Bold</vt:lpstr>
      <vt:lpstr>FlandersArtSans-Medium</vt:lpstr>
      <vt:lpstr>FlandersArtSans-Regular</vt:lpstr>
      <vt:lpstr>Inconsolata</vt:lpstr>
      <vt:lpstr>Symbol</vt:lpstr>
      <vt:lpstr>1_Office Theme</vt:lpstr>
      <vt:lpstr>Introduction to machine learning/AI</vt:lpstr>
      <vt:lpstr>Material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scikit-learn</vt:lpstr>
      <vt:lpstr>Keras</vt:lpstr>
      <vt:lpstr>Data pipelines</vt:lpstr>
      <vt:lpstr>Supervised learning: methodology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95</cp:revision>
  <dcterms:created xsi:type="dcterms:W3CDTF">2019-05-02T08:06:12Z</dcterms:created>
  <dcterms:modified xsi:type="dcterms:W3CDTF">2019-05-16T08:19:09Z</dcterms:modified>
</cp:coreProperties>
</file>