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8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91" d="100"/>
          <a:sy n="9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16/05/2019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</a:t>
            </a:r>
            <a:r>
              <a:rPr lang="en-US" sz="2800" dirty="0" smtClean="0"/>
              <a:t>Bex, Jan </a:t>
            </a:r>
            <a:r>
              <a:rPr lang="en-US" sz="2800" dirty="0" err="1" smtClean="0"/>
              <a:t>Ooghe</a:t>
            </a:r>
            <a:r>
              <a:rPr lang="en-US" sz="2800" dirty="0" smtClean="0"/>
              <a:t>, Ehsan </a:t>
            </a:r>
            <a:r>
              <a:rPr lang="en-US" sz="2800" dirty="0" err="1" smtClean="0"/>
              <a:t>Moravveji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 smtClean="0"/>
                <a:t>Must</a:t>
              </a:r>
              <a:r>
                <a:rPr lang="en-BE" dirty="0" smtClean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 smtClean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</a:t>
            </a:r>
            <a:r>
              <a:rPr lang="en-US" dirty="0" smtClean="0"/>
              <a:t>"</a:t>
            </a:r>
            <a:r>
              <a:rPr lang="en-BE" dirty="0" smtClean="0"/>
              <a:t>randomly</a:t>
            </a:r>
            <a:r>
              <a:rPr lang="en-US" dirty="0" smtClean="0"/>
              <a:t>"</a:t>
            </a:r>
            <a:endParaRPr lang="en-BE" dirty="0" smtClean="0"/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Multilayer perceptron: </a:t>
            </a:r>
            <a:r>
              <a:rPr lang="en-BE" dirty="0" smtClean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recurrent</a:t>
            </a:r>
          </a:p>
          <a:p>
            <a:pPr lvl="1"/>
            <a:r>
              <a:rPr lang="en-BE" dirty="0" smtClean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Convolution: </a:t>
            </a:r>
            <a:r>
              <a:rPr lang="en-BE" dirty="0" smtClean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28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CNN layer with 32 filters 3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</a:t>
              </a:r>
              <a:r>
                <a:rPr lang="en-GB" dirty="0" smtClean="0">
                  <a:latin typeface="Inconsolata" panose="00000509000000000000" pitchFamily="49" charset="0"/>
                </a:rPr>
                <a:t>([</a:t>
              </a:r>
              <a:r>
                <a:rPr lang="en-BE" dirty="0" smtClean="0">
                  <a:latin typeface="Inconsolata" panose="00000509000000000000" pitchFamily="49" charset="0"/>
                </a:rPr>
                <a:t>[</a:t>
              </a:r>
              <a:r>
                <a:rPr lang="en-GB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en-BE" dirty="0" smtClean="0">
                  <a:latin typeface="Inconsolata" panose="00000509000000000000" pitchFamily="49" charset="0"/>
                </a:rPr>
                <a:t>]</a:t>
              </a:r>
              <a:r>
                <a:rPr lang="nl-NL" dirty="0" smtClean="0">
                  <a:latin typeface="Inconsolata" panose="00000509000000000000" pitchFamily="49" charset="0"/>
                </a:rPr>
                <a:t>], 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Convolutional neural network: </a:t>
            </a:r>
            <a:r>
              <a:rPr lang="en-BE" dirty="0" smtClean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movie review (English)</a:t>
            </a:r>
          </a:p>
          <a:p>
            <a:r>
              <a:rPr lang="en-BE" dirty="0" smtClean="0"/>
              <a:t>Output data</a:t>
            </a:r>
          </a:p>
          <a:p>
            <a:pPr lvl="1"/>
            <a:endParaRPr lang="en-BE" dirty="0" smtClean="0"/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 smtClean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</a:t>
            </a:r>
            <a:r>
              <a:rPr lang="en-GB" dirty="0" smtClean="0">
                <a:latin typeface="Inconsolata" panose="00000509000000000000" pitchFamily="49" charset="0"/>
              </a:rPr>
              <a:t>location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scenery </a:t>
            </a:r>
            <a:r>
              <a:rPr lang="en-GB" dirty="0">
                <a:latin typeface="Inconsolata" panose="00000509000000000000" pitchFamily="49" charset="0"/>
              </a:rPr>
              <a:t>story direction everyone's really suited the </a:t>
            </a:r>
            <a:r>
              <a:rPr lang="en-GB" dirty="0" smtClean="0">
                <a:latin typeface="Inconsolata" panose="00000509000000000000" pitchFamily="49" charset="0"/>
              </a:rPr>
              <a:t>part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they </a:t>
            </a:r>
            <a:r>
              <a:rPr lang="en-GB" dirty="0">
                <a:latin typeface="Inconsolata" panose="00000509000000000000" pitchFamily="49" charset="0"/>
              </a:rPr>
              <a:t>played and you could just imagine being there </a:t>
            </a:r>
            <a:r>
              <a:rPr lang="en-GB" dirty="0" smtClean="0">
                <a:latin typeface="Inconsolata" panose="00000509000000000000" pitchFamily="49" charset="0"/>
              </a:rPr>
              <a:t>Robert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redford's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is an amazing actor and now the same being </a:t>
            </a:r>
            <a:r>
              <a:rPr lang="en-GB" dirty="0" smtClean="0">
                <a:latin typeface="Inconsolata" panose="00000509000000000000" pitchFamily="49" charset="0"/>
              </a:rPr>
              <a:t>director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norman's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</a:t>
            </a:r>
            <a:r>
              <a:rPr lang="en-GB" dirty="0" smtClean="0">
                <a:latin typeface="Inconsolata" panose="00000509000000000000" pitchFamily="49" charset="0"/>
              </a:rPr>
              <a:t>myself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</a:t>
            </a:r>
            <a:r>
              <a:rPr lang="en-GB" dirty="0" smtClean="0">
                <a:latin typeface="Inconsolata" panose="00000509000000000000" pitchFamily="49" charset="0"/>
              </a:rPr>
              <a:t>this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film </a:t>
            </a:r>
            <a:r>
              <a:rPr lang="en-GB" dirty="0">
                <a:latin typeface="Inconsolata" panose="00000509000000000000" pitchFamily="49" charset="0"/>
              </a:rPr>
              <a:t>the witty remarks throughout the film were great it </a:t>
            </a:r>
            <a:r>
              <a:rPr lang="en-GB" dirty="0" smtClean="0">
                <a:latin typeface="Inconsolata" panose="00000509000000000000" pitchFamily="49" charset="0"/>
              </a:rPr>
              <a:t>was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just </a:t>
            </a:r>
            <a:r>
              <a:rPr lang="en-GB" dirty="0">
                <a:latin typeface="Inconsolata" panose="00000509000000000000" pitchFamily="49" charset="0"/>
              </a:rPr>
              <a:t>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</a:t>
            </a:r>
            <a:r>
              <a:rPr lang="en-GB" dirty="0" smtClean="0">
                <a:latin typeface="Inconsolata" panose="00000509000000000000" pitchFamily="49" charset="0"/>
              </a:rPr>
              <a:t>it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BE" dirty="0" smtClean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 smtClean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 words as one-hot vectors</a:t>
            </a:r>
            <a:br>
              <a:rPr lang="en-US" dirty="0" smtClean="0"/>
            </a:br>
            <a:r>
              <a:rPr lang="en-US" dirty="0" smtClean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vector distance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discover relations with surrounding words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semantics</a:t>
            </a:r>
            <a:endParaRPr lang="en-US" sz="1600" dirty="0"/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remember?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Long-term correlations!</a:t>
            </a:r>
          </a:p>
          <a:p>
            <a:endParaRPr lang="en-US" dirty="0"/>
          </a:p>
          <a:p>
            <a:r>
              <a:rPr lang="en-US" dirty="0" smtClean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GRU (Gated Recurrent Unit)</a:t>
            </a:r>
          </a:p>
          <a:p>
            <a:endParaRPr lang="en-US" dirty="0"/>
          </a:p>
          <a:p>
            <a:r>
              <a:rPr lang="en-US" dirty="0" smtClean="0"/>
              <a:t>Deal with variable length input and/or output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Gated Recurrent Unit (GRU)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 smtClean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</a:t>
            </a:r>
            <a:r>
              <a:rPr lang="en-US" sz="1800" dirty="0" smtClean="0"/>
              <a:t> padded </a:t>
            </a:r>
            <a:r>
              <a:rPr lang="en-BE" sz="1800" dirty="0" smtClean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</a:t>
            </a:r>
            <a:r>
              <a:rPr lang="en-US" sz="1800" dirty="0" smtClean="0"/>
              <a:t>0 or 1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</a:t>
            </a:r>
            <a:r>
              <a:rPr lang="en-US" sz="2000" dirty="0" smtClean="0"/>
              <a:t>recurrent</a:t>
            </a:r>
            <a:r>
              <a:rPr lang="en-BE" sz="2000" dirty="0" smtClean="0"/>
              <a:t> neural network (</a:t>
            </a:r>
            <a:r>
              <a:rPr lang="en-US" sz="2000" dirty="0" smtClean="0"/>
              <a:t>GRU</a:t>
            </a:r>
            <a:r>
              <a:rPr lang="en-BE" sz="20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100</a:t>
            </a:r>
            <a:r>
              <a:rPr lang="en-BE" sz="1800" dirty="0" smtClean="0"/>
              <a:t> inputs</a:t>
            </a:r>
            <a:endParaRPr lang="en-US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</a:t>
            </a:r>
            <a:r>
              <a:rPr lang="en-US" sz="1800" dirty="0" smtClean="0"/>
              <a:t>mbedding layer, 5,000 words, 64 element representation length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GRU</a:t>
            </a:r>
            <a:r>
              <a:rPr lang="en-BE" sz="1800" dirty="0" smtClean="0"/>
              <a:t> layer</a:t>
            </a:r>
            <a:r>
              <a:rPr lang="en-US" sz="1800" dirty="0" smtClean="0"/>
              <a:t>,</a:t>
            </a:r>
            <a:r>
              <a:rPr lang="en-BE" sz="1800" dirty="0" smtClean="0"/>
              <a:t> </a:t>
            </a:r>
            <a:r>
              <a:rPr lang="en-US" sz="1800" dirty="0" smtClean="0"/>
              <a:t>64 units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ropout layer, rate = 0.5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sigmoid activation function</a:t>
            </a:r>
            <a:endParaRPr lang="en-BE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Recurrent</a:t>
            </a:r>
            <a:r>
              <a:rPr lang="en-BE" dirty="0" smtClean="0"/>
              <a:t> neural network: </a:t>
            </a:r>
            <a:r>
              <a:rPr lang="en-BE" dirty="0" smtClean="0">
                <a:latin typeface="Inconsolata" panose="00000509000000000000" pitchFamily="49" charset="0"/>
              </a:rPr>
              <a:t>0</a:t>
            </a:r>
            <a:r>
              <a:rPr lang="en-US" dirty="0" smtClean="0">
                <a:latin typeface="Inconsolata" panose="00000509000000000000" pitchFamily="49" charset="0"/>
              </a:rPr>
              <a:t>8</a:t>
            </a:r>
            <a:r>
              <a:rPr lang="en-BE" dirty="0" smtClean="0">
                <a:latin typeface="Inconsolata" panose="00000509000000000000" pitchFamily="49" charset="0"/>
              </a:rPr>
              <a:t>0_</a:t>
            </a:r>
            <a:r>
              <a:rPr lang="en-US" dirty="0" err="1" smtClean="0">
                <a:latin typeface="Inconsolata" panose="00000509000000000000" pitchFamily="49" charset="0"/>
              </a:rPr>
              <a:t>imdb_rnn</a:t>
            </a:r>
            <a:r>
              <a:rPr lang="en-US" dirty="0" smtClean="0">
                <a:latin typeface="Inconsolata" panose="00000509000000000000" pitchFamily="49" charset="0"/>
              </a:rPr>
              <a:t>.</a:t>
            </a:r>
            <a:r>
              <a:rPr lang="en-BE" dirty="0" smtClean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 smtClean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Widescreen</PresentationFormat>
  <Paragraphs>317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96</cp:revision>
  <dcterms:created xsi:type="dcterms:W3CDTF">2019-05-02T08:06:12Z</dcterms:created>
  <dcterms:modified xsi:type="dcterms:W3CDTF">2019-05-16T16:26:05Z</dcterms:modified>
</cp:coreProperties>
</file>