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81" r:id="rId3"/>
    <p:sldId id="258" r:id="rId4"/>
    <p:sldId id="259" r:id="rId5"/>
    <p:sldId id="260" r:id="rId6"/>
    <p:sldId id="261" r:id="rId7"/>
    <p:sldId id="266" r:id="rId8"/>
    <p:sldId id="265" r:id="rId9"/>
    <p:sldId id="274" r:id="rId10"/>
    <p:sldId id="267" r:id="rId11"/>
    <p:sldId id="277" r:id="rId12"/>
    <p:sldId id="268" r:id="rId13"/>
    <p:sldId id="262" r:id="rId14"/>
    <p:sldId id="263" r:id="rId15"/>
    <p:sldId id="264" r:id="rId16"/>
    <p:sldId id="273" r:id="rId17"/>
    <p:sldId id="276" r:id="rId18"/>
    <p:sldId id="270" r:id="rId19"/>
    <p:sldId id="271" r:id="rId20"/>
    <p:sldId id="272" r:id="rId21"/>
    <p:sldId id="279" r:id="rId22"/>
    <p:sldId id="280" r:id="rId23"/>
    <p:sldId id="275" r:id="rId24"/>
    <p:sldId id="278" r:id="rId25"/>
    <p:sldId id="269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 smtClean="0">
                <a:solidFill>
                  <a:schemeClr val="bg2"/>
                </a:solidFill>
              </a:rPr>
              <a:t>.be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9/05/2019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vscentrum.be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6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5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race2019_ml" TargetMode="External"/><Relationship Id="rId2" Type="http://schemas.openxmlformats.org/officeDocument/2006/relationships/hyperlink" Target="https://github.com/gjbex/PRACE_ML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</a:t>
            </a:r>
            <a:r>
              <a:rPr lang="en-US" b="1" dirty="0" smtClean="0"/>
              <a:t>machine learning/AI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Geert Jan Bex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Regression:</a:t>
            </a:r>
            <a:br>
              <a:rPr lang="en-BE" dirty="0" smtClean="0"/>
            </a:br>
            <a:r>
              <a:rPr lang="en-BE" dirty="0" smtClean="0"/>
              <a:t>Ridge regression, Support Vector Machines, Random Forest,</a:t>
            </a:r>
            <a:br>
              <a:rPr lang="en-BE" dirty="0" smtClean="0"/>
            </a:br>
            <a:r>
              <a:rPr lang="en-BE" dirty="0" smtClean="0"/>
              <a:t>Multilayer Neural Networks, Deep Neural Networks, ...</a:t>
            </a:r>
          </a:p>
          <a:p>
            <a:endParaRPr lang="en-BE" dirty="0" smtClean="0"/>
          </a:p>
          <a:p>
            <a:r>
              <a:rPr lang="en-BE" dirty="0" smtClean="0"/>
              <a:t>Classification:</a:t>
            </a:r>
            <a:br>
              <a:rPr lang="en-BE" dirty="0" smtClean="0"/>
            </a:br>
            <a:r>
              <a:rPr lang="en-BE" dirty="0" smtClean="0"/>
              <a:t>Naive Base, </a:t>
            </a:r>
            <a:r>
              <a:rPr lang="en-BE" dirty="0"/>
              <a:t>, Support Vector </a:t>
            </a:r>
            <a:r>
              <a:rPr lang="en-BE" dirty="0" smtClean="0"/>
              <a:t>Machines,</a:t>
            </a:r>
            <a:br>
              <a:rPr lang="en-BE" dirty="0" smtClean="0"/>
            </a:br>
            <a:r>
              <a:rPr lang="en-BE" dirty="0" smtClean="0"/>
              <a:t>Random Forest, Multilayer </a:t>
            </a:r>
            <a:r>
              <a:rPr lang="en-BE" dirty="0"/>
              <a:t>Neural Networks</a:t>
            </a:r>
            <a:r>
              <a:rPr lang="en-BE" dirty="0" smtClean="0"/>
              <a:t>,</a:t>
            </a:r>
            <a:br>
              <a:rPr lang="en-BE" dirty="0" smtClean="0"/>
            </a:br>
            <a:r>
              <a:rPr lang="en-BE" dirty="0" smtClean="0"/>
              <a:t>Deep </a:t>
            </a:r>
            <a:r>
              <a:rPr lang="en-BE" dirty="0"/>
              <a:t>Neural Networks, </a:t>
            </a:r>
            <a:r>
              <a:rPr lang="en-BE" dirty="0" smtClean="0"/>
              <a:t>...</a:t>
            </a:r>
          </a:p>
          <a:p>
            <a:endParaRPr lang="en-BE" dirty="0" smtClean="0"/>
          </a:p>
          <a:p>
            <a:r>
              <a:rPr lang="en-BE" dirty="0" smtClean="0"/>
              <a:t>Clustering:</a:t>
            </a:r>
            <a:br>
              <a:rPr lang="en-BE" dirty="0" smtClean="0"/>
            </a:br>
            <a:r>
              <a:rPr lang="en-BE" dirty="0" smtClean="0"/>
              <a:t>k-Means, Hierarchical Clustering, ...</a:t>
            </a:r>
            <a:endParaRPr lang="en-BE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7279" y="2172137"/>
            <a:ext cx="2438402" cy="3009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Many machine learning/AI projects fail</a:t>
            </a:r>
            <a:br>
              <a:rPr lang="en-BE" dirty="0" smtClean="0"/>
            </a:br>
            <a:r>
              <a:rPr lang="en-BE" dirty="0" smtClean="0"/>
              <a:t>(Gartner claims 85 %)</a:t>
            </a:r>
          </a:p>
          <a:p>
            <a:endParaRPr lang="en-BE" dirty="0"/>
          </a:p>
          <a:p>
            <a:endParaRPr lang="en-BE" dirty="0" smtClean="0"/>
          </a:p>
          <a:p>
            <a:r>
              <a:rPr lang="en-BE" dirty="0" smtClean="0"/>
              <a:t>Ethics, e.g., Amazon has/had</a:t>
            </a:r>
            <a:br>
              <a:rPr lang="en-BE" dirty="0" smtClean="0"/>
            </a:br>
            <a:r>
              <a:rPr lang="en-BE" dirty="0" smtClean="0"/>
              <a:t>sub-par employees fired by an AI</a:t>
            </a:r>
            <a:br>
              <a:rPr lang="en-BE" dirty="0" smtClean="0"/>
            </a:br>
            <a:r>
              <a:rPr lang="en-BE" dirty="0" smtClean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Asking the wrong question</a:t>
            </a:r>
          </a:p>
          <a:p>
            <a:r>
              <a:rPr lang="en-BE" dirty="0" smtClean="0"/>
              <a:t>Trying to solve the wrong problem</a:t>
            </a:r>
          </a:p>
          <a:p>
            <a:r>
              <a:rPr lang="en-BE" dirty="0" smtClean="0"/>
              <a:t>Not having enough data</a:t>
            </a:r>
          </a:p>
          <a:p>
            <a:r>
              <a:rPr lang="en-BE" dirty="0" smtClean="0"/>
              <a:t>Not having the right data</a:t>
            </a:r>
          </a:p>
          <a:p>
            <a:r>
              <a:rPr lang="en-BE" dirty="0" smtClean="0"/>
              <a:t>Having too much data</a:t>
            </a:r>
          </a:p>
          <a:p>
            <a:r>
              <a:rPr lang="en-BE" dirty="0" smtClean="0"/>
              <a:t>Hiring the wrong people</a:t>
            </a:r>
          </a:p>
          <a:p>
            <a:r>
              <a:rPr lang="en-BE" dirty="0" smtClean="0"/>
              <a:t>Using the wrong tools</a:t>
            </a:r>
          </a:p>
          <a:p>
            <a:r>
              <a:rPr lang="en-BE" dirty="0" smtClean="0"/>
              <a:t>Not having the right model</a:t>
            </a:r>
          </a:p>
          <a:p>
            <a:r>
              <a:rPr lang="en-BE" dirty="0" smtClean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C++</a:t>
            </a:r>
            <a:endParaRPr lang="en-BE" dirty="0" smtClean="0"/>
          </a:p>
          <a:p>
            <a:pPr lvl="1"/>
            <a:r>
              <a:rPr lang="en-BE" dirty="0" smtClean="0"/>
              <a:t>...</a:t>
            </a:r>
            <a:endParaRPr lang="en-US" dirty="0" smtClean="0"/>
          </a:p>
          <a:p>
            <a:r>
              <a:rPr lang="en-US" dirty="0" smtClean="0"/>
              <a:t>Many libraries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err="1" smtClean="0"/>
              <a:t>PyTorch</a:t>
            </a:r>
            <a:endParaRPr lang="en-US" dirty="0" smtClean="0"/>
          </a:p>
          <a:p>
            <a:pPr lvl="1"/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err="1" smtClean="0"/>
              <a:t>Keras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Nice end-to-end framework</a:t>
            </a:r>
          </a:p>
          <a:p>
            <a:pPr lvl="1"/>
            <a:r>
              <a:rPr lang="en-US" dirty="0" smtClean="0"/>
              <a:t>data exploration (+ pandas + </a:t>
            </a:r>
            <a:r>
              <a:rPr lang="en-US" dirty="0" err="1" smtClean="0"/>
              <a:t>holoviews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preprocessing (+ pandas)</a:t>
            </a:r>
          </a:p>
          <a:p>
            <a:pPr lvl="2"/>
            <a:r>
              <a:rPr lang="en-US" dirty="0" smtClean="0"/>
              <a:t>cleaning/missing values</a:t>
            </a:r>
          </a:p>
          <a:p>
            <a:pPr lvl="2"/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application</a:t>
            </a:r>
          </a:p>
          <a:p>
            <a:r>
              <a:rPr lang="en-US" dirty="0" smtClean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framework for deep learning</a:t>
            </a:r>
          </a:p>
          <a:p>
            <a:r>
              <a:rPr lang="en-US" dirty="0" err="1" smtClean="0"/>
              <a:t>TensorFlow</a:t>
            </a:r>
            <a:r>
              <a:rPr lang="en-US" dirty="0" smtClean="0"/>
              <a:t> backend</a:t>
            </a:r>
          </a:p>
          <a:p>
            <a:r>
              <a:rPr lang="en-US" dirty="0" smtClean="0"/>
              <a:t>Layer types</a:t>
            </a:r>
          </a:p>
          <a:p>
            <a:pPr lvl="1"/>
            <a:r>
              <a:rPr lang="en-US" dirty="0" smtClean="0"/>
              <a:t>dense</a:t>
            </a:r>
          </a:p>
          <a:p>
            <a:pPr lvl="1"/>
            <a:r>
              <a:rPr lang="en-US" dirty="0" smtClean="0"/>
              <a:t>convolutional</a:t>
            </a:r>
          </a:p>
          <a:p>
            <a:pPr lvl="1"/>
            <a:r>
              <a:rPr lang="en-US" dirty="0" smtClean="0"/>
              <a:t>pooling</a:t>
            </a:r>
          </a:p>
          <a:p>
            <a:pPr lvl="1"/>
            <a:r>
              <a:rPr lang="en-US" dirty="0" smtClean="0"/>
              <a:t>embedding</a:t>
            </a:r>
          </a:p>
          <a:p>
            <a:pPr lvl="1"/>
            <a:r>
              <a:rPr lang="en-US" dirty="0" smtClean="0"/>
              <a:t>recurrent</a:t>
            </a:r>
          </a:p>
          <a:p>
            <a:pPr lvl="1"/>
            <a:r>
              <a:rPr lang="en-US" dirty="0" smtClean="0"/>
              <a:t>activation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Data ingestion</a:t>
            </a:r>
          </a:p>
          <a:p>
            <a:pPr lvl="1"/>
            <a:r>
              <a:rPr lang="en-BE" dirty="0" smtClean="0"/>
              <a:t>CSV/JSON/XML/H5 files, RDBMS, NoSQL, HTTP,...</a:t>
            </a:r>
          </a:p>
          <a:p>
            <a:r>
              <a:rPr lang="en-BE" dirty="0" smtClean="0"/>
              <a:t>Data cleaning</a:t>
            </a:r>
          </a:p>
          <a:p>
            <a:pPr lvl="1"/>
            <a:r>
              <a:rPr lang="en-BE" dirty="0" smtClean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 smtClean="0"/>
              <a:t> filter</a:t>
            </a:r>
          </a:p>
          <a:p>
            <a:pPr lvl="1"/>
            <a:r>
              <a:rPr lang="en-BE" dirty="0" smtClean="0"/>
              <a:t>missing values?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impute</a:t>
            </a:r>
          </a:p>
          <a:p>
            <a:r>
              <a:rPr lang="en-BE" dirty="0" smtClean="0"/>
              <a:t>Data transformation</a:t>
            </a:r>
          </a:p>
          <a:p>
            <a:pPr lvl="1"/>
            <a:r>
              <a:rPr lang="en-BE" dirty="0" smtClean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pic>
        <p:nvPicPr>
          <p:cNvPr id="12290" name="Picture 2" descr="Data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3680977"/>
            <a:ext cx="6472554" cy="232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32915" y="2856412"/>
            <a:ext cx="308449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BE" sz="2400" i="1" dirty="0" smtClean="0"/>
              <a:t>Must</a:t>
            </a:r>
            <a:r>
              <a:rPr lang="en-BE" dirty="0" smtClean="0"/>
              <a:t> be done systematically</a:t>
            </a:r>
            <a:endParaRPr lang="en-US" dirty="0"/>
          </a:p>
        </p:txBody>
      </p: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Select model, e.g., </a:t>
            </a:r>
            <a:r>
              <a:rPr lang="en-BE" dirty="0"/>
              <a:t>random forest</a:t>
            </a:r>
            <a:r>
              <a:rPr lang="en-BE" dirty="0" smtClean="0"/>
              <a:t>, (deep) neural network, ...</a:t>
            </a:r>
          </a:p>
          <a:p>
            <a:r>
              <a:rPr lang="en-BE" dirty="0" smtClean="0"/>
              <a:t>Train model, i.e., determine parameters</a:t>
            </a:r>
          </a:p>
          <a:p>
            <a:pPr lvl="1"/>
            <a:r>
              <a:rPr lang="en-BE" dirty="0" smtClean="0"/>
              <a:t>Data: input + output</a:t>
            </a:r>
          </a:p>
          <a:p>
            <a:pPr lvl="2"/>
            <a:r>
              <a:rPr lang="en-BE" dirty="0" smtClean="0"/>
              <a:t>training data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determine model parameters</a:t>
            </a:r>
          </a:p>
          <a:p>
            <a:pPr lvl="2"/>
            <a:r>
              <a:rPr lang="en-BE" dirty="0" smtClean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 smtClean="0"/>
              <a:t> yardstick to avoid overfitting</a:t>
            </a:r>
          </a:p>
          <a:p>
            <a:r>
              <a:rPr lang="en-BE" dirty="0" smtClean="0"/>
              <a:t>Test model</a:t>
            </a:r>
          </a:p>
          <a:p>
            <a:pPr lvl="1"/>
            <a:r>
              <a:rPr lang="en-BE" dirty="0"/>
              <a:t>Data: input + </a:t>
            </a:r>
            <a:r>
              <a:rPr lang="en-BE" dirty="0" smtClean="0"/>
              <a:t>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</a:t>
            </a:r>
            <a:r>
              <a:rPr lang="en-BE" dirty="0" smtClean="0"/>
              <a:t>model</a:t>
            </a:r>
          </a:p>
          <a:p>
            <a:r>
              <a:rPr lang="en-BE" dirty="0" smtClean="0"/>
              <a:t>Production</a:t>
            </a:r>
          </a:p>
          <a:p>
            <a:pPr lvl="1"/>
            <a:r>
              <a:rPr lang="en-BE" dirty="0" smtClean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</a:t>
            </a:r>
            <a:r>
              <a:rPr lang="en-BE" dirty="0" smtClean="0"/>
              <a:t>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Experiment with underfitting and overfitting:</a:t>
            </a:r>
          </a:p>
          <a:p>
            <a:r>
              <a:rPr lang="en-BE" dirty="0" smtClean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255" name="TextBox 10254"/>
              <p:cNvSpPr txBox="1"/>
              <p:nvPr/>
            </p:nvSpPr>
            <p:spPr>
              <a:xfrm>
                <a:off x="4245525" y="4694923"/>
                <a:ext cx="237526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55" name="TextBox 10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525" y="4694923"/>
                <a:ext cx="2375266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63" name="Group 10262"/>
          <p:cNvGrpSpPr/>
          <p:nvPr/>
        </p:nvGrpSpPr>
        <p:grpSpPr>
          <a:xfrm>
            <a:off x="7897567" y="4559778"/>
            <a:ext cx="3699902" cy="1623882"/>
            <a:chOff x="7897567" y="4559778"/>
            <a:chExt cx="3699902" cy="1623882"/>
          </a:xfrm>
        </p:grpSpPr>
        <p:grpSp>
          <p:nvGrpSpPr>
            <p:cNvPr id="10260" name="Group 10259"/>
            <p:cNvGrpSpPr/>
            <p:nvPr/>
          </p:nvGrpSpPr>
          <p:grpSpPr>
            <a:xfrm>
              <a:off x="7897567" y="4559778"/>
              <a:ext cx="2439634" cy="1623882"/>
              <a:chOff x="9663687" y="4449852"/>
              <a:chExt cx="2439634" cy="1623882"/>
            </a:xfrm>
          </p:grpSpPr>
          <p:pic>
            <p:nvPicPr>
              <p:cNvPr id="10257" name="Picture 6" descr="Image result for sigmoid functi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3687" y="4449852"/>
                <a:ext cx="2439634" cy="1623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58" name="TextBox 10257"/>
                  <p:cNvSpPr txBox="1"/>
                  <p:nvPr/>
                </p:nvSpPr>
                <p:spPr>
                  <a:xfrm>
                    <a:off x="11716106" y="5570997"/>
                    <a:ext cx="1977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58" name="TextBox 102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16106" y="5570997"/>
                    <a:ext cx="19774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121" r="-9091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59" name="TextBox 10258"/>
                  <p:cNvSpPr txBox="1"/>
                  <p:nvPr/>
                </p:nvSpPr>
                <p:spPr>
                  <a:xfrm>
                    <a:off x="10216977" y="4565104"/>
                    <a:ext cx="52963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59" name="TextBox 102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6977" y="4565104"/>
                    <a:ext cx="52963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598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262" name="TextBox 10261"/>
            <p:cNvSpPr txBox="1"/>
            <p:nvPr/>
          </p:nvSpPr>
          <p:spPr>
            <a:xfrm>
              <a:off x="9537290" y="5065667"/>
              <a:ext cx="2060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 smtClean="0"/>
                <a:t>activation function</a:t>
              </a:r>
              <a:endParaRPr lang="en-US" dirty="0"/>
            </a:p>
          </p:txBody>
        </p:sp>
      </p:grpSp>
      <p:grpSp>
        <p:nvGrpSpPr>
          <p:cNvPr id="10271" name="Group 10270"/>
          <p:cNvGrpSpPr/>
          <p:nvPr/>
        </p:nvGrpSpPr>
        <p:grpSpPr>
          <a:xfrm>
            <a:off x="1446566" y="4026939"/>
            <a:ext cx="2258759" cy="2314859"/>
            <a:chOff x="1446566" y="4026939"/>
            <a:chExt cx="2258759" cy="2314859"/>
          </a:xfrm>
        </p:grpSpPr>
        <p:grpSp>
          <p:nvGrpSpPr>
            <p:cNvPr id="10261" name="Group 1026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46" name="TextBox 10245"/>
                  <p:cNvSpPr txBox="1"/>
                  <p:nvPr/>
                </p:nvSpPr>
                <p:spPr>
                  <a:xfrm>
                    <a:off x="1875231" y="415442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46" name="TextBox 102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15442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407" r="-5556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876455" y="4559778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559778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273" r="-5455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886287" y="4935354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4935354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143" r="-535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488494" y="4026939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026939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108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480142" y="4617960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17960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0526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480142" y="520886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0886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0526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62233" y="6063828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063828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9524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256" name="Group 10255"/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10249" name="Group 10248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11" name="Straight Connector 10"/>
                  <p:cNvCxnSpPr>
                    <a:stCxn id="12" idx="5"/>
                    <a:endCxn id="16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>
                    <a:stCxn id="13" idx="6"/>
                    <a:endCxn id="16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/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Connector 21"/>
                  <p:cNvCxnSpPr>
                    <a:stCxn id="14" idx="6"/>
                    <a:endCxn id="16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stCxn id="15" idx="7"/>
                    <a:endCxn id="16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40" name="Straight Connector 10239"/>
                  <p:cNvCxnSpPr>
                    <a:stCxn id="16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47" name="TextBox 10246"/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 smtClean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51" name="Oval 50"/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51" name="Straight Connector 10250"/>
                <p:cNvCxnSpPr>
                  <a:stCxn id="51" idx="7"/>
                  <a:endCxn id="16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363995" y="4739087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995" y="4739087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4242" r="-24242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284398" y="5548052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548052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12766" r="-10638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4911157" y="3696117"/>
            <a:ext cx="1867059" cy="853772"/>
            <a:chOff x="4911157" y="3696117"/>
            <a:chExt cx="1867059" cy="853772"/>
          </a:xfrm>
        </p:grpSpPr>
        <p:sp>
          <p:nvSpPr>
            <p:cNvPr id="32" name="Down Arrow 31"/>
            <p:cNvSpPr/>
            <p:nvPr/>
          </p:nvSpPr>
          <p:spPr>
            <a:xfrm>
              <a:off x="4911157" y="3696117"/>
              <a:ext cx="567207" cy="8537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30759" y="3820039"/>
              <a:ext cx="1247457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dirty="0" smtClean="0"/>
                <a:t>inspiration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19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 smtClean="0"/>
              <a:t>How to determine</a:t>
            </a:r>
            <a:br>
              <a:rPr lang="en-BE" sz="3200" dirty="0" smtClean="0"/>
            </a:br>
            <a:r>
              <a:rPr lang="en-BE" sz="3200" dirty="0" smtClean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All material available on GitHub</a:t>
            </a:r>
          </a:p>
          <a:p>
            <a:pPr lvl="1"/>
            <a:r>
              <a:rPr lang="en-BE" dirty="0" smtClean="0"/>
              <a:t>this presentation</a:t>
            </a:r>
          </a:p>
          <a:p>
            <a:pPr lvl="1"/>
            <a:r>
              <a:rPr lang="en-BE" dirty="0" smtClean="0"/>
              <a:t>conda environments</a:t>
            </a:r>
          </a:p>
          <a:p>
            <a:pPr lvl="1"/>
            <a:r>
              <a:rPr lang="en-BE" dirty="0" smtClean="0"/>
              <a:t>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3705" y="4001294"/>
            <a:ext cx="74045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https://github.com/gjbex/PRACE_ML</a:t>
            </a:r>
            <a:r>
              <a:rPr lang="en-BE" sz="3600" dirty="0"/>
              <a:t/>
            </a:r>
            <a:br>
              <a:rPr lang="en-BE" sz="3600" dirty="0"/>
            </a:br>
            <a:r>
              <a:rPr lang="en-BE" sz="3600" dirty="0"/>
              <a:t>or</a:t>
            </a:r>
            <a:br>
              <a:rPr lang="en-BE" sz="3600" dirty="0"/>
            </a:br>
            <a:r>
              <a:rPr lang="en-BE" sz="3600" dirty="0">
                <a:hlinkClick r:id="rId3"/>
              </a:rPr>
              <a:t>https://</a:t>
            </a:r>
            <a:r>
              <a:rPr lang="en-US" sz="3600" dirty="0">
                <a:hlinkClick r:id="rId3"/>
              </a:rPr>
              <a:t>bit.ly/prace2019_ml</a:t>
            </a:r>
            <a:r>
              <a:rPr lang="en-BE" sz="3600" dirty="0"/>
              <a:t> </a:t>
            </a:r>
            <a:endParaRPr lang="en-US" sz="3600" dirty="0"/>
          </a:p>
        </p:txBody>
      </p:sp>
      <p:pic>
        <p:nvPicPr>
          <p:cNvPr id="1030" name="Picture 6" descr="GitHub Logo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091" y="1364799"/>
            <a:ext cx="2215152" cy="221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</a:t>
            </a:r>
            <a:r>
              <a:rPr lang="en-BE" dirty="0" smtClean="0"/>
              <a:t>nitialize weights randomly</a:t>
            </a:r>
          </a:p>
          <a:p>
            <a:r>
              <a:rPr lang="en-BE" dirty="0"/>
              <a:t>F</a:t>
            </a:r>
            <a:r>
              <a:rPr lang="en-BE" dirty="0" smtClean="0"/>
              <a:t>or all training epochs</a:t>
            </a:r>
          </a:p>
          <a:p>
            <a:pPr lvl="1"/>
            <a:r>
              <a:rPr lang="en-BE" sz="2800" dirty="0" smtClean="0"/>
              <a:t>for all input-output in training set</a:t>
            </a:r>
          </a:p>
          <a:p>
            <a:pPr lvl="2"/>
            <a:r>
              <a:rPr lang="en-BE" sz="2800" dirty="0" smtClean="0"/>
              <a:t>using input, compute output (forward)</a:t>
            </a:r>
          </a:p>
          <a:p>
            <a:pPr lvl="2"/>
            <a:r>
              <a:rPr lang="en-BE" sz="2800" dirty="0" smtClean="0"/>
              <a:t>compare computed output with training output</a:t>
            </a:r>
          </a:p>
          <a:p>
            <a:pPr lvl="2"/>
            <a:r>
              <a:rPr lang="en-BE" sz="2800" dirty="0" smtClean="0"/>
              <a:t>adapt weights (backward) to improve output</a:t>
            </a:r>
          </a:p>
          <a:p>
            <a:pPr lvl="1"/>
            <a:r>
              <a:rPr lang="en-BE" sz="3200" dirty="0" smtClean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Input data</a:t>
            </a:r>
          </a:p>
          <a:p>
            <a:pPr lvl="1"/>
            <a:r>
              <a:rPr lang="en-BE" dirty="0" smtClean="0"/>
              <a:t>grayscale image</a:t>
            </a:r>
            <a:endParaRPr lang="en-BE" dirty="0" smtClean="0"/>
          </a:p>
          <a:p>
            <a:r>
              <a:rPr lang="en-BE" dirty="0" smtClean="0"/>
              <a:t>Output data</a:t>
            </a:r>
          </a:p>
          <a:p>
            <a:pPr lvl="1"/>
            <a:r>
              <a:rPr lang="en-BE" dirty="0" smtClean="0"/>
              <a:t>digit </a:t>
            </a:r>
            <a:r>
              <a:rPr lang="en-BE" dirty="0" smtClean="0"/>
              <a:t>0, 1, ..., 9</a:t>
            </a:r>
          </a:p>
          <a:p>
            <a:r>
              <a:rPr lang="en-BE" dirty="0"/>
              <a:t>T</a:t>
            </a:r>
            <a:r>
              <a:rPr lang="en-BE" dirty="0" smtClean="0"/>
              <a:t>raining </a:t>
            </a:r>
            <a:r>
              <a:rPr lang="en-BE" dirty="0" smtClean="0"/>
              <a:t>examples</a:t>
            </a:r>
          </a:p>
          <a:p>
            <a:r>
              <a:rPr lang="en-BE" dirty="0" smtClean="0"/>
              <a:t>Test </a:t>
            </a:r>
            <a:r>
              <a:rPr lang="en-BE" dirty="0" smtClean="0"/>
              <a:t>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Explore the data: </a:t>
            </a:r>
            <a:r>
              <a:rPr lang="en-BE" dirty="0" smtClean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output data as array with</a:t>
            </a:r>
            <a:br>
              <a:rPr lang="en-BE" sz="1800" dirty="0" smtClean="0"/>
            </a:br>
            <a:r>
              <a:rPr lang="en-BE" sz="1800" dirty="0" smtClean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758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0,</a:t>
              </a:r>
              <a:r>
                <a:rPr lang="en-BE" dirty="0" smtClean="0">
                  <a:latin typeface="Inconsolata" panose="00000509000000000000" pitchFamily="49" charset="0"/>
                </a:rPr>
                <a:t>...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0.951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0.533</a:t>
              </a:r>
              <a:r>
                <a:rPr lang="nl-NL" dirty="0" smtClean="0">
                  <a:latin typeface="Inconsolata" panose="00000509000000000000" pitchFamily="49" charset="0"/>
                </a:rPr>
                <a:t>,</a:t>
              </a:r>
              <a:r>
                <a:rPr lang="en-BE" dirty="0" smtClean="0">
                  <a:latin typeface="Inconsolata" panose="00000509000000000000" pitchFamily="49" charset="0"/>
                </a:rPr>
                <a:t>...,</a:t>
              </a:r>
              <a:r>
                <a:rPr lang="nl-NL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], </a:t>
              </a:r>
              <a:r>
                <a:rPr lang="nl-NL" dirty="0" smtClean="0">
                  <a:latin typeface="Inconsolata" panose="00000509000000000000" pitchFamily="49" charset="0"/>
                </a:rPr>
                <a:t>dtype=</a:t>
              </a:r>
              <a:r>
                <a:rPr lang="en-BE" dirty="0" smtClean="0">
                  <a:latin typeface="Inconsolata" panose="00000509000000000000" pitchFamily="49" charset="0"/>
                </a:rPr>
                <a:t>float32</a:t>
              </a:r>
              <a:r>
                <a:rPr lang="nl-NL" dirty="0" smtClean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 smtClean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0, 0, 0, 1, 0, 0, 0, 0</a:t>
              </a:r>
              <a:r>
                <a:rPr lang="nl-NL" dirty="0" smtClean="0">
                  <a:latin typeface="Inconsolata" panose="00000509000000000000" pitchFamily="49" charset="0"/>
                </a:rPr>
                <a:t>], </a:t>
              </a:r>
              <a:r>
                <a:rPr lang="nl-NL" dirty="0">
                  <a:latin typeface="Inconsolata" panose="00000509000000000000" pitchFamily="49" charset="0"/>
                </a:rPr>
                <a:t>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Activation functions: </a:t>
            </a:r>
            <a:r>
              <a:rPr lang="en-BE" dirty="0" smtClean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Multilayer perceptron: </a:t>
            </a:r>
            <a:r>
              <a:rPr lang="en-BE" dirty="0" smtClean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Many layers</a:t>
            </a:r>
          </a:p>
          <a:p>
            <a:r>
              <a:rPr lang="en-BE" dirty="0" smtClean="0"/>
              <a:t>Features are </a:t>
            </a:r>
            <a:r>
              <a:rPr lang="en-BE" i="1" dirty="0" smtClean="0"/>
              <a:t>learned</a:t>
            </a:r>
            <a:r>
              <a:rPr lang="en-BE" dirty="0" smtClean="0"/>
              <a:t>, not given</a:t>
            </a:r>
          </a:p>
          <a:p>
            <a:r>
              <a:rPr lang="en-BE" dirty="0" smtClean="0"/>
              <a:t>Low-level features combined into</a:t>
            </a:r>
            <a:br>
              <a:rPr lang="en-BE" dirty="0" smtClean="0"/>
            </a:br>
            <a:r>
              <a:rPr lang="en-BE" dirty="0" smtClean="0"/>
              <a:t>high-level </a:t>
            </a:r>
            <a:r>
              <a:rPr lang="en-BE" dirty="0" smtClean="0"/>
              <a:t>features</a:t>
            </a:r>
          </a:p>
          <a:p>
            <a:endParaRPr lang="en-BE" dirty="0"/>
          </a:p>
          <a:p>
            <a:r>
              <a:rPr lang="en-BE" dirty="0" smtClean="0"/>
              <a:t>Special types of layers</a:t>
            </a:r>
          </a:p>
          <a:p>
            <a:pPr lvl="1"/>
            <a:r>
              <a:rPr lang="en-BE" dirty="0" smtClean="0"/>
              <a:t>convolutional</a:t>
            </a:r>
          </a:p>
          <a:p>
            <a:pPr lvl="1"/>
            <a:r>
              <a:rPr lang="en-BE" dirty="0" smtClean="0"/>
              <a:t>drop-out</a:t>
            </a:r>
          </a:p>
          <a:p>
            <a:pPr lvl="1"/>
            <a:r>
              <a:rPr lang="en-BE" dirty="0" smtClean="0"/>
              <a:t>...</a:t>
            </a:r>
            <a:endParaRPr lang="en-B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Convolution: </a:t>
            </a:r>
            <a:r>
              <a:rPr lang="en-BE" dirty="0" smtClean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Second </a:t>
            </a:r>
            <a:r>
              <a:rPr lang="en-BE" dirty="0" smtClean="0"/>
              <a:t>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output data as array with</a:t>
            </a:r>
            <a:br>
              <a:rPr lang="en-BE" sz="1800" dirty="0" smtClean="0"/>
            </a:br>
            <a:r>
              <a:rPr lang="en-BE" sz="1800" dirty="0" smtClean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28 </a:t>
            </a:r>
            <a:r>
              <a:rPr lang="en-BE" sz="1800" dirty="0" smtClean="0">
                <a:sym typeface="Symbol" panose="05050102010706020507" pitchFamily="18" charset="2"/>
              </a:rPr>
              <a:t></a:t>
            </a:r>
            <a:r>
              <a:rPr lang="en-BE" sz="1800" dirty="0" smtClean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CNN layer with 32 filters 3 </a:t>
            </a:r>
            <a:r>
              <a:rPr lang="en-BE" sz="1800" dirty="0" smtClean="0">
                <a:sym typeface="Symbol" panose="05050102010706020507" pitchFamily="18" charset="2"/>
              </a:rPr>
              <a:t></a:t>
            </a:r>
            <a:r>
              <a:rPr lang="en-BE" sz="1800" dirty="0" smtClean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</a:t>
              </a:r>
              <a:r>
                <a:rPr lang="en-GB" dirty="0" smtClean="0">
                  <a:latin typeface="Inconsolata" panose="00000509000000000000" pitchFamily="49" charset="0"/>
                </a:rPr>
                <a:t>([</a:t>
              </a:r>
              <a:r>
                <a:rPr lang="en-BE" dirty="0" smtClean="0">
                  <a:latin typeface="Inconsolata" panose="00000509000000000000" pitchFamily="49" charset="0"/>
                </a:rPr>
                <a:t>[</a:t>
              </a:r>
              <a:r>
                <a:rPr lang="en-GB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0,</a:t>
              </a:r>
              <a:r>
                <a:rPr lang="en-BE" dirty="0" smtClean="0">
                  <a:latin typeface="Inconsolata" panose="00000509000000000000" pitchFamily="49" charset="0"/>
                </a:rPr>
                <a:t>...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0.951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0.533</a:t>
              </a:r>
              <a:r>
                <a:rPr lang="nl-NL" dirty="0" smtClean="0">
                  <a:latin typeface="Inconsolata" panose="00000509000000000000" pitchFamily="49" charset="0"/>
                </a:rPr>
                <a:t>,</a:t>
              </a:r>
              <a:r>
                <a:rPr lang="en-BE" dirty="0" smtClean="0">
                  <a:latin typeface="Inconsolata" panose="00000509000000000000" pitchFamily="49" charset="0"/>
                </a:rPr>
                <a:t>...,</a:t>
              </a:r>
              <a:r>
                <a:rPr lang="nl-NL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en-BE" dirty="0" smtClean="0">
                  <a:latin typeface="Inconsolata" panose="00000509000000000000" pitchFamily="49" charset="0"/>
                </a:rPr>
                <a:t>]</a:t>
              </a:r>
              <a:r>
                <a:rPr lang="nl-NL" dirty="0" smtClean="0">
                  <a:latin typeface="Inconsolata" panose="00000509000000000000" pitchFamily="49" charset="0"/>
                </a:rPr>
                <a:t>], dtype=</a:t>
              </a:r>
              <a:r>
                <a:rPr lang="en-BE" dirty="0" smtClean="0">
                  <a:latin typeface="Inconsolata" panose="00000509000000000000" pitchFamily="49" charset="0"/>
                </a:rPr>
                <a:t>float32</a:t>
              </a:r>
              <a:r>
                <a:rPr lang="nl-NL" dirty="0" smtClean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 smtClean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0, 0, 0, 1, 0, 0, 0, 0</a:t>
              </a:r>
              <a:r>
                <a:rPr lang="nl-NL" dirty="0" smtClean="0">
                  <a:latin typeface="Inconsolata" panose="00000509000000000000" pitchFamily="49" charset="0"/>
                </a:rPr>
                <a:t>], </a:t>
              </a:r>
              <a:r>
                <a:rPr lang="nl-NL" dirty="0">
                  <a:latin typeface="Inconsolata" panose="00000509000000000000" pitchFamily="49" charset="0"/>
                </a:rPr>
                <a:t>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Convolutional neural network: </a:t>
            </a:r>
            <a:r>
              <a:rPr lang="en-BE" dirty="0" smtClean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is making great strides</a:t>
            </a:r>
          </a:p>
          <a:p>
            <a:pPr lvl="1"/>
            <a:r>
              <a:rPr lang="en-US" dirty="0" smtClean="0"/>
              <a:t>Large, good data sets</a:t>
            </a:r>
          </a:p>
          <a:p>
            <a:pPr lvl="1"/>
            <a:r>
              <a:rPr lang="en-US" dirty="0" smtClean="0"/>
              <a:t>Compute power</a:t>
            </a:r>
          </a:p>
          <a:p>
            <a:pPr lvl="1"/>
            <a:r>
              <a:rPr lang="en-US" dirty="0" smtClean="0"/>
              <a:t>Progress in algorithms</a:t>
            </a:r>
          </a:p>
          <a:p>
            <a:r>
              <a:rPr lang="en-US" dirty="0" smtClean="0"/>
              <a:t>Many interesting applications</a:t>
            </a:r>
          </a:p>
          <a:p>
            <a:pPr lvl="1"/>
            <a:r>
              <a:rPr lang="en-US" dirty="0" err="1" smtClean="0"/>
              <a:t>commericial</a:t>
            </a:r>
            <a:endParaRPr lang="en-US" dirty="0" smtClean="0"/>
          </a:p>
          <a:p>
            <a:pPr lvl="1"/>
            <a:r>
              <a:rPr lang="en-US" dirty="0" smtClean="0"/>
              <a:t>scientific</a:t>
            </a:r>
          </a:p>
          <a:p>
            <a:r>
              <a:rPr lang="en-US" dirty="0" smtClean="0"/>
              <a:t>Links with artificial intelligence</a:t>
            </a:r>
          </a:p>
          <a:p>
            <a:pPr lvl="1"/>
            <a:r>
              <a:rPr lang="en-US" dirty="0" smtClean="0"/>
              <a:t>However, AI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regression: predict numerical values</a:t>
            </a:r>
          </a:p>
          <a:p>
            <a:pPr lvl="1"/>
            <a:r>
              <a:rPr lang="en-US" dirty="0" smtClean="0"/>
              <a:t>classification: predict categorical values, i.e., labels</a:t>
            </a:r>
          </a:p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clustering: group data according to "distance"</a:t>
            </a:r>
          </a:p>
          <a:p>
            <a:pPr lvl="1"/>
            <a:r>
              <a:rPr lang="en-US" dirty="0" smtClean="0"/>
              <a:t>association: find frequent co-occurrences</a:t>
            </a:r>
          </a:p>
          <a:p>
            <a:pPr lvl="1"/>
            <a:r>
              <a:rPr lang="en-US" dirty="0" smtClean="0"/>
              <a:t>link prediction: discover relationships in data</a:t>
            </a:r>
          </a:p>
          <a:p>
            <a:pPr lvl="1"/>
            <a:r>
              <a:rPr lang="en-US" dirty="0" smtClean="0"/>
              <a:t>data reduction: project features to fewer features</a:t>
            </a:r>
          </a:p>
          <a:p>
            <a:r>
              <a:rPr lang="en-US" dirty="0" smtClean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 smtClean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 smtClean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Microsoft Office PowerPoint</Application>
  <PresentationFormat>Widescreen</PresentationFormat>
  <Paragraphs>237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FlandersArtSans-Bold</vt:lpstr>
      <vt:lpstr>FlandersArtSans-Medium</vt:lpstr>
      <vt:lpstr>FlandersArtSans-Regular</vt:lpstr>
      <vt:lpstr>Inconsolata</vt:lpstr>
      <vt:lpstr>Symbol</vt:lpstr>
      <vt:lpstr>1_Office Theme</vt:lpstr>
      <vt:lpstr>Introduction to machine learning/AI</vt:lpstr>
      <vt:lpstr>Material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scikit-learn</vt:lpstr>
      <vt:lpstr>Keras</vt:lpstr>
      <vt:lpstr>Data pipelines</vt:lpstr>
      <vt:lpstr>Supervised learning: methodology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74</cp:revision>
  <dcterms:created xsi:type="dcterms:W3CDTF">2019-05-02T08:06:12Z</dcterms:created>
  <dcterms:modified xsi:type="dcterms:W3CDTF">2019-05-09T12:23:11Z</dcterms:modified>
</cp:coreProperties>
</file>