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58" r:id="rId3"/>
    <p:sldId id="356" r:id="rId4"/>
    <p:sldId id="359" r:id="rId5"/>
    <p:sldId id="361" r:id="rId6"/>
    <p:sldId id="362" r:id="rId7"/>
    <p:sldId id="363" r:id="rId8"/>
    <p:sldId id="360" r:id="rId9"/>
    <p:sldId id="364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407C-9080-E103-ABDF-C3016E7A9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CCC02-0DA3-71B0-D3B2-4E2A54032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7252E-1053-A8F6-2E8C-C2F2CF1D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E3B1-01F2-49CF-99E4-33D1FD180D62}" type="datetimeFigureOut">
              <a:rPr lang="LID4096" smtClean="0"/>
              <a:t>04/10/2024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6A7B-36C3-FB43-5C9E-74865997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0E34F-5176-E05C-171B-17E2147E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CEA4-DB06-4D81-A703-9DD0AE7D2B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247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B804-737A-B59B-E728-17E9DB761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67440-5EC3-9BD7-5B4A-E1C7B70EF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1B56-9639-B405-81E1-11599576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E3B1-01F2-49CF-99E4-33D1FD180D62}" type="datetimeFigureOut">
              <a:rPr lang="LID4096" smtClean="0"/>
              <a:t>04/10/2024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A6D1E-D7C9-5227-CD3E-C737B7AC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5B045-BC7B-D828-4A50-B09AC987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CEA4-DB06-4D81-A703-9DD0AE7D2B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666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BAE40-435F-3BA8-CC3B-A6898773F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3A2E7-2AD4-8017-8C61-408693D23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B64F-BF61-DE8C-FB32-0997187E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E3B1-01F2-49CF-99E4-33D1FD180D62}" type="datetimeFigureOut">
              <a:rPr lang="LID4096" smtClean="0"/>
              <a:t>04/10/2024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481A5-E0E1-615F-1717-D94FC839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2CDE4-3AC8-17F0-6165-8350B6F2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CEA4-DB06-4D81-A703-9DD0AE7D2B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48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4CA33-5FF0-4C57-5BF5-91352FA3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9DC13-5CCA-A78D-C420-1A7EFF38A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D5AD4-2F83-4009-1ACA-B1E2C082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E3B1-01F2-49CF-99E4-33D1FD180D62}" type="datetimeFigureOut">
              <a:rPr lang="LID4096" smtClean="0"/>
              <a:t>04/10/2024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3E911-5E39-7A86-024D-DF2655C9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29593-8CBD-6F6C-6337-22DE6C6C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CEA4-DB06-4D81-A703-9DD0AE7D2B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4359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06D2-3E39-A8DA-3CA7-01EC4FA8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91B7D-E6A3-A732-B5F3-3E74DD1BE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8484C-321B-713F-CE43-80D03940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E3B1-01F2-49CF-99E4-33D1FD180D62}" type="datetimeFigureOut">
              <a:rPr lang="LID4096" smtClean="0"/>
              <a:t>04/10/2024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D22AB-DF91-C27B-CCCB-8EEE570E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6D1A7-090B-52D5-1814-199CA15E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CEA4-DB06-4D81-A703-9DD0AE7D2B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103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2CAD-59E3-E5FE-0596-CF929ECB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1B213-750B-665D-E268-51E38EA1E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7EBB7-9E2F-4A49-B49B-7C73ECB97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D1036-E33B-03B5-8F12-DA77BEBD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E3B1-01F2-49CF-99E4-33D1FD180D62}" type="datetimeFigureOut">
              <a:rPr lang="LID4096" smtClean="0"/>
              <a:t>04/10/2024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17BEA-2CFF-1952-CFDA-5BFC4FF0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E4F4-89CA-656F-3D81-3168AF45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CEA4-DB06-4D81-A703-9DD0AE7D2B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408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8CA9-51B1-01E0-CDB5-E78E7EE7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E36DF-8E22-41E9-21D0-FC2AC3CF2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F5A3A-5610-B7BA-DFB2-EBB1526C8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5A6FB-14A0-44C6-5311-E9F615F36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D0525-FB74-942B-9AAF-EBAEA7A95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1B031-ECEB-7F16-2A9C-3258E88E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E3B1-01F2-49CF-99E4-33D1FD180D62}" type="datetimeFigureOut">
              <a:rPr lang="LID4096" smtClean="0"/>
              <a:t>04/10/2024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A6698-2AF1-805C-7991-68234079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1D32A-7E88-2917-3128-64B78CC6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CEA4-DB06-4D81-A703-9DD0AE7D2B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2715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531FE-4F8A-35C5-7593-4F4847FA2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C79BBC-E5E6-515A-11B5-FE380E60B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E3B1-01F2-49CF-99E4-33D1FD180D62}" type="datetimeFigureOut">
              <a:rPr lang="LID4096" smtClean="0"/>
              <a:t>04/10/2024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FCE9B-BD4C-5A14-3D3C-5CD13262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17729-621F-ADD0-1E6F-5FB7C43B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CEA4-DB06-4D81-A703-9DD0AE7D2B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7250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B7CF1C-E2F4-5356-16F9-62412C61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E3B1-01F2-49CF-99E4-33D1FD180D62}" type="datetimeFigureOut">
              <a:rPr lang="LID4096" smtClean="0"/>
              <a:t>04/10/2024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83BA75-A977-9407-5963-2A029336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3437F-CF94-D344-6AF9-15C910967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CEA4-DB06-4D81-A703-9DD0AE7D2B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312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8949-5720-E96C-4E6F-C3FF96541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F8E6-ADD1-0588-CC1F-50E9CED95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4B66C-4F2E-0C6E-F58C-ED0B480D7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1D7BF-C8D2-EECB-8A0D-A2860A13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E3B1-01F2-49CF-99E4-33D1FD180D62}" type="datetimeFigureOut">
              <a:rPr lang="LID4096" smtClean="0"/>
              <a:t>04/10/2024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1C73F-E795-E001-4D92-00B4A01C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7437D-ECD0-2FAC-54C2-DBA42EFA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CEA4-DB06-4D81-A703-9DD0AE7D2B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466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1C6C-05BC-E7B8-6484-A2FEA4B5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8B145-EF51-168F-4A4D-0AA37A98C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03C11-2CF6-941D-B6C7-3A7F2DDB0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40490-7172-6CFF-6BA8-87CA2D91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E3B1-01F2-49CF-99E4-33D1FD180D62}" type="datetimeFigureOut">
              <a:rPr lang="LID4096" smtClean="0"/>
              <a:t>04/10/2024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5F605-1159-9267-8837-EC2513D0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E4251-EEAA-4B83-9CD2-329C8863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CEA4-DB06-4D81-A703-9DD0AE7D2B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886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BE4AF2-B309-A24B-86FB-1AAF8855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2CB43-1A3D-A660-3834-B0EDD1C4D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01CD7-32D4-F9CD-2266-CBA3DAFF9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2E3B1-01F2-49CF-99E4-33D1FD180D62}" type="datetimeFigureOut">
              <a:rPr lang="LID4096" smtClean="0"/>
              <a:t>04/10/2024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A8B1E-87EE-3263-9E4A-B8B83329A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A7A27-6173-E6A8-FD65-B54BEFD30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4CEA4-DB06-4D81-A703-9DD0AE7D2B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8378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3W8KXoy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treamlit.io/" TargetMode="External"/><Relationship Id="rId7" Type="http://schemas.openxmlformats.org/officeDocument/2006/relationships/hyperlink" Target="https://plotly.com/python/" TargetMode="External"/><Relationship Id="rId2" Type="http://schemas.openxmlformats.org/officeDocument/2006/relationships/hyperlink" Target="https://panel.holoviz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bokeh.org/en/latest/" TargetMode="External"/><Relationship Id="rId5" Type="http://schemas.openxmlformats.org/officeDocument/2006/relationships/hyperlink" Target="https://altair-viz.github.io/" TargetMode="External"/><Relationship Id="rId4" Type="http://schemas.openxmlformats.org/officeDocument/2006/relationships/hyperlink" Target="https://dash.plotl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B181-9FDC-47D0-A13A-5A8683E9F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dashboards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5FC78-BA33-40E2-9225-C7B34D374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F39D8-A1C7-4AD7-A367-1035B55BFCA9}"/>
              </a:ext>
            </a:extLst>
          </p:cNvPr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0F429-F29A-4AEF-A825-F71131960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D61E5AD-E35C-4F3B-B05C-ED06B4E3F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77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8F56C5-358B-42BB-A586-6DE040AF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FD6A6-83A4-4FFD-9F0F-57262E8568BD}"/>
              </a:ext>
            </a:extLst>
          </p:cNvPr>
          <p:cNvSpPr txBox="1"/>
          <p:nvPr/>
        </p:nvSpPr>
        <p:spPr>
          <a:xfrm>
            <a:off x="3886200" y="5528275"/>
            <a:ext cx="45822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hlinkClick r:id="rId2"/>
              </a:rPr>
              <a:t>https://bit.ly/3W8KXoy</a:t>
            </a:r>
            <a:r>
              <a:rPr lang="en-US" sz="3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170E4-3409-2E5E-6CA0-16C84BA6A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678" y="595845"/>
            <a:ext cx="4492556" cy="449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6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8B7CA-974B-4F39-B507-75A5AE9BE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6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85B1C-281D-DC70-50BC-DEB1CF87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84EAB-94BB-8AAC-5DD3-EAFF89117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Dashboards</a:t>
            </a:r>
          </a:p>
          <a:p>
            <a:pPr lvl="1"/>
            <a:r>
              <a:rPr lang="en-US" dirty="0"/>
              <a:t>Present information visually</a:t>
            </a:r>
          </a:p>
          <a:p>
            <a:pPr lvl="1"/>
            <a:r>
              <a:rPr lang="en-US" dirty="0"/>
              <a:t>Can provide interactivity</a:t>
            </a:r>
          </a:p>
          <a:p>
            <a:pPr lvl="1"/>
            <a:r>
              <a:rPr lang="en-US" dirty="0"/>
              <a:t>Can be deployed easily</a:t>
            </a:r>
          </a:p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Reporting</a:t>
            </a:r>
          </a:p>
          <a:p>
            <a:pPr lvl="2"/>
            <a:r>
              <a:rPr lang="en-US" dirty="0"/>
              <a:t>Graphs</a:t>
            </a:r>
          </a:p>
          <a:p>
            <a:pPr lvl="2"/>
            <a:r>
              <a:rPr lang="en-US" dirty="0"/>
              <a:t>Tables</a:t>
            </a:r>
          </a:p>
          <a:p>
            <a:pPr lvl="2"/>
            <a:r>
              <a:rPr lang="en-US" dirty="0"/>
              <a:t>Text</a:t>
            </a:r>
          </a:p>
          <a:p>
            <a:pPr lvl="1"/>
            <a:r>
              <a:rPr lang="en-US" dirty="0"/>
              <a:t>Data exploration</a:t>
            </a:r>
          </a:p>
          <a:p>
            <a:pPr lvl="1"/>
            <a:r>
              <a:rPr lang="en-US" dirty="0"/>
              <a:t>Web applications</a:t>
            </a:r>
          </a:p>
          <a:p>
            <a:pPr lvl="2"/>
            <a:r>
              <a:rPr lang="en-US" dirty="0"/>
              <a:t>Interaction with data sources</a:t>
            </a:r>
          </a:p>
        </p:txBody>
      </p:sp>
    </p:spTree>
    <p:extLst>
      <p:ext uri="{BB962C8B-B14F-4D97-AF65-F5344CB8AC3E}">
        <p14:creationId xmlns:p14="http://schemas.microsoft.com/office/powerpoint/2010/main" val="66822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1EA8-21BF-FD8B-7642-4CB37628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87B95-26F9-A3D1-CD78-4805F81C4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offers many options</a:t>
            </a:r>
          </a:p>
          <a:p>
            <a:pPr lvl="1"/>
            <a:r>
              <a:rPr lang="en-US" dirty="0"/>
              <a:t>Panel</a:t>
            </a:r>
          </a:p>
          <a:p>
            <a:pPr lvl="2"/>
            <a:r>
              <a:rPr lang="en-US" dirty="0"/>
              <a:t>Easy to use</a:t>
            </a:r>
          </a:p>
          <a:p>
            <a:pPr lvl="2"/>
            <a:r>
              <a:rPr lang="en-US" dirty="0"/>
              <a:t>Simple interaction in pure HTML/</a:t>
            </a:r>
            <a:r>
              <a:rPr lang="en-US" dirty="0" err="1"/>
              <a:t>javascript</a:t>
            </a:r>
            <a:endParaRPr lang="en-US" dirty="0"/>
          </a:p>
          <a:p>
            <a:pPr lvl="2"/>
            <a:r>
              <a:rPr lang="en-US" dirty="0"/>
              <a:t>Non-trivial interaction requires backend (local or cloud)</a:t>
            </a:r>
          </a:p>
          <a:p>
            <a:pPr lvl="1"/>
            <a:r>
              <a:rPr lang="en-US" dirty="0" err="1"/>
              <a:t>Streamlit</a:t>
            </a:r>
            <a:endParaRPr lang="en-US" dirty="0"/>
          </a:p>
          <a:p>
            <a:pPr lvl="2"/>
            <a:r>
              <a:rPr lang="en-US" dirty="0"/>
              <a:t>Easy to use</a:t>
            </a:r>
          </a:p>
          <a:p>
            <a:pPr lvl="2"/>
            <a:r>
              <a:rPr lang="en-US" dirty="0"/>
              <a:t>Web applications</a:t>
            </a:r>
          </a:p>
          <a:p>
            <a:pPr lvl="2"/>
            <a:r>
              <a:rPr lang="en-US" dirty="0"/>
              <a:t>Requires server (local, hosted or cloud)</a:t>
            </a:r>
          </a:p>
          <a:p>
            <a:pPr lvl="1"/>
            <a:r>
              <a:rPr lang="en-US" dirty="0"/>
              <a:t>Dash</a:t>
            </a:r>
          </a:p>
          <a:p>
            <a:pPr lvl="2"/>
            <a:r>
              <a:rPr lang="en-US" dirty="0"/>
              <a:t>Less convenient</a:t>
            </a:r>
          </a:p>
          <a:p>
            <a:pPr lvl="2"/>
            <a:r>
              <a:rPr lang="en-US" dirty="0"/>
              <a:t>Requires server (local, hosted or cloud)</a:t>
            </a:r>
          </a:p>
          <a:p>
            <a:pPr lvl="1"/>
            <a:r>
              <a:rPr lang="en-US" dirty="0"/>
              <a:t>…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C46E2-092D-17A6-868E-3D17DEAC1BFE}"/>
              </a:ext>
            </a:extLst>
          </p:cNvPr>
          <p:cNvSpPr txBox="1"/>
          <p:nvPr/>
        </p:nvSpPr>
        <p:spPr>
          <a:xfrm rot="19893255">
            <a:off x="6606073" y="3810637"/>
            <a:ext cx="1875453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Personal favorite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39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BCFA-E970-58C6-A675-9862DE75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7202D-503A-86D8-4183-A2B17745A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Bokeh</a:t>
            </a:r>
          </a:p>
          <a:p>
            <a:pPr lvl="1"/>
            <a:r>
              <a:rPr lang="en-US" dirty="0"/>
              <a:t>Many features</a:t>
            </a:r>
          </a:p>
          <a:p>
            <a:pPr lvl="1"/>
            <a:r>
              <a:rPr lang="en-US" dirty="0"/>
              <a:t>Simple interactivity: HTML/</a:t>
            </a:r>
            <a:r>
              <a:rPr lang="en-US" dirty="0" err="1"/>
              <a:t>javascript</a:t>
            </a:r>
            <a:r>
              <a:rPr lang="en-US" dirty="0"/>
              <a:t> only</a:t>
            </a:r>
          </a:p>
          <a:p>
            <a:pPr lvl="1"/>
            <a:r>
              <a:rPr lang="en-US" dirty="0"/>
              <a:t>Non-trivial interactivity requires backend</a:t>
            </a:r>
          </a:p>
          <a:p>
            <a:r>
              <a:rPr lang="en-US" dirty="0"/>
              <a:t>Altair</a:t>
            </a:r>
          </a:p>
          <a:p>
            <a:pPr lvl="1"/>
            <a:r>
              <a:rPr lang="en-US" dirty="0"/>
              <a:t>Grammar of Graphics approach (aka ggplot2)</a:t>
            </a:r>
          </a:p>
          <a:p>
            <a:pPr lvl="1"/>
            <a:r>
              <a:rPr lang="en-US" dirty="0"/>
              <a:t>Non-trivial features are… non-trivial to use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 err="1"/>
              <a:t>Plotly</a:t>
            </a:r>
            <a:endParaRPr lang="en-US" dirty="0"/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Non-trivial interaction requires backend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1072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A0C2-6C91-FF88-957A-9C2718E8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options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B5336-03DB-0A72-B9EF-B1F000C36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with </a:t>
            </a:r>
            <a:r>
              <a:rPr lang="en-US" dirty="0" err="1"/>
              <a:t>javascript</a:t>
            </a:r>
            <a:r>
              <a:rPr lang="en-US" dirty="0"/>
              <a:t> interaction</a:t>
            </a:r>
          </a:p>
          <a:p>
            <a:pPr lvl="1"/>
            <a:r>
              <a:rPr lang="en-US" dirty="0"/>
              <a:t>Webserver</a:t>
            </a:r>
          </a:p>
          <a:p>
            <a:pPr lvl="1"/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Non-trivial interactions</a:t>
            </a:r>
          </a:p>
          <a:p>
            <a:pPr lvl="1"/>
            <a:r>
              <a:rPr lang="en-US" dirty="0" err="1"/>
              <a:t>Streamlit</a:t>
            </a:r>
            <a:r>
              <a:rPr lang="en-US" dirty="0"/>
              <a:t> on streamlit.io</a:t>
            </a:r>
          </a:p>
          <a:p>
            <a:pPr lvl="1"/>
            <a:r>
              <a:rPr lang="en-US" dirty="0"/>
              <a:t>Dash on plotly.com</a:t>
            </a:r>
          </a:p>
          <a:p>
            <a:pPr lvl="1"/>
            <a:r>
              <a:rPr lang="en-US" dirty="0"/>
              <a:t>Cloud, e.g., Amazon EC2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8763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1CBEF-84A4-BD10-5000-22F7BCFB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examples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B607B-1AA2-29BC-F273-3D8428CC6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Schooltool</a:t>
            </a:r>
            <a:endParaRPr lang="en-US" dirty="0"/>
          </a:p>
          <a:p>
            <a:pPr lvl="1"/>
            <a:r>
              <a:rPr lang="en-US" dirty="0"/>
              <a:t>Covid-19 dashboard to help schools</a:t>
            </a:r>
          </a:p>
          <a:p>
            <a:pPr lvl="1"/>
            <a:r>
              <a:rPr lang="en-US" dirty="0"/>
              <a:t>Panel on Amazon EC2</a:t>
            </a:r>
          </a:p>
          <a:p>
            <a:r>
              <a:rPr lang="en-US" dirty="0" err="1"/>
              <a:t>MapMaker</a:t>
            </a:r>
            <a:endParaRPr lang="en-US" dirty="0"/>
          </a:p>
          <a:p>
            <a:pPr lvl="1"/>
            <a:r>
              <a:rPr lang="en-US" dirty="0"/>
              <a:t>Display geographical information on Belgian municipality level</a:t>
            </a:r>
          </a:p>
          <a:p>
            <a:pPr lvl="1"/>
            <a:r>
              <a:rPr lang="en-US" dirty="0" err="1"/>
              <a:t>Streamlit</a:t>
            </a:r>
            <a:r>
              <a:rPr lang="en-US" dirty="0"/>
              <a:t> on streamlit.io</a:t>
            </a:r>
          </a:p>
          <a:p>
            <a:r>
              <a:rPr lang="en-US" dirty="0"/>
              <a:t>VSC status page</a:t>
            </a:r>
          </a:p>
          <a:p>
            <a:pPr lvl="1"/>
            <a:r>
              <a:rPr lang="en-US" dirty="0"/>
              <a:t>Provide overview of VSC infrastructure &amp; services status</a:t>
            </a:r>
          </a:p>
          <a:p>
            <a:pPr lvl="1"/>
            <a:r>
              <a:rPr lang="en-US" dirty="0"/>
              <a:t>Python scripts generating HTML on </a:t>
            </a:r>
            <a:r>
              <a:rPr lang="en-US" dirty="0" err="1"/>
              <a:t>Github</a:t>
            </a:r>
            <a:r>
              <a:rPr lang="en-US" dirty="0"/>
              <a:t> using Actions</a:t>
            </a:r>
          </a:p>
          <a:p>
            <a:pPr lvl="1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2315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C5E18-7744-6A49-5512-D7127F84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1D28F-66FD-4BEB-4CD9-382E4603A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Panel</a:t>
            </a:r>
            <a:br>
              <a:rPr lang="en-US" dirty="0"/>
            </a:br>
            <a:r>
              <a:rPr lang="en-US" dirty="0">
                <a:hlinkClick r:id="rId2"/>
              </a:rPr>
              <a:t>https://panel.holoviz.org/</a:t>
            </a:r>
            <a:r>
              <a:rPr lang="en-US" dirty="0"/>
              <a:t> </a:t>
            </a:r>
          </a:p>
          <a:p>
            <a:r>
              <a:rPr lang="en-US" dirty="0" err="1"/>
              <a:t>Streamlit</a:t>
            </a:r>
            <a:br>
              <a:rPr lang="en-US" dirty="0"/>
            </a:br>
            <a:r>
              <a:rPr lang="en-US" dirty="0">
                <a:hlinkClick r:id="rId3"/>
              </a:rPr>
              <a:t>https://docs.streamlit.io/</a:t>
            </a:r>
            <a:r>
              <a:rPr lang="en-US" dirty="0"/>
              <a:t> </a:t>
            </a:r>
          </a:p>
          <a:p>
            <a:r>
              <a:rPr lang="en-US" dirty="0"/>
              <a:t>Dash</a:t>
            </a:r>
            <a:br>
              <a:rPr lang="en-US" dirty="0"/>
            </a:br>
            <a:r>
              <a:rPr lang="en-US" dirty="0">
                <a:hlinkClick r:id="rId4"/>
              </a:rPr>
              <a:t>https://dash.plotly.com/</a:t>
            </a:r>
            <a:r>
              <a:rPr lang="en-US" dirty="0"/>
              <a:t> </a:t>
            </a:r>
          </a:p>
          <a:p>
            <a:r>
              <a:rPr lang="en-US" dirty="0"/>
              <a:t>Altair</a:t>
            </a:r>
            <a:br>
              <a:rPr lang="en-US" dirty="0"/>
            </a:br>
            <a:r>
              <a:rPr lang="en-US" dirty="0">
                <a:hlinkClick r:id="rId5"/>
              </a:rPr>
              <a:t>https://altair-viz.github.io/</a:t>
            </a:r>
            <a:r>
              <a:rPr lang="en-US" dirty="0"/>
              <a:t> </a:t>
            </a:r>
          </a:p>
          <a:p>
            <a:r>
              <a:rPr lang="en-US" dirty="0"/>
              <a:t>Bokeh</a:t>
            </a:r>
            <a:br>
              <a:rPr lang="en-US" dirty="0"/>
            </a:br>
            <a:r>
              <a:rPr lang="en-US" dirty="0">
                <a:hlinkClick r:id="rId6"/>
              </a:rPr>
              <a:t>https://docs.bokeh.org/en/latest/</a:t>
            </a:r>
            <a:r>
              <a:rPr lang="en-US" dirty="0"/>
              <a:t> </a:t>
            </a:r>
          </a:p>
          <a:p>
            <a:r>
              <a:rPr lang="en-US" dirty="0" err="1"/>
              <a:t>Plotly</a:t>
            </a:r>
            <a:br>
              <a:rPr lang="en-US" dirty="0"/>
            </a:br>
            <a:r>
              <a:rPr lang="en-US" dirty="0">
                <a:hlinkClick r:id="rId7"/>
              </a:rPr>
              <a:t>https://plotly.com/python/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886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313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Python dashboards</vt:lpstr>
      <vt:lpstr>PowerPoint Presentation</vt:lpstr>
      <vt:lpstr>PowerPoint Presentation</vt:lpstr>
      <vt:lpstr>Motivation</vt:lpstr>
      <vt:lpstr>Frameworks</vt:lpstr>
      <vt:lpstr>Visualization</vt:lpstr>
      <vt:lpstr>Deployment options</vt:lpstr>
      <vt:lpstr>Real world examples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dashboards</dc:title>
  <dc:creator>Geert Jan Bex</dc:creator>
  <cp:lastModifiedBy>Geert Jan Bex</cp:lastModifiedBy>
  <cp:revision>8</cp:revision>
  <dcterms:created xsi:type="dcterms:W3CDTF">2022-12-19T14:31:27Z</dcterms:created>
  <dcterms:modified xsi:type="dcterms:W3CDTF">2024-04-10T15:07:32Z</dcterms:modified>
</cp:coreProperties>
</file>