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72" r:id="rId3"/>
    <p:sldId id="271" r:id="rId4"/>
    <p:sldId id="285" r:id="rId5"/>
    <p:sldId id="286" r:id="rId6"/>
    <p:sldId id="258" r:id="rId7"/>
    <p:sldId id="265" r:id="rId8"/>
    <p:sldId id="283" r:id="rId9"/>
    <p:sldId id="266" r:id="rId10"/>
    <p:sldId id="284" r:id="rId11"/>
    <p:sldId id="267" r:id="rId12"/>
    <p:sldId id="268" r:id="rId13"/>
    <p:sldId id="269" r:id="rId14"/>
    <p:sldId id="270" r:id="rId15"/>
    <p:sldId id="276" r:id="rId16"/>
    <p:sldId id="277" r:id="rId17"/>
    <p:sldId id="306" r:id="rId18"/>
    <p:sldId id="278" r:id="rId19"/>
    <p:sldId id="279" r:id="rId20"/>
    <p:sldId id="280" r:id="rId21"/>
    <p:sldId id="290" r:id="rId22"/>
    <p:sldId id="291" r:id="rId23"/>
    <p:sldId id="287" r:id="rId24"/>
    <p:sldId id="288" r:id="rId25"/>
    <p:sldId id="292" r:id="rId26"/>
    <p:sldId id="298" r:id="rId27"/>
    <p:sldId id="299" r:id="rId28"/>
    <p:sldId id="300" r:id="rId29"/>
    <p:sldId id="301" r:id="rId30"/>
    <p:sldId id="293" r:id="rId31"/>
    <p:sldId id="294" r:id="rId32"/>
    <p:sldId id="295" r:id="rId33"/>
    <p:sldId id="296" r:id="rId34"/>
    <p:sldId id="297" r:id="rId35"/>
    <p:sldId id="302" r:id="rId36"/>
    <p:sldId id="303" r:id="rId37"/>
    <p:sldId id="304" r:id="rId38"/>
    <p:sldId id="305" r:id="rId39"/>
    <p:sldId id="289" r:id="rId40"/>
    <p:sldId id="281" r:id="rId41"/>
    <p:sldId id="282" r:id="rId4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00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B1E721-49E2-4B78-A36A-C2AB3C3D93D9}" type="datetimeFigureOut">
              <a:rPr lang="nl-BE" smtClean="0"/>
              <a:t>22/09/2020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5F7807-4C3D-4386-990F-F3AA1702BE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5191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5F7807-4C3D-4386-990F-F3AA1702BE3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6725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2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89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9F20483-6B6F-4F5C-89AD-3F52D5E807BC}" type="slidenum">
              <a:rPr lang="en-US" altLang="nl-BE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nl-BE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002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868FDF16-D52E-484B-B5C8-3366FD99119B}" type="slidenum">
              <a:rPr lang="en-US" altLang="nl-BE" smtClean="0"/>
              <a:pPr eaLnBrk="1" hangingPunct="1">
                <a:spcBef>
                  <a:spcPct val="0"/>
                </a:spcBef>
              </a:pPr>
              <a:t>24</a:t>
            </a:fld>
            <a:endParaRPr lang="en-US" altLang="nl-BE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6776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AAEB-B2BF-452C-91CA-BC813FF81759}" type="datetimeFigureOut">
              <a:rPr lang="nl-BE" smtClean="0"/>
              <a:t>22/09/2020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A1C-AA8F-4920-B3FD-A8CF4B6A4D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85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AAEB-B2BF-452C-91CA-BC813FF81759}" type="datetimeFigureOut">
              <a:rPr lang="nl-BE" smtClean="0"/>
              <a:t>22/09/2020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A1C-AA8F-4920-B3FD-A8CF4B6A4D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45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AAEB-B2BF-452C-91CA-BC813FF81759}" type="datetimeFigureOut">
              <a:rPr lang="nl-BE" smtClean="0"/>
              <a:t>22/09/2020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A1C-AA8F-4920-B3FD-A8CF4B6A4D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7773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AAEB-B2BF-452C-91CA-BC813FF81759}" type="datetimeFigureOut">
              <a:rPr lang="nl-BE" smtClean="0"/>
              <a:t>22/09/2020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A1C-AA8F-4920-B3FD-A8CF4B6A4D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4197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AAEB-B2BF-452C-91CA-BC813FF81759}" type="datetimeFigureOut">
              <a:rPr lang="nl-BE" smtClean="0"/>
              <a:t>22/09/2020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A1C-AA8F-4920-B3FD-A8CF4B6A4D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8686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AAEB-B2BF-452C-91CA-BC813FF81759}" type="datetimeFigureOut">
              <a:rPr lang="nl-BE" smtClean="0"/>
              <a:t>22/09/2020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A1C-AA8F-4920-B3FD-A8CF4B6A4D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5369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AAEB-B2BF-452C-91CA-BC813FF81759}" type="datetimeFigureOut">
              <a:rPr lang="nl-BE" smtClean="0"/>
              <a:t>22/09/2020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A1C-AA8F-4920-B3FD-A8CF4B6A4D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393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AAEB-B2BF-452C-91CA-BC813FF81759}" type="datetimeFigureOut">
              <a:rPr lang="nl-BE" smtClean="0"/>
              <a:t>22/09/2020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A1C-AA8F-4920-B3FD-A8CF4B6A4D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695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AAEB-B2BF-452C-91CA-BC813FF81759}" type="datetimeFigureOut">
              <a:rPr lang="nl-BE" smtClean="0"/>
              <a:t>22/09/2020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A1C-AA8F-4920-B3FD-A8CF4B6A4D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89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AAEB-B2BF-452C-91CA-BC813FF81759}" type="datetimeFigureOut">
              <a:rPr lang="nl-BE" smtClean="0"/>
              <a:t>22/09/2020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A1C-AA8F-4920-B3FD-A8CF4B6A4D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107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AAAEB-B2BF-452C-91CA-BC813FF81759}" type="datetimeFigureOut">
              <a:rPr lang="nl-BE" smtClean="0"/>
              <a:t>22/09/2020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06A1C-AA8F-4920-B3FD-A8CF4B6A4D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691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AAAEB-B2BF-452C-91CA-BC813FF81759}" type="datetimeFigureOut">
              <a:rPr lang="nl-BE" smtClean="0"/>
              <a:t>22/09/2020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6A1C-AA8F-4920-B3FD-A8CF4B6A4D5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0849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Modeling and programming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G. J.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4865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spaghetti</a:t>
            </a:r>
            <a:endParaRPr lang="nl-BE" dirty="0"/>
          </a:p>
        </p:txBody>
      </p:sp>
      <p:sp>
        <p:nvSpPr>
          <p:cNvPr id="5" name="Can 4"/>
          <p:cNvSpPr/>
          <p:nvPr/>
        </p:nvSpPr>
        <p:spPr>
          <a:xfrm>
            <a:off x="899592" y="2636912"/>
            <a:ext cx="144016" cy="4032448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Can 5"/>
          <p:cNvSpPr/>
          <p:nvPr/>
        </p:nvSpPr>
        <p:spPr>
          <a:xfrm>
            <a:off x="1103902" y="3573016"/>
            <a:ext cx="144016" cy="3096344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Can 6"/>
          <p:cNvSpPr/>
          <p:nvPr/>
        </p:nvSpPr>
        <p:spPr>
          <a:xfrm>
            <a:off x="1308212" y="1988840"/>
            <a:ext cx="144016" cy="4680520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Can 7"/>
          <p:cNvSpPr/>
          <p:nvPr/>
        </p:nvSpPr>
        <p:spPr>
          <a:xfrm>
            <a:off x="1512522" y="2348880"/>
            <a:ext cx="144016" cy="4320480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Can 8"/>
          <p:cNvSpPr/>
          <p:nvPr/>
        </p:nvSpPr>
        <p:spPr>
          <a:xfrm>
            <a:off x="1716832" y="4077072"/>
            <a:ext cx="144016" cy="2592288"/>
          </a:xfrm>
          <a:prstGeom prst="can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430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022E-16 L 0.60903 0.0053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51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0.55504 2.59259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-2.22222E-6 L 0.58281 -2.22222E-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7.40741E-7 L 0.52118 0.00532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59" y="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33333E-6 L 0.41475 0.0002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sort list of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3, 7, 4, 7, 1, 5</a:t>
            </a:r>
          </a:p>
          <a:p>
            <a:r>
              <a:rPr lang="en-US" dirty="0"/>
              <a:t>Task: sort list, numbers in increasing order</a:t>
            </a:r>
          </a:p>
          <a:p>
            <a:r>
              <a:rPr lang="en-US" dirty="0"/>
              <a:t>Result: 1, 3, 4, 5, 7, 7</a:t>
            </a:r>
          </a:p>
          <a:p>
            <a:r>
              <a:rPr lang="en-US" dirty="0"/>
              <a:t>Algorithm?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Go through list, take out smallest number, append to new list</a:t>
            </a:r>
            <a:endParaRPr lang="nl-BE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Repeat 1 until original list is empty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23294" y="5642084"/>
            <a:ext cx="213673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it efficient?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83858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450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many steps does it take?</a:t>
            </a:r>
            <a:r>
              <a:rPr lang="nl-BE" dirty="0"/>
              <a:t>  </a:t>
            </a:r>
            <a:r>
              <a:rPr lang="nl-BE" dirty="0" err="1"/>
              <a:t>Let's</a:t>
            </a:r>
            <a:r>
              <a:rPr lang="nl-BE" dirty="0"/>
              <a:t> </a:t>
            </a:r>
            <a:r>
              <a:rPr lang="nl-BE" dirty="0" err="1"/>
              <a:t>count</a:t>
            </a:r>
            <a:r>
              <a:rPr lang="nl-BE" dirty="0"/>
              <a:t>…</a:t>
            </a:r>
          </a:p>
          <a:p>
            <a:pPr lvl="1"/>
            <a:r>
              <a:rPr lang="en-US" dirty="0"/>
              <a:t>step 0: [3, 7, 4, 7, 1, 5], []</a:t>
            </a:r>
          </a:p>
          <a:p>
            <a:pPr lvl="1"/>
            <a:r>
              <a:rPr lang="en-US" dirty="0"/>
              <a:t>step 1: [3, 7, 4, 7, 5], [1]      6 comparisons</a:t>
            </a:r>
          </a:p>
          <a:p>
            <a:pPr lvl="1"/>
            <a:r>
              <a:rPr lang="en-US" dirty="0"/>
              <a:t>step 2: [7, 4, 7, 5], [1, 3]      5 comparisons</a:t>
            </a:r>
          </a:p>
          <a:p>
            <a:pPr lvl="1"/>
            <a:r>
              <a:rPr lang="en-US" dirty="0"/>
              <a:t>step 3: [7, 7, 5], [1, 3, 4]      4 comparisons</a:t>
            </a:r>
          </a:p>
          <a:p>
            <a:pPr lvl="1"/>
            <a:r>
              <a:rPr lang="en-US" dirty="0"/>
              <a:t>step 4: [7, 7], [1, 3, 4, 5]      3 comparisons</a:t>
            </a:r>
          </a:p>
          <a:p>
            <a:pPr lvl="1"/>
            <a:r>
              <a:rPr lang="en-US" dirty="0"/>
              <a:t>step 5: [7], [1, 3, 4, 5, 7]      2 comparisons</a:t>
            </a:r>
          </a:p>
          <a:p>
            <a:pPr lvl="1"/>
            <a:r>
              <a:rPr lang="en-US" dirty="0"/>
              <a:t>step 6: [], [1, 3, 4, 5, 7, 7]    1 comparison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03017" y="5580529"/>
            <a:ext cx="281339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21 comparisons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5949280"/>
            <a:ext cx="484793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length of list </a:t>
            </a:r>
            <a:r>
              <a:rPr lang="en-US" sz="2800" i="1" dirty="0"/>
              <a:t>N</a:t>
            </a:r>
            <a:r>
              <a:rPr lang="en-US" sz="2800" dirty="0"/>
              <a:t>: </a:t>
            </a:r>
            <a:r>
              <a:rPr lang="en-US" sz="2800" i="1" dirty="0"/>
              <a:t>N</a:t>
            </a:r>
            <a:r>
              <a:rPr lang="en-US" sz="2800" dirty="0"/>
              <a:t>(</a:t>
            </a:r>
            <a:r>
              <a:rPr lang="en-US" sz="2800" i="1" dirty="0"/>
              <a:t>N</a:t>
            </a:r>
            <a:r>
              <a:rPr lang="en-US" sz="2800" dirty="0"/>
              <a:t> + 1)/2 steps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477998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do better?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Length of list </a:t>
            </a:r>
            <a:r>
              <a:rPr lang="en-US" i="1" dirty="0"/>
              <a:t>N</a:t>
            </a:r>
            <a:r>
              <a:rPr lang="en-US" dirty="0"/>
              <a:t>: </a:t>
            </a:r>
            <a:r>
              <a:rPr lang="en-US" i="1" dirty="0"/>
              <a:t>N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 + 1)/2 steps</a:t>
            </a:r>
          </a:p>
          <a:p>
            <a:r>
              <a:rPr lang="en-US" dirty="0"/>
              <a:t>Yes, obviously, think of spaghetti sort!</a:t>
            </a:r>
          </a:p>
          <a:p>
            <a:r>
              <a:rPr lang="en-US" dirty="0"/>
              <a:t>However, with lists of numbers: </a:t>
            </a:r>
            <a:r>
              <a:rPr lang="en-US" i="1" dirty="0"/>
              <a:t>N </a:t>
            </a:r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(quicksort algorithm)</a:t>
            </a:r>
          </a:p>
          <a:p>
            <a:r>
              <a:rPr lang="en-US" dirty="0"/>
              <a:t>So what?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= 16: 136 vs. 64                                factor of 2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= 256: 32,896 vs. 2,048                   factor of 16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= 4096: 8,390,656 vs. 49,152         factor of 170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419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simple_sort</a:t>
            </a:r>
            <a:r>
              <a:rPr lang="en-US" dirty="0"/>
              <a:t> versus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en-US" dirty="0"/>
              <a:t> (Tim sort)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132856"/>
            <a:ext cx="5784304" cy="433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883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counting nucleotides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Given: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AGGTACCACCTTGAAACAAT</a:t>
            </a:r>
            <a:endParaRPr lang="en-US" dirty="0"/>
          </a:p>
          <a:p>
            <a:r>
              <a:rPr lang="en-US" dirty="0"/>
              <a:t>Task: count number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dirty="0"/>
              <a:t>Result: 8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s, 5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s, 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/>
              <a:t>s</a:t>
            </a:r>
            <a:r>
              <a:rPr lang="en-US" dirty="0"/>
              <a:t>, 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/>
              <a:t>s</a:t>
            </a:r>
            <a:endParaRPr lang="en-US" dirty="0"/>
          </a:p>
          <a:p>
            <a:r>
              <a:rPr lang="en-US" dirty="0"/>
              <a:t>Algorithm: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start with 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s, 0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s, 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/>
              <a:t>s</a:t>
            </a:r>
            <a:r>
              <a:rPr lang="en-US" dirty="0"/>
              <a:t>, 0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/>
              <a:t>s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for each symbol in DNA sequence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/>
              <a:t>if symbol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add 1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s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/>
              <a:t>if symbol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add 1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s</a:t>
            </a:r>
          </a:p>
          <a:p>
            <a:pPr marL="1371600" lvl="2" indent="-514350">
              <a:buFont typeface="+mj-lt"/>
              <a:buAutoNum type="alphaLcPeriod"/>
            </a:pPr>
            <a:r>
              <a:rPr lang="en-US" dirty="0"/>
              <a:t>if symbol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add 1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 err="1"/>
              <a:t>s</a:t>
            </a:r>
            <a:endParaRPr lang="en-US" dirty="0"/>
          </a:p>
          <a:p>
            <a:pPr marL="1371600" lvl="2" indent="-514350">
              <a:buFont typeface="+mj-lt"/>
              <a:buAutoNum type="alphaLcPeriod"/>
            </a:pPr>
            <a:r>
              <a:rPr lang="en-US" dirty="0"/>
              <a:t>if symbol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/>
              <a:t>, add 1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 err="1"/>
              <a:t>s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352684" y="6021288"/>
            <a:ext cx="208384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it fail-safe?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862289" y="4869160"/>
            <a:ext cx="28861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How does it scale?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038010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Fibonacci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Given: positive integer number </a:t>
            </a:r>
            <a:r>
              <a:rPr lang="en-US" i="1" dirty="0"/>
              <a:t>n</a:t>
            </a:r>
            <a:r>
              <a:rPr lang="en-US" dirty="0"/>
              <a:t>, e.g., 5</a:t>
            </a:r>
          </a:p>
          <a:p>
            <a:r>
              <a:rPr lang="en-US" dirty="0"/>
              <a:t>Task: compute Fibonacci number for </a:t>
            </a:r>
            <a:r>
              <a:rPr lang="en-US" i="1" dirty="0"/>
              <a:t>n</a:t>
            </a:r>
          </a:p>
          <a:p>
            <a:r>
              <a:rPr lang="en-US" dirty="0"/>
              <a:t>Result: </a:t>
            </a:r>
            <a:r>
              <a:rPr lang="en-US" i="1" dirty="0" err="1"/>
              <a:t>f</a:t>
            </a:r>
            <a:r>
              <a:rPr lang="en-US" i="1" baseline="-25000" dirty="0" err="1"/>
              <a:t>n</a:t>
            </a:r>
            <a:r>
              <a:rPr lang="en-US" dirty="0"/>
              <a:t>, e.g., 8 for </a:t>
            </a:r>
            <a:r>
              <a:rPr lang="en-US" i="1" dirty="0"/>
              <a:t>n</a:t>
            </a:r>
            <a:r>
              <a:rPr lang="en-US" dirty="0"/>
              <a:t> = 5</a:t>
            </a:r>
          </a:p>
          <a:p>
            <a:r>
              <a:rPr lang="en-US" dirty="0"/>
              <a:t>Algorithm: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n is 0 or 1, return 1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return </a:t>
            </a:r>
            <a:r>
              <a:rPr lang="en-US" i="1" dirty="0"/>
              <a:t>f</a:t>
            </a:r>
            <a:r>
              <a:rPr lang="en-US" i="1" baseline="-25000" dirty="0"/>
              <a:t>n-1</a:t>
            </a:r>
            <a:r>
              <a:rPr lang="en-US" dirty="0"/>
              <a:t> + </a:t>
            </a:r>
            <a:r>
              <a:rPr lang="en-US" i="1" dirty="0"/>
              <a:t>f</a:t>
            </a:r>
            <a:r>
              <a:rPr lang="en-US" i="1" baseline="-25000" dirty="0"/>
              <a:t>n-2</a:t>
            </a:r>
            <a:br>
              <a:rPr lang="en-US" i="1" dirty="0"/>
            </a:br>
            <a:r>
              <a:rPr lang="en-US" i="1" dirty="0"/>
              <a:t>    </a:t>
            </a:r>
            <a:r>
              <a:rPr lang="en-US" dirty="0"/>
              <a:t>i.e., go to 1 for </a:t>
            </a:r>
            <a:r>
              <a:rPr lang="en-US" i="1" dirty="0"/>
              <a:t>f</a:t>
            </a:r>
            <a:r>
              <a:rPr lang="en-US" i="1" baseline="-25000" dirty="0"/>
              <a:t>n-1</a:t>
            </a:r>
            <a:br>
              <a:rPr lang="en-US" i="1" baseline="-25000" dirty="0"/>
            </a:br>
            <a:r>
              <a:rPr lang="en-US" i="1" baseline="-25000" dirty="0"/>
              <a:t>                </a:t>
            </a:r>
            <a:r>
              <a:rPr lang="en-US" dirty="0"/>
              <a:t> go to 1 for </a:t>
            </a:r>
            <a:r>
              <a:rPr lang="en-US" i="1" dirty="0"/>
              <a:t>f</a:t>
            </a:r>
            <a:r>
              <a:rPr lang="en-US" i="1" baseline="-25000" dirty="0"/>
              <a:t>n-2</a:t>
            </a:r>
            <a:br>
              <a:rPr lang="en-US" i="1" baseline="-25000" dirty="0"/>
            </a:br>
            <a:r>
              <a:rPr lang="en-US" dirty="0"/>
              <a:t>           add results</a:t>
            </a:r>
          </a:p>
          <a:p>
            <a:endParaRPr lang="nl-BE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520306"/>
              </p:ext>
            </p:extLst>
          </p:nvPr>
        </p:nvGraphicFramePr>
        <p:xfrm>
          <a:off x="5508104" y="3212976"/>
          <a:ext cx="2384680" cy="2448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3" name="Vergelijking" r:id="rId3" imgW="952200" imgH="977760" progId="Equation.3">
                  <p:embed/>
                </p:oleObj>
              </mc:Choice>
              <mc:Fallback>
                <p:oleObj name="Vergelijking" r:id="rId3" imgW="952200" imgH="9777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8104" y="3212976"/>
                        <a:ext cx="2384680" cy="2448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6902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799" y="0"/>
            <a:ext cx="3721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323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calls/computations?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5292080" y="1628800"/>
            <a:ext cx="4491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i="1" dirty="0"/>
              <a:t>f</a:t>
            </a:r>
            <a:r>
              <a:rPr lang="en-US" sz="3200" i="1" baseline="-25000" dirty="0"/>
              <a:t>5</a:t>
            </a:r>
            <a:endParaRPr lang="nl-BE" sz="3200" dirty="0"/>
          </a:p>
        </p:txBody>
      </p:sp>
      <p:grpSp>
        <p:nvGrpSpPr>
          <p:cNvPr id="75" name="Group 74"/>
          <p:cNvGrpSpPr/>
          <p:nvPr/>
        </p:nvGrpSpPr>
        <p:grpSpPr>
          <a:xfrm>
            <a:off x="2970710" y="2213575"/>
            <a:ext cx="5218804" cy="999401"/>
            <a:chOff x="2970710" y="2213575"/>
            <a:chExt cx="5218804" cy="999401"/>
          </a:xfrm>
        </p:grpSpPr>
        <p:sp>
          <p:nvSpPr>
            <p:cNvPr id="5" name="Rectangle 4"/>
            <p:cNvSpPr/>
            <p:nvPr/>
          </p:nvSpPr>
          <p:spPr>
            <a:xfrm>
              <a:off x="7740352" y="2628201"/>
              <a:ext cx="4491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/>
                <a:t>f</a:t>
              </a:r>
              <a:r>
                <a:rPr lang="en-US" sz="3200" i="1" baseline="-25000" dirty="0"/>
                <a:t>3</a:t>
              </a:r>
              <a:endParaRPr lang="nl-BE" sz="3200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970710" y="2628201"/>
              <a:ext cx="4491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/>
                <a:t>f</a:t>
              </a:r>
              <a:r>
                <a:rPr lang="en-US" sz="3200" i="1" baseline="-25000" dirty="0"/>
                <a:t>4</a:t>
              </a:r>
              <a:endParaRPr lang="nl-BE" sz="3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431934" y="268975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  <a:endParaRPr lang="nl-BE" sz="2800" dirty="0"/>
            </a:p>
          </p:txBody>
        </p:sp>
        <p:cxnSp>
          <p:nvCxnSpPr>
            <p:cNvPr id="27" name="Straight Connector 26"/>
            <p:cNvCxnSpPr>
              <a:stCxn id="4" idx="2"/>
              <a:endCxn id="5" idx="0"/>
            </p:cNvCxnSpPr>
            <p:nvPr/>
          </p:nvCxnSpPr>
          <p:spPr>
            <a:xfrm>
              <a:off x="5516661" y="2213575"/>
              <a:ext cx="2448272" cy="414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4" idx="2"/>
              <a:endCxn id="6" idx="0"/>
            </p:cNvCxnSpPr>
            <p:nvPr/>
          </p:nvCxnSpPr>
          <p:spPr>
            <a:xfrm flipH="1">
              <a:off x="3195291" y="2213575"/>
              <a:ext cx="2321370" cy="414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619672" y="3212976"/>
            <a:ext cx="3013945" cy="1080120"/>
            <a:chOff x="1619672" y="3212976"/>
            <a:chExt cx="3013945" cy="1080120"/>
          </a:xfrm>
        </p:grpSpPr>
        <p:sp>
          <p:nvSpPr>
            <p:cNvPr id="7" name="Rectangle 6"/>
            <p:cNvSpPr/>
            <p:nvPr/>
          </p:nvSpPr>
          <p:spPr>
            <a:xfrm>
              <a:off x="4184455" y="3627602"/>
              <a:ext cx="4491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/>
                <a:t>f</a:t>
              </a:r>
              <a:r>
                <a:rPr lang="en-US" sz="3200" i="1" baseline="-25000" dirty="0"/>
                <a:t>2</a:t>
              </a:r>
              <a:endParaRPr lang="nl-BE" sz="32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619672" y="3627602"/>
              <a:ext cx="4491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/>
                <a:t>f</a:t>
              </a:r>
              <a:r>
                <a:rPr lang="en-US" sz="3200" i="1" baseline="-25000" dirty="0"/>
                <a:t>3</a:t>
              </a:r>
              <a:endParaRPr lang="nl-BE" sz="3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059832" y="376987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  <a:endParaRPr lang="nl-BE" sz="2800" dirty="0"/>
            </a:p>
          </p:txBody>
        </p:sp>
        <p:cxnSp>
          <p:nvCxnSpPr>
            <p:cNvPr id="32" name="Straight Connector 31"/>
            <p:cNvCxnSpPr>
              <a:stCxn id="6" idx="2"/>
              <a:endCxn id="8" idx="0"/>
            </p:cNvCxnSpPr>
            <p:nvPr/>
          </p:nvCxnSpPr>
          <p:spPr>
            <a:xfrm flipH="1">
              <a:off x="1844253" y="3212976"/>
              <a:ext cx="1351038" cy="414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6" idx="2"/>
              <a:endCxn id="7" idx="0"/>
            </p:cNvCxnSpPr>
            <p:nvPr/>
          </p:nvCxnSpPr>
          <p:spPr>
            <a:xfrm>
              <a:off x="3195291" y="3212976"/>
              <a:ext cx="1213745" cy="414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882478" y="4212377"/>
            <a:ext cx="1817314" cy="1035987"/>
            <a:chOff x="882478" y="4212377"/>
            <a:chExt cx="1817314" cy="1035987"/>
          </a:xfrm>
        </p:grpSpPr>
        <p:sp>
          <p:nvSpPr>
            <p:cNvPr id="9" name="Rectangle 8"/>
            <p:cNvSpPr/>
            <p:nvPr/>
          </p:nvSpPr>
          <p:spPr>
            <a:xfrm>
              <a:off x="2250630" y="4644425"/>
              <a:ext cx="4491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/>
                <a:t>f</a:t>
              </a:r>
              <a:r>
                <a:rPr lang="en-US" sz="3200" i="1" baseline="-25000" dirty="0"/>
                <a:t>1</a:t>
              </a:r>
              <a:endParaRPr lang="nl-BE" sz="3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82478" y="4644425"/>
              <a:ext cx="4491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/>
                <a:t>f</a:t>
              </a:r>
              <a:r>
                <a:rPr lang="en-US" sz="3200" i="1" baseline="-25000" dirty="0"/>
                <a:t>2</a:t>
              </a:r>
              <a:endParaRPr lang="nl-BE" sz="3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19672" y="4725144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  <a:endParaRPr lang="nl-BE" sz="2800" dirty="0"/>
            </a:p>
          </p:txBody>
        </p:sp>
        <p:cxnSp>
          <p:nvCxnSpPr>
            <p:cNvPr id="44" name="Straight Connector 43"/>
            <p:cNvCxnSpPr>
              <a:stCxn id="8" idx="2"/>
              <a:endCxn id="10" idx="0"/>
            </p:cNvCxnSpPr>
            <p:nvPr/>
          </p:nvCxnSpPr>
          <p:spPr>
            <a:xfrm flipH="1">
              <a:off x="1107059" y="4212377"/>
              <a:ext cx="737194" cy="4320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8" idx="2"/>
              <a:endCxn id="9" idx="0"/>
            </p:cNvCxnSpPr>
            <p:nvPr/>
          </p:nvCxnSpPr>
          <p:spPr>
            <a:xfrm>
              <a:off x="1844253" y="4212377"/>
              <a:ext cx="630958" cy="4320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3491880" y="4212377"/>
            <a:ext cx="1728192" cy="1016823"/>
            <a:chOff x="3491880" y="4212377"/>
            <a:chExt cx="1728192" cy="1016823"/>
          </a:xfrm>
        </p:grpSpPr>
        <p:sp>
          <p:nvSpPr>
            <p:cNvPr id="13" name="Rectangle 12"/>
            <p:cNvSpPr/>
            <p:nvPr/>
          </p:nvSpPr>
          <p:spPr>
            <a:xfrm>
              <a:off x="4770910" y="4644425"/>
              <a:ext cx="4491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/>
                <a:t>f</a:t>
              </a:r>
              <a:r>
                <a:rPr lang="en-US" sz="3200" i="1" baseline="-25000" dirty="0"/>
                <a:t>0</a:t>
              </a:r>
              <a:endParaRPr lang="nl-BE" sz="32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491880" y="4644425"/>
              <a:ext cx="4491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/>
                <a:t>f</a:t>
              </a:r>
              <a:r>
                <a:rPr lang="en-US" sz="3200" i="1" baseline="-25000" dirty="0"/>
                <a:t>1</a:t>
              </a:r>
              <a:endParaRPr lang="nl-BE" sz="3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07798" y="470598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  <a:endParaRPr lang="nl-BE" sz="2800" dirty="0"/>
            </a:p>
          </p:txBody>
        </p:sp>
        <p:cxnSp>
          <p:nvCxnSpPr>
            <p:cNvPr id="50" name="Straight Connector 49"/>
            <p:cNvCxnSpPr>
              <a:stCxn id="7" idx="2"/>
              <a:endCxn id="14" idx="0"/>
            </p:cNvCxnSpPr>
            <p:nvPr/>
          </p:nvCxnSpPr>
          <p:spPr>
            <a:xfrm flipH="1">
              <a:off x="3716461" y="4212377"/>
              <a:ext cx="692575" cy="4320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7" idx="2"/>
              <a:endCxn id="13" idx="0"/>
            </p:cNvCxnSpPr>
            <p:nvPr/>
          </p:nvCxnSpPr>
          <p:spPr>
            <a:xfrm>
              <a:off x="4409036" y="4212377"/>
              <a:ext cx="586455" cy="4320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948264" y="3212976"/>
            <a:ext cx="1872208" cy="1008112"/>
            <a:chOff x="6948264" y="3212976"/>
            <a:chExt cx="1872208" cy="1008112"/>
          </a:xfrm>
        </p:grpSpPr>
        <p:sp>
          <p:nvSpPr>
            <p:cNvPr id="15" name="Rectangle 14"/>
            <p:cNvSpPr/>
            <p:nvPr/>
          </p:nvSpPr>
          <p:spPr>
            <a:xfrm>
              <a:off x="8371310" y="3627602"/>
              <a:ext cx="4491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/>
                <a:t>f</a:t>
              </a:r>
              <a:r>
                <a:rPr lang="en-US" sz="3200" i="1" baseline="-25000" dirty="0"/>
                <a:t>1</a:t>
              </a:r>
              <a:endParaRPr lang="nl-BE" sz="32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948264" y="3627602"/>
              <a:ext cx="4491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/>
                <a:t>f</a:t>
              </a:r>
              <a:r>
                <a:rPr lang="en-US" sz="3200" i="1" baseline="-25000" dirty="0"/>
                <a:t>2</a:t>
              </a:r>
              <a:endParaRPr lang="nl-BE" sz="3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808198" y="3697868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  <a:endParaRPr lang="nl-BE" sz="2800" dirty="0"/>
            </a:p>
          </p:txBody>
        </p:sp>
        <p:cxnSp>
          <p:nvCxnSpPr>
            <p:cNvPr id="56" name="Straight Connector 55"/>
            <p:cNvCxnSpPr>
              <a:stCxn id="5" idx="2"/>
              <a:endCxn id="16" idx="0"/>
            </p:cNvCxnSpPr>
            <p:nvPr/>
          </p:nvCxnSpPr>
          <p:spPr>
            <a:xfrm flipH="1">
              <a:off x="7172845" y="3212976"/>
              <a:ext cx="792088" cy="414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" idx="2"/>
              <a:endCxn id="15" idx="0"/>
            </p:cNvCxnSpPr>
            <p:nvPr/>
          </p:nvCxnSpPr>
          <p:spPr>
            <a:xfrm>
              <a:off x="7964933" y="3212976"/>
              <a:ext cx="630958" cy="4146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6300192" y="4212377"/>
            <a:ext cx="1728192" cy="1016823"/>
            <a:chOff x="6300192" y="4212377"/>
            <a:chExt cx="1728192" cy="1016823"/>
          </a:xfrm>
        </p:grpSpPr>
        <p:sp>
          <p:nvSpPr>
            <p:cNvPr id="17" name="Rectangle 16"/>
            <p:cNvSpPr/>
            <p:nvPr/>
          </p:nvSpPr>
          <p:spPr>
            <a:xfrm>
              <a:off x="7579222" y="4644425"/>
              <a:ext cx="4491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/>
                <a:t>f</a:t>
              </a:r>
              <a:r>
                <a:rPr lang="en-US" sz="3200" i="1" baseline="-25000" dirty="0"/>
                <a:t>0</a:t>
              </a:r>
              <a:endParaRPr lang="nl-BE" sz="3200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300192" y="4644425"/>
              <a:ext cx="4491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/>
                <a:t>f</a:t>
              </a:r>
              <a:r>
                <a:rPr lang="en-US" sz="3200" i="1" baseline="-25000" dirty="0"/>
                <a:t>1</a:t>
              </a:r>
              <a:endParaRPr lang="nl-BE" sz="3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948264" y="4705980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  <a:endParaRPr lang="nl-BE" sz="2800" dirty="0"/>
            </a:p>
          </p:txBody>
        </p:sp>
        <p:cxnSp>
          <p:nvCxnSpPr>
            <p:cNvPr id="62" name="Straight Connector 61"/>
            <p:cNvCxnSpPr>
              <a:stCxn id="16" idx="2"/>
              <a:endCxn id="17" idx="0"/>
            </p:cNvCxnSpPr>
            <p:nvPr/>
          </p:nvCxnSpPr>
          <p:spPr>
            <a:xfrm>
              <a:off x="7172845" y="4212377"/>
              <a:ext cx="630958" cy="4320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16" idx="2"/>
              <a:endCxn id="18" idx="0"/>
            </p:cNvCxnSpPr>
            <p:nvPr/>
          </p:nvCxnSpPr>
          <p:spPr>
            <a:xfrm flipH="1">
              <a:off x="6524773" y="4212377"/>
              <a:ext cx="648072" cy="4320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79512" y="5229200"/>
            <a:ext cx="1728192" cy="1008112"/>
            <a:chOff x="179512" y="5229200"/>
            <a:chExt cx="1728192" cy="1008112"/>
          </a:xfrm>
        </p:grpSpPr>
        <p:sp>
          <p:nvSpPr>
            <p:cNvPr id="11" name="Rectangle 10"/>
            <p:cNvSpPr/>
            <p:nvPr/>
          </p:nvSpPr>
          <p:spPr>
            <a:xfrm>
              <a:off x="1458542" y="5652537"/>
              <a:ext cx="4491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/>
                <a:t>f</a:t>
              </a:r>
              <a:r>
                <a:rPr lang="en-US" sz="3200" i="1" baseline="-25000" dirty="0"/>
                <a:t>0</a:t>
              </a:r>
              <a:endParaRPr lang="nl-BE" sz="32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79512" y="5652537"/>
              <a:ext cx="449162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/>
                <a:t>f</a:t>
              </a:r>
              <a:r>
                <a:rPr lang="en-US" sz="3200" i="1" baseline="-25000" dirty="0"/>
                <a:t>1</a:t>
              </a:r>
              <a:endParaRPr lang="nl-BE" sz="3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95430" y="571409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+</a:t>
              </a:r>
              <a:endParaRPr lang="nl-BE" sz="2800" dirty="0"/>
            </a:p>
          </p:txBody>
        </p:sp>
        <p:cxnSp>
          <p:nvCxnSpPr>
            <p:cNvPr id="68" name="Straight Connector 67"/>
            <p:cNvCxnSpPr>
              <a:stCxn id="10" idx="2"/>
              <a:endCxn id="12" idx="0"/>
            </p:cNvCxnSpPr>
            <p:nvPr/>
          </p:nvCxnSpPr>
          <p:spPr>
            <a:xfrm flipH="1">
              <a:off x="404093" y="5229200"/>
              <a:ext cx="702966" cy="423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10" idx="2"/>
              <a:endCxn id="11" idx="0"/>
            </p:cNvCxnSpPr>
            <p:nvPr/>
          </p:nvCxnSpPr>
          <p:spPr>
            <a:xfrm>
              <a:off x="1107059" y="5229200"/>
              <a:ext cx="576064" cy="4233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TextBox 73"/>
          <p:cNvSpPr txBox="1"/>
          <p:nvPr/>
        </p:nvSpPr>
        <p:spPr>
          <a:xfrm>
            <a:off x="319877" y="1656972"/>
            <a:ext cx="299293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15 function calls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89632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Fibonacci: scaling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5003884"/>
            <a:ext cx="2788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Oops?!?  Can we do better?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9" y="1052736"/>
            <a:ext cx="4954359" cy="37157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140968"/>
            <a:ext cx="4896544" cy="36724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48064" y="2060848"/>
            <a:ext cx="266682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i="1" dirty="0"/>
              <a:t>y</a:t>
            </a:r>
            <a:r>
              <a:rPr lang="en-US" dirty="0"/>
              <a:t>-axis is logarithmic!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231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0" name="Equation" r:id="rId4" imgW="1320227" imgH="710891" progId="Equation.3">
                    <p:embed/>
                  </p:oleObj>
                </mc:Choice>
                <mc:Fallback>
                  <p:oleObj name="Equation" r:id="rId4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599" y="1557338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volume(object):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924550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25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Yes, we can!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with: </a:t>
            </a:r>
            <a:r>
              <a:rPr lang="en-US" i="1" dirty="0" err="1"/>
              <a:t>f</a:t>
            </a:r>
            <a:r>
              <a:rPr lang="en-US" baseline="-25000" dirty="0" err="1"/>
              <a:t>prev</a:t>
            </a:r>
            <a:r>
              <a:rPr lang="en-US" dirty="0"/>
              <a:t> = 1, </a:t>
            </a:r>
            <a:r>
              <a:rPr lang="en-US" i="1" dirty="0" err="1"/>
              <a:t>f</a:t>
            </a:r>
            <a:r>
              <a:rPr lang="en-US" baseline="-25000" dirty="0" err="1"/>
              <a:t>curr</a:t>
            </a:r>
            <a:r>
              <a:rPr lang="en-US" dirty="0"/>
              <a:t> = 1, </a:t>
            </a:r>
            <a:r>
              <a:rPr lang="en-US" i="1" dirty="0" err="1"/>
              <a:t>i</a:t>
            </a:r>
            <a:r>
              <a:rPr lang="en-US" dirty="0"/>
              <a:t> =2</a:t>
            </a:r>
          </a:p>
          <a:p>
            <a:r>
              <a:rPr lang="en-US" dirty="0"/>
              <a:t>While </a:t>
            </a:r>
            <a:r>
              <a:rPr lang="en-US" i="1" dirty="0" err="1"/>
              <a:t>i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</a:t>
            </a:r>
            <a:r>
              <a:rPr lang="en-US" i="1" dirty="0"/>
              <a:t>n</a:t>
            </a:r>
            <a:br>
              <a:rPr lang="en-US" dirty="0"/>
            </a:br>
            <a:r>
              <a:rPr lang="en-US" dirty="0"/>
              <a:t>    temp = </a:t>
            </a:r>
            <a:r>
              <a:rPr lang="en-US" i="1" dirty="0" err="1"/>
              <a:t>f</a:t>
            </a:r>
            <a:r>
              <a:rPr lang="en-US" baseline="-25000" dirty="0" err="1"/>
              <a:t>prev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/>
              <a:t>f</a:t>
            </a:r>
            <a:r>
              <a:rPr lang="en-US" baseline="-25000" dirty="0" err="1"/>
              <a:t>prev</a:t>
            </a:r>
            <a:r>
              <a:rPr lang="en-US" baseline="-25000" dirty="0"/>
              <a:t> </a:t>
            </a:r>
            <a:r>
              <a:rPr lang="en-US" dirty="0"/>
              <a:t> = </a:t>
            </a:r>
            <a:r>
              <a:rPr lang="en-US" i="1" dirty="0" err="1"/>
              <a:t>f</a:t>
            </a:r>
            <a:r>
              <a:rPr lang="en-US" baseline="-25000" dirty="0" err="1"/>
              <a:t>curr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/>
              <a:t>f</a:t>
            </a:r>
            <a:r>
              <a:rPr lang="en-US" baseline="-25000" dirty="0" err="1"/>
              <a:t>curr</a:t>
            </a:r>
            <a:r>
              <a:rPr lang="en-US" dirty="0"/>
              <a:t> = </a:t>
            </a:r>
            <a:r>
              <a:rPr lang="en-US" i="1" dirty="0" err="1"/>
              <a:t>f</a:t>
            </a:r>
            <a:r>
              <a:rPr lang="en-US" baseline="-25000" dirty="0" err="1"/>
              <a:t>curr</a:t>
            </a:r>
            <a:r>
              <a:rPr lang="en-US" dirty="0"/>
              <a:t> + temp</a:t>
            </a:r>
            <a:br>
              <a:rPr lang="en-US" dirty="0"/>
            </a:br>
            <a:r>
              <a:rPr lang="en-US" dirty="0"/>
              <a:t>    </a:t>
            </a:r>
            <a:r>
              <a:rPr lang="en-US" i="1" dirty="0" err="1"/>
              <a:t>i</a:t>
            </a:r>
            <a:r>
              <a:rPr lang="en-US" dirty="0"/>
              <a:t> = </a:t>
            </a:r>
            <a:r>
              <a:rPr lang="en-US" i="1" dirty="0" err="1"/>
              <a:t>i</a:t>
            </a:r>
            <a:r>
              <a:rPr lang="en-US" dirty="0"/>
              <a:t> + 1</a:t>
            </a:r>
          </a:p>
          <a:p>
            <a:r>
              <a:rPr lang="en-US" dirty="0"/>
              <a:t>Result: </a:t>
            </a:r>
            <a:r>
              <a:rPr lang="en-US" i="1" dirty="0" err="1"/>
              <a:t>f</a:t>
            </a:r>
            <a:r>
              <a:rPr lang="en-US" baseline="-25000" dirty="0" err="1"/>
              <a:t>curr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220072" y="3764533"/>
            <a:ext cx="27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i</a:t>
            </a:r>
            <a:r>
              <a:rPr lang="en-US" sz="2400" dirty="0"/>
              <a:t> = 2: </a:t>
            </a:r>
            <a:r>
              <a:rPr lang="en-US" sz="2400" i="1" dirty="0" err="1"/>
              <a:t>f</a:t>
            </a:r>
            <a:r>
              <a:rPr lang="en-US" sz="2400" baseline="-25000" dirty="0" err="1"/>
              <a:t>prev</a:t>
            </a:r>
            <a:r>
              <a:rPr lang="en-US" sz="2400" dirty="0"/>
              <a:t> = 1, </a:t>
            </a:r>
            <a:r>
              <a:rPr lang="en-US" sz="2400" i="1" dirty="0" err="1"/>
              <a:t>f</a:t>
            </a:r>
            <a:r>
              <a:rPr lang="en-US" sz="2400" baseline="-25000" dirty="0" err="1"/>
              <a:t>curr</a:t>
            </a:r>
            <a:r>
              <a:rPr lang="en-US" sz="2400" dirty="0"/>
              <a:t> =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20072" y="4375324"/>
            <a:ext cx="27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i</a:t>
            </a:r>
            <a:r>
              <a:rPr lang="en-US" sz="2400" dirty="0"/>
              <a:t> = 3: </a:t>
            </a:r>
            <a:r>
              <a:rPr lang="en-US" sz="2400" i="1" dirty="0" err="1"/>
              <a:t>f</a:t>
            </a:r>
            <a:r>
              <a:rPr lang="en-US" sz="2400" baseline="-25000" dirty="0" err="1"/>
              <a:t>prev</a:t>
            </a:r>
            <a:r>
              <a:rPr lang="en-US" sz="2400" dirty="0"/>
              <a:t> = 2, </a:t>
            </a:r>
            <a:r>
              <a:rPr lang="en-US" sz="2400" i="1" dirty="0" err="1"/>
              <a:t>f</a:t>
            </a:r>
            <a:r>
              <a:rPr lang="en-US" sz="2400" baseline="-25000" dirty="0" err="1"/>
              <a:t>curr</a:t>
            </a:r>
            <a:r>
              <a:rPr lang="en-US" sz="2400" dirty="0"/>
              <a:t> =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4986115"/>
            <a:ext cx="27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i</a:t>
            </a:r>
            <a:r>
              <a:rPr lang="en-US" sz="2400" dirty="0"/>
              <a:t> = 4: </a:t>
            </a:r>
            <a:r>
              <a:rPr lang="en-US" sz="2400" i="1" dirty="0" err="1"/>
              <a:t>f</a:t>
            </a:r>
            <a:r>
              <a:rPr lang="en-US" sz="2400" baseline="-25000" dirty="0" err="1"/>
              <a:t>prev</a:t>
            </a:r>
            <a:r>
              <a:rPr lang="en-US" sz="2400" dirty="0"/>
              <a:t> = 3, </a:t>
            </a:r>
            <a:r>
              <a:rPr lang="en-US" sz="2400" i="1" dirty="0" err="1"/>
              <a:t>f</a:t>
            </a:r>
            <a:r>
              <a:rPr lang="en-US" sz="2400" baseline="-25000" dirty="0" err="1"/>
              <a:t>curr</a:t>
            </a:r>
            <a:r>
              <a:rPr lang="en-US" sz="2400" dirty="0"/>
              <a:t> =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5596906"/>
            <a:ext cx="27922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/>
              <a:t>i</a:t>
            </a:r>
            <a:r>
              <a:rPr lang="en-US" sz="2400" dirty="0"/>
              <a:t> = 5: </a:t>
            </a:r>
            <a:r>
              <a:rPr lang="en-US" sz="2400" i="1" dirty="0" err="1"/>
              <a:t>f</a:t>
            </a:r>
            <a:r>
              <a:rPr lang="en-US" sz="2400" baseline="-25000" dirty="0" err="1"/>
              <a:t>prev</a:t>
            </a:r>
            <a:r>
              <a:rPr lang="en-US" sz="2400" dirty="0"/>
              <a:t> = 5, </a:t>
            </a:r>
            <a:r>
              <a:rPr lang="en-US" sz="2400" i="1" dirty="0" err="1"/>
              <a:t>f</a:t>
            </a:r>
            <a:r>
              <a:rPr lang="en-US" sz="2400" baseline="-25000" dirty="0" err="1"/>
              <a:t>curr</a:t>
            </a:r>
            <a:r>
              <a:rPr lang="en-US" sz="2400" dirty="0"/>
              <a:t> = 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20072" y="6207695"/>
            <a:ext cx="120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result: 8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4718337" y="2473732"/>
            <a:ext cx="3735683" cy="1141675"/>
            <a:chOff x="5292080" y="2473732"/>
            <a:chExt cx="3735683" cy="1141675"/>
          </a:xfrm>
        </p:grpSpPr>
        <p:sp>
          <p:nvSpPr>
            <p:cNvPr id="4" name="TextBox 3"/>
            <p:cNvSpPr txBox="1"/>
            <p:nvPr/>
          </p:nvSpPr>
          <p:spPr>
            <a:xfrm>
              <a:off x="5516609" y="3153742"/>
              <a:ext cx="3511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start: </a:t>
              </a:r>
              <a:r>
                <a:rPr lang="en-US" sz="2400" i="1" dirty="0" err="1"/>
                <a:t>f</a:t>
              </a:r>
              <a:r>
                <a:rPr lang="en-US" sz="2400" baseline="-25000" dirty="0" err="1"/>
                <a:t>prev</a:t>
              </a:r>
              <a:r>
                <a:rPr lang="en-US" sz="2400" dirty="0"/>
                <a:t> = 1, </a:t>
              </a:r>
              <a:r>
                <a:rPr lang="en-US" sz="2400" i="1" dirty="0" err="1"/>
                <a:t>f</a:t>
              </a:r>
              <a:r>
                <a:rPr lang="en-US" sz="2400" baseline="-25000" dirty="0" err="1"/>
                <a:t>curr</a:t>
              </a:r>
              <a:r>
                <a:rPr lang="en-US" sz="2400" dirty="0"/>
                <a:t> = 1, </a:t>
              </a:r>
              <a:r>
                <a:rPr lang="en-US" sz="2400" i="1" dirty="0" err="1"/>
                <a:t>i</a:t>
              </a:r>
              <a:r>
                <a:rPr lang="en-US" sz="2400" dirty="0"/>
                <a:t> = 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2080" y="2473732"/>
              <a:ext cx="21895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E.g., for </a:t>
              </a:r>
              <a:r>
                <a:rPr lang="en-US" sz="2800" i="1" dirty="0"/>
                <a:t>n</a:t>
              </a:r>
              <a:r>
                <a:rPr lang="en-US" sz="2800" dirty="0"/>
                <a:t> = 5: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9574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7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037691" y="1556792"/>
            <a:ext cx="505458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Translate algorithm into code</a:t>
            </a:r>
            <a:endParaRPr lang="nl-BE" sz="32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30933" y="2132856"/>
            <a:ext cx="3909019" cy="2674600"/>
            <a:chOff x="364363" y="2678476"/>
            <a:chExt cx="3909019" cy="2674600"/>
          </a:xfrm>
        </p:grpSpPr>
        <p:sp>
          <p:nvSpPr>
            <p:cNvPr id="9" name="TextBox 8"/>
            <p:cNvSpPr txBox="1"/>
            <p:nvPr/>
          </p:nvSpPr>
          <p:spPr>
            <a:xfrm>
              <a:off x="364363" y="2678476"/>
              <a:ext cx="109356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algorithm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4363" y="3044752"/>
              <a:ext cx="3909019" cy="230832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571500" indent="-514350">
                <a:buFont typeface="+mj-lt"/>
                <a:buAutoNum type="arabicPeriod"/>
              </a:pPr>
              <a:r>
                <a:rPr lang="en-US" dirty="0"/>
                <a:t>given: DNA sequence</a:t>
              </a:r>
            </a:p>
            <a:p>
              <a:pPr marL="571500" indent="-514350">
                <a:buFont typeface="+mj-lt"/>
                <a:buAutoNum type="arabicPeriod"/>
              </a:pPr>
              <a:r>
                <a:rPr lang="en-US" dirty="0"/>
                <a:t>start with 0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dirty="0"/>
                <a:t>s, 0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dirty="0"/>
                <a:t>s, 0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 err="1"/>
                <a:t>s</a:t>
              </a:r>
              <a:r>
                <a:rPr lang="en-US" dirty="0"/>
                <a:t>, 0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US" dirty="0" err="1"/>
                <a:t>s</a:t>
              </a:r>
              <a:endParaRPr lang="en-US" dirty="0"/>
            </a:p>
            <a:p>
              <a:pPr marL="571500" indent="-514350">
                <a:buFont typeface="+mj-lt"/>
                <a:buAutoNum type="arabicPeriod"/>
              </a:pPr>
              <a:r>
                <a:rPr lang="en-US" dirty="0"/>
                <a:t>for each symbol in DNA sequence</a:t>
              </a:r>
            </a:p>
            <a:p>
              <a:pPr marL="971550" lvl="1" indent="-514350">
                <a:buFont typeface="+mj-lt"/>
                <a:buAutoNum type="alphaLcPeriod"/>
              </a:pPr>
              <a:r>
                <a:rPr lang="en-US" dirty="0"/>
                <a:t>if symbol is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dirty="0"/>
                <a:t>, add 1 to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dirty="0"/>
                <a:t>s</a:t>
              </a:r>
            </a:p>
            <a:p>
              <a:pPr marL="971550" lvl="1" indent="-514350">
                <a:buFont typeface="+mj-lt"/>
                <a:buAutoNum type="alphaLcPeriod"/>
              </a:pPr>
              <a:r>
                <a:rPr lang="en-US" dirty="0"/>
                <a:t>if symbol is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dirty="0"/>
                <a:t>, add 1 to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dirty="0"/>
                <a:t>s</a:t>
              </a:r>
            </a:p>
            <a:p>
              <a:pPr marL="971550" lvl="1" indent="-514350">
                <a:buFont typeface="+mj-lt"/>
                <a:buAutoNum type="alphaLcPeriod"/>
              </a:pPr>
              <a:r>
                <a:rPr lang="en-US" dirty="0"/>
                <a:t>if symbol is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/>
                <a:t>, add 1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 err="1"/>
                <a:t>s</a:t>
              </a:r>
              <a:endParaRPr lang="en-US" dirty="0"/>
            </a:p>
            <a:p>
              <a:pPr marL="971550" lvl="1" indent="-514350">
                <a:buFont typeface="+mj-lt"/>
                <a:buAutoNum type="alphaLcPeriod"/>
              </a:pPr>
              <a:r>
                <a:rPr lang="en-US" dirty="0"/>
                <a:t>if symbol is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US" dirty="0"/>
                <a:t>, add 1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US" dirty="0" err="1"/>
                <a:t>s</a:t>
              </a:r>
              <a:endParaRPr lang="en-US" dirty="0"/>
            </a:p>
            <a:p>
              <a:pPr marL="571500" indent="-514350">
                <a:buFont typeface="+mj-lt"/>
                <a:buAutoNum type="arabicPeriod"/>
              </a:pPr>
              <a:r>
                <a:rPr lang="en-US" dirty="0"/>
                <a:t>result: values of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r>
                <a:rPr lang="en-US" dirty="0"/>
                <a:t>s,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dirty="0"/>
                <a:t>s,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</a:t>
              </a:r>
              <a:r>
                <a:rPr lang="en-US" dirty="0" err="1"/>
                <a:t>s</a:t>
              </a:r>
              <a:r>
                <a:rPr lang="en-US" dirty="0"/>
                <a:t>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US" dirty="0" err="1"/>
                <a:t>s</a:t>
              </a:r>
              <a:endParaRPr lang="en-US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370421" y="2667356"/>
            <a:ext cx="4522059" cy="3785980"/>
            <a:chOff x="4370421" y="2667356"/>
            <a:chExt cx="4522059" cy="3785980"/>
          </a:xfrm>
        </p:grpSpPr>
        <p:grpSp>
          <p:nvGrpSpPr>
            <p:cNvPr id="14" name="Group 13"/>
            <p:cNvGrpSpPr/>
            <p:nvPr/>
          </p:nvGrpSpPr>
          <p:grpSpPr>
            <a:xfrm>
              <a:off x="5261358" y="2667356"/>
              <a:ext cx="3631122" cy="3785980"/>
              <a:chOff x="5158177" y="2667356"/>
              <a:chExt cx="3631122" cy="378598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158177" y="3037016"/>
                <a:ext cx="3631122" cy="341632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nl-BE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def</a:t>
                </a:r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nl-BE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count_nucl</a:t>
                </a:r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:r>
                  <a:rPr lang="nl-BE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dna</a:t>
                </a:r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a, c, g, t = [0]*4</a:t>
                </a:r>
              </a:p>
              <a:p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nl-BE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nl-BE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nucl</a:t>
                </a:r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</a:t>
                </a:r>
                <a:r>
                  <a:rPr lang="nl-BE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dna</a:t>
                </a:r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</a:p>
              <a:p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nl-BE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if</a:t>
                </a:r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nl-BE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nucl</a:t>
                </a:r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== 'A':</a:t>
                </a:r>
              </a:p>
              <a:p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a += 1</a:t>
                </a:r>
              </a:p>
              <a:p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nl-BE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elif</a:t>
                </a:r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nl-BE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nucl</a:t>
                </a:r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== 'C':</a:t>
                </a:r>
              </a:p>
              <a:p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c += 1</a:t>
                </a:r>
              </a:p>
              <a:p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nl-BE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elif</a:t>
                </a:r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nl-BE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nucl</a:t>
                </a:r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== 'G':</a:t>
                </a:r>
              </a:p>
              <a:p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g += 1</a:t>
                </a:r>
              </a:p>
              <a:p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nl-BE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elif</a:t>
                </a:r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nl-BE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nucl</a:t>
                </a:r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== </a:t>
                </a:r>
                <a:r>
                  <a:rPr lang="nl-BE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'T</a:t>
                </a:r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':</a:t>
                </a:r>
              </a:p>
              <a:p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t += 1</a:t>
                </a:r>
              </a:p>
              <a:p>
                <a:r>
                  <a:rPr lang="nl-BE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a, c, g, t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158177" y="2667356"/>
                <a:ext cx="85241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Python</a:t>
                </a:r>
                <a:endParaRPr lang="nl-BE" dirty="0"/>
              </a:p>
            </p:txBody>
          </p:sp>
        </p:grpSp>
        <p:sp>
          <p:nvSpPr>
            <p:cNvPr id="15" name="Notched Right Arrow 14"/>
            <p:cNvSpPr/>
            <p:nvPr/>
          </p:nvSpPr>
          <p:spPr>
            <a:xfrm rot="1500000" flipV="1">
              <a:off x="4370421" y="4064976"/>
              <a:ext cx="720080" cy="432048"/>
            </a:xfrm>
            <a:prstGeom prst="notched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7" name="Notched Right Arrow 16"/>
          <p:cNvSpPr/>
          <p:nvPr/>
        </p:nvSpPr>
        <p:spPr>
          <a:xfrm rot="5400000" flipV="1">
            <a:off x="2339752" y="5085184"/>
            <a:ext cx="720080" cy="432048"/>
          </a:xfrm>
          <a:prstGeom prst="notched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323528" y="5376370"/>
            <a:ext cx="5147563" cy="1292990"/>
            <a:chOff x="5158177" y="2667356"/>
            <a:chExt cx="5147563" cy="1292990"/>
          </a:xfrm>
        </p:grpSpPr>
        <p:sp>
          <p:nvSpPr>
            <p:cNvPr id="19" name="TextBox 18"/>
            <p:cNvSpPr txBox="1"/>
            <p:nvPr/>
          </p:nvSpPr>
          <p:spPr>
            <a:xfrm>
              <a:off x="5158177" y="3037016"/>
              <a:ext cx="5147563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Nucl_count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count_nucl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dna</a:t>
              </a:r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[]) {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58177" y="2667356"/>
              <a:ext cx="30809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9269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What is a program?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1012825" y="1938338"/>
            <a:ext cx="1108075" cy="14747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01010001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10101011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00101001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10101000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…</a:t>
            </a:r>
          </a:p>
        </p:txBody>
      </p:sp>
      <p:sp>
        <p:nvSpPr>
          <p:cNvPr id="9220" name="AutoShape 6"/>
          <p:cNvSpPr>
            <a:spLocks noChangeArrowheads="1"/>
          </p:cNvSpPr>
          <p:nvPr/>
        </p:nvSpPr>
        <p:spPr bwMode="auto">
          <a:xfrm>
            <a:off x="3059113" y="2349500"/>
            <a:ext cx="1512887" cy="574675"/>
          </a:xfrm>
          <a:prstGeom prst="flowChartAlternate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221" name="Text Box 7"/>
          <p:cNvSpPr txBox="1">
            <a:spLocks noChangeArrowheads="1"/>
          </p:cNvSpPr>
          <p:nvPr/>
        </p:nvSpPr>
        <p:spPr bwMode="auto">
          <a:xfrm>
            <a:off x="3276600" y="2439988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program</a:t>
            </a:r>
          </a:p>
        </p:txBody>
      </p:sp>
      <p:sp>
        <p:nvSpPr>
          <p:cNvPr id="9222" name="Line 8"/>
          <p:cNvSpPr>
            <a:spLocks noChangeShapeType="1"/>
          </p:cNvSpPr>
          <p:nvPr/>
        </p:nvSpPr>
        <p:spPr bwMode="auto">
          <a:xfrm>
            <a:off x="2124075" y="2636838"/>
            <a:ext cx="9350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23" name="Line 9"/>
          <p:cNvSpPr>
            <a:spLocks noChangeShapeType="1"/>
          </p:cNvSpPr>
          <p:nvPr/>
        </p:nvSpPr>
        <p:spPr bwMode="auto">
          <a:xfrm>
            <a:off x="4572000" y="2636838"/>
            <a:ext cx="93503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24" name="Text Box 10"/>
          <p:cNvSpPr txBox="1">
            <a:spLocks noChangeArrowheads="1"/>
          </p:cNvSpPr>
          <p:nvPr/>
        </p:nvSpPr>
        <p:spPr bwMode="auto">
          <a:xfrm>
            <a:off x="5503863" y="2060575"/>
            <a:ext cx="1108075" cy="12001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11100110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00010100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00000010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…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059113" y="2852738"/>
            <a:ext cx="1512887" cy="2376487"/>
            <a:chOff x="3059113" y="2852738"/>
            <a:chExt cx="1512887" cy="2376487"/>
          </a:xfrm>
        </p:grpSpPr>
        <p:sp>
          <p:nvSpPr>
            <p:cNvPr id="9234" name="Text Box 11"/>
            <p:cNvSpPr txBox="1">
              <a:spLocks noChangeArrowheads="1"/>
            </p:cNvSpPr>
            <p:nvPr/>
          </p:nvSpPr>
          <p:spPr bwMode="auto">
            <a:xfrm>
              <a:off x="3276600" y="3479800"/>
              <a:ext cx="1108075" cy="17494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10101010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10100010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10101100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11110111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01101000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9235" name="Line 12"/>
            <p:cNvSpPr>
              <a:spLocks noChangeShapeType="1"/>
            </p:cNvSpPr>
            <p:nvPr/>
          </p:nvSpPr>
          <p:spPr bwMode="auto">
            <a:xfrm>
              <a:off x="3059113" y="2852738"/>
              <a:ext cx="217487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236" name="Line 13"/>
            <p:cNvSpPr>
              <a:spLocks noChangeShapeType="1"/>
            </p:cNvSpPr>
            <p:nvPr/>
          </p:nvSpPr>
          <p:spPr bwMode="auto">
            <a:xfrm flipV="1">
              <a:off x="4356100" y="2852738"/>
              <a:ext cx="215900" cy="647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9226" name="Text Box 14"/>
          <p:cNvSpPr txBox="1">
            <a:spLocks noChangeArrowheads="1"/>
          </p:cNvSpPr>
          <p:nvPr/>
        </p:nvSpPr>
        <p:spPr bwMode="auto">
          <a:xfrm>
            <a:off x="1258888" y="1549400"/>
            <a:ext cx="679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input</a:t>
            </a:r>
          </a:p>
        </p:txBody>
      </p:sp>
      <p:sp>
        <p:nvSpPr>
          <p:cNvPr id="9227" name="Text Box 15"/>
          <p:cNvSpPr txBox="1">
            <a:spLocks noChangeArrowheads="1"/>
          </p:cNvSpPr>
          <p:nvPr/>
        </p:nvSpPr>
        <p:spPr bwMode="auto">
          <a:xfrm>
            <a:off x="5651500" y="1557338"/>
            <a:ext cx="819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</p:txBody>
      </p:sp>
      <p:sp>
        <p:nvSpPr>
          <p:cNvPr id="9228" name="Text Box 21"/>
          <p:cNvSpPr txBox="1">
            <a:spLocks noChangeArrowheads="1"/>
          </p:cNvSpPr>
          <p:nvPr/>
        </p:nvSpPr>
        <p:spPr bwMode="auto">
          <a:xfrm>
            <a:off x="5272088" y="4529138"/>
            <a:ext cx="335540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input = [1, 2, 5]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output = []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nl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in input: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nl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output.append</a:t>
            </a:r>
            <a:r>
              <a:rPr lang="en-US" alt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nl-BE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nl-BE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sp>
        <p:nvSpPr>
          <p:cNvPr id="71702" name="AutoShape 22"/>
          <p:cNvSpPr>
            <a:spLocks noChangeArrowheads="1"/>
          </p:cNvSpPr>
          <p:nvPr/>
        </p:nvSpPr>
        <p:spPr bwMode="auto">
          <a:xfrm>
            <a:off x="611188" y="3933825"/>
            <a:ext cx="647700" cy="1439863"/>
          </a:xfrm>
          <a:prstGeom prst="cloudCallout">
            <a:avLst>
              <a:gd name="adj1" fmla="val 70343"/>
              <a:gd name="adj2" fmla="val -8252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2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5</a:t>
            </a:r>
          </a:p>
        </p:txBody>
      </p:sp>
      <p:sp>
        <p:nvSpPr>
          <p:cNvPr id="71703" name="AutoShape 23"/>
          <p:cNvSpPr>
            <a:spLocks noChangeArrowheads="1"/>
          </p:cNvSpPr>
          <p:nvPr/>
        </p:nvSpPr>
        <p:spPr bwMode="auto">
          <a:xfrm>
            <a:off x="7380288" y="2852738"/>
            <a:ext cx="1152525" cy="1296987"/>
          </a:xfrm>
          <a:prstGeom prst="cloudCallout">
            <a:avLst>
              <a:gd name="adj1" fmla="val -153431"/>
              <a:gd name="adj2" fmla="val -33843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4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25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500563" y="4437063"/>
            <a:ext cx="4126931" cy="1506537"/>
            <a:chOff x="4500563" y="4437063"/>
            <a:chExt cx="3271837" cy="1506537"/>
          </a:xfrm>
        </p:grpSpPr>
        <p:sp>
          <p:nvSpPr>
            <p:cNvPr id="9232" name="AutoShape 20"/>
            <p:cNvSpPr>
              <a:spLocks noChangeArrowheads="1"/>
            </p:cNvSpPr>
            <p:nvPr/>
          </p:nvSpPr>
          <p:spPr bwMode="auto">
            <a:xfrm>
              <a:off x="5148263" y="4437063"/>
              <a:ext cx="2624137" cy="1506537"/>
            </a:xfrm>
            <a:prstGeom prst="foldedCorner">
              <a:avLst>
                <a:gd name="adj" fmla="val 12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9233" name="Line 24"/>
            <p:cNvSpPr>
              <a:spLocks noChangeShapeType="1"/>
            </p:cNvSpPr>
            <p:nvPr/>
          </p:nvSpPr>
          <p:spPr bwMode="auto">
            <a:xfrm flipH="1" flipV="1">
              <a:off x="4500563" y="4652963"/>
              <a:ext cx="503237" cy="504825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93304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2" grpId="0" animBg="1"/>
      <p:bldP spid="7170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/>
              <a:t>Von Neumann architecture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463800" y="3789363"/>
            <a:ext cx="13398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control unit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4456113" y="3789363"/>
            <a:ext cx="2178050" cy="404812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arithmetic/logic unit</a:t>
            </a:r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2628900" y="1916113"/>
            <a:ext cx="3455988" cy="1328737"/>
            <a:chOff x="884" y="1207"/>
            <a:chExt cx="2177" cy="837"/>
          </a:xfrm>
        </p:grpSpPr>
        <p:sp>
          <p:nvSpPr>
            <p:cNvPr id="10282" name="Rectangle 6"/>
            <p:cNvSpPr>
              <a:spLocks noChangeArrowheads="1"/>
            </p:cNvSpPr>
            <p:nvPr/>
          </p:nvSpPr>
          <p:spPr bwMode="auto">
            <a:xfrm>
              <a:off x="884" y="1207"/>
              <a:ext cx="2177" cy="8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83" name="Line 7"/>
            <p:cNvSpPr>
              <a:spLocks noChangeShapeType="1"/>
            </p:cNvSpPr>
            <p:nvPr/>
          </p:nvSpPr>
          <p:spPr bwMode="auto">
            <a:xfrm>
              <a:off x="884" y="1344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84" name="Line 8"/>
            <p:cNvSpPr>
              <a:spLocks noChangeShapeType="1"/>
            </p:cNvSpPr>
            <p:nvPr/>
          </p:nvSpPr>
          <p:spPr bwMode="auto">
            <a:xfrm>
              <a:off x="884" y="1480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85" name="Line 9"/>
            <p:cNvSpPr>
              <a:spLocks noChangeShapeType="1"/>
            </p:cNvSpPr>
            <p:nvPr/>
          </p:nvSpPr>
          <p:spPr bwMode="auto">
            <a:xfrm>
              <a:off x="884" y="1616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86" name="Line 10"/>
            <p:cNvSpPr>
              <a:spLocks noChangeShapeType="1"/>
            </p:cNvSpPr>
            <p:nvPr/>
          </p:nvSpPr>
          <p:spPr bwMode="auto">
            <a:xfrm>
              <a:off x="884" y="1752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87" name="Line 11"/>
            <p:cNvSpPr>
              <a:spLocks noChangeShapeType="1"/>
            </p:cNvSpPr>
            <p:nvPr/>
          </p:nvSpPr>
          <p:spPr bwMode="auto">
            <a:xfrm>
              <a:off x="884" y="1888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88" name="Line 12"/>
            <p:cNvSpPr>
              <a:spLocks noChangeShapeType="1"/>
            </p:cNvSpPr>
            <p:nvPr/>
          </p:nvSpPr>
          <p:spPr bwMode="auto">
            <a:xfrm>
              <a:off x="125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89" name="Line 13"/>
            <p:cNvSpPr>
              <a:spLocks noChangeShapeType="1"/>
            </p:cNvSpPr>
            <p:nvPr/>
          </p:nvSpPr>
          <p:spPr bwMode="auto">
            <a:xfrm>
              <a:off x="120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90" name="Line 14"/>
            <p:cNvSpPr>
              <a:spLocks noChangeShapeType="1"/>
            </p:cNvSpPr>
            <p:nvPr/>
          </p:nvSpPr>
          <p:spPr bwMode="auto">
            <a:xfrm>
              <a:off x="115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91" name="Line 15"/>
            <p:cNvSpPr>
              <a:spLocks noChangeShapeType="1"/>
            </p:cNvSpPr>
            <p:nvPr/>
          </p:nvSpPr>
          <p:spPr bwMode="auto">
            <a:xfrm>
              <a:off x="11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92" name="Line 16"/>
            <p:cNvSpPr>
              <a:spLocks noChangeShapeType="1"/>
            </p:cNvSpPr>
            <p:nvPr/>
          </p:nvSpPr>
          <p:spPr bwMode="auto">
            <a:xfrm>
              <a:off x="107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93" name="Line 17"/>
            <p:cNvSpPr>
              <a:spLocks noChangeShapeType="1"/>
            </p:cNvSpPr>
            <p:nvPr/>
          </p:nvSpPr>
          <p:spPr bwMode="auto">
            <a:xfrm>
              <a:off x="10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94" name="Line 18"/>
            <p:cNvSpPr>
              <a:spLocks noChangeShapeType="1"/>
            </p:cNvSpPr>
            <p:nvPr/>
          </p:nvSpPr>
          <p:spPr bwMode="auto">
            <a:xfrm>
              <a:off x="9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95" name="Line 19"/>
            <p:cNvSpPr>
              <a:spLocks noChangeShapeType="1"/>
            </p:cNvSpPr>
            <p:nvPr/>
          </p:nvSpPr>
          <p:spPr bwMode="auto">
            <a:xfrm>
              <a:off x="9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96" name="Line 20"/>
            <p:cNvSpPr>
              <a:spLocks noChangeShapeType="1"/>
            </p:cNvSpPr>
            <p:nvPr/>
          </p:nvSpPr>
          <p:spPr bwMode="auto">
            <a:xfrm>
              <a:off x="1610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97" name="Line 21"/>
            <p:cNvSpPr>
              <a:spLocks noChangeShapeType="1"/>
            </p:cNvSpPr>
            <p:nvPr/>
          </p:nvSpPr>
          <p:spPr bwMode="auto">
            <a:xfrm>
              <a:off x="156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98" name="Line 22"/>
            <p:cNvSpPr>
              <a:spLocks noChangeShapeType="1"/>
            </p:cNvSpPr>
            <p:nvPr/>
          </p:nvSpPr>
          <p:spPr bwMode="auto">
            <a:xfrm>
              <a:off x="151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99" name="Line 23"/>
            <p:cNvSpPr>
              <a:spLocks noChangeShapeType="1"/>
            </p:cNvSpPr>
            <p:nvPr/>
          </p:nvSpPr>
          <p:spPr bwMode="auto">
            <a:xfrm>
              <a:off x="147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00" name="Line 24"/>
            <p:cNvSpPr>
              <a:spLocks noChangeShapeType="1"/>
            </p:cNvSpPr>
            <p:nvPr/>
          </p:nvSpPr>
          <p:spPr bwMode="auto">
            <a:xfrm>
              <a:off x="14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01" name="Line 25"/>
            <p:cNvSpPr>
              <a:spLocks noChangeShapeType="1"/>
            </p:cNvSpPr>
            <p:nvPr/>
          </p:nvSpPr>
          <p:spPr bwMode="auto">
            <a:xfrm>
              <a:off x="138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02" name="Line 26"/>
            <p:cNvSpPr>
              <a:spLocks noChangeShapeType="1"/>
            </p:cNvSpPr>
            <p:nvPr/>
          </p:nvSpPr>
          <p:spPr bwMode="auto">
            <a:xfrm>
              <a:off x="133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03" name="Line 27"/>
            <p:cNvSpPr>
              <a:spLocks noChangeShapeType="1"/>
            </p:cNvSpPr>
            <p:nvPr/>
          </p:nvSpPr>
          <p:spPr bwMode="auto">
            <a:xfrm>
              <a:off x="129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04" name="Line 28"/>
            <p:cNvSpPr>
              <a:spLocks noChangeShapeType="1"/>
            </p:cNvSpPr>
            <p:nvPr/>
          </p:nvSpPr>
          <p:spPr bwMode="auto">
            <a:xfrm>
              <a:off x="197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05" name="Line 29"/>
            <p:cNvSpPr>
              <a:spLocks noChangeShapeType="1"/>
            </p:cNvSpPr>
            <p:nvPr/>
          </p:nvSpPr>
          <p:spPr bwMode="auto">
            <a:xfrm>
              <a:off x="19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06" name="Line 30"/>
            <p:cNvSpPr>
              <a:spLocks noChangeShapeType="1"/>
            </p:cNvSpPr>
            <p:nvPr/>
          </p:nvSpPr>
          <p:spPr bwMode="auto">
            <a:xfrm>
              <a:off x="187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07" name="Line 31"/>
            <p:cNvSpPr>
              <a:spLocks noChangeShapeType="1"/>
            </p:cNvSpPr>
            <p:nvPr/>
          </p:nvSpPr>
          <p:spPr bwMode="auto">
            <a:xfrm>
              <a:off x="183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08" name="Line 32"/>
            <p:cNvSpPr>
              <a:spLocks noChangeShapeType="1"/>
            </p:cNvSpPr>
            <p:nvPr/>
          </p:nvSpPr>
          <p:spPr bwMode="auto">
            <a:xfrm>
              <a:off x="17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09" name="Line 33"/>
            <p:cNvSpPr>
              <a:spLocks noChangeShapeType="1"/>
            </p:cNvSpPr>
            <p:nvPr/>
          </p:nvSpPr>
          <p:spPr bwMode="auto">
            <a:xfrm>
              <a:off x="174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10" name="Line 34"/>
            <p:cNvSpPr>
              <a:spLocks noChangeShapeType="1"/>
            </p:cNvSpPr>
            <p:nvPr/>
          </p:nvSpPr>
          <p:spPr bwMode="auto">
            <a:xfrm>
              <a:off x="170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11" name="Line 35"/>
            <p:cNvSpPr>
              <a:spLocks noChangeShapeType="1"/>
            </p:cNvSpPr>
            <p:nvPr/>
          </p:nvSpPr>
          <p:spPr bwMode="auto">
            <a:xfrm>
              <a:off x="165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12" name="Line 36"/>
            <p:cNvSpPr>
              <a:spLocks noChangeShapeType="1"/>
            </p:cNvSpPr>
            <p:nvPr/>
          </p:nvSpPr>
          <p:spPr bwMode="auto">
            <a:xfrm>
              <a:off x="2336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13" name="Line 37"/>
            <p:cNvSpPr>
              <a:spLocks noChangeShapeType="1"/>
            </p:cNvSpPr>
            <p:nvPr/>
          </p:nvSpPr>
          <p:spPr bwMode="auto">
            <a:xfrm>
              <a:off x="22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14" name="Line 38"/>
            <p:cNvSpPr>
              <a:spLocks noChangeShapeType="1"/>
            </p:cNvSpPr>
            <p:nvPr/>
          </p:nvSpPr>
          <p:spPr bwMode="auto">
            <a:xfrm>
              <a:off x="224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15" name="Line 39"/>
            <p:cNvSpPr>
              <a:spLocks noChangeShapeType="1"/>
            </p:cNvSpPr>
            <p:nvPr/>
          </p:nvSpPr>
          <p:spPr bwMode="auto">
            <a:xfrm>
              <a:off x="220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16" name="Line 40"/>
            <p:cNvSpPr>
              <a:spLocks noChangeShapeType="1"/>
            </p:cNvSpPr>
            <p:nvPr/>
          </p:nvSpPr>
          <p:spPr bwMode="auto">
            <a:xfrm>
              <a:off x="21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17" name="Line 41"/>
            <p:cNvSpPr>
              <a:spLocks noChangeShapeType="1"/>
            </p:cNvSpPr>
            <p:nvPr/>
          </p:nvSpPr>
          <p:spPr bwMode="auto">
            <a:xfrm>
              <a:off x="2109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18" name="Line 42"/>
            <p:cNvSpPr>
              <a:spLocks noChangeShapeType="1"/>
            </p:cNvSpPr>
            <p:nvPr/>
          </p:nvSpPr>
          <p:spPr bwMode="auto">
            <a:xfrm>
              <a:off x="206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19" name="Line 43"/>
            <p:cNvSpPr>
              <a:spLocks noChangeShapeType="1"/>
            </p:cNvSpPr>
            <p:nvPr/>
          </p:nvSpPr>
          <p:spPr bwMode="auto">
            <a:xfrm>
              <a:off x="201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20" name="Line 44"/>
            <p:cNvSpPr>
              <a:spLocks noChangeShapeType="1"/>
            </p:cNvSpPr>
            <p:nvPr/>
          </p:nvSpPr>
          <p:spPr bwMode="auto">
            <a:xfrm>
              <a:off x="2699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21" name="Line 45"/>
            <p:cNvSpPr>
              <a:spLocks noChangeShapeType="1"/>
            </p:cNvSpPr>
            <p:nvPr/>
          </p:nvSpPr>
          <p:spPr bwMode="auto">
            <a:xfrm>
              <a:off x="26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22" name="Line 46"/>
            <p:cNvSpPr>
              <a:spLocks noChangeShapeType="1"/>
            </p:cNvSpPr>
            <p:nvPr/>
          </p:nvSpPr>
          <p:spPr bwMode="auto">
            <a:xfrm>
              <a:off x="260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23" name="Line 47"/>
            <p:cNvSpPr>
              <a:spLocks noChangeShapeType="1"/>
            </p:cNvSpPr>
            <p:nvPr/>
          </p:nvSpPr>
          <p:spPr bwMode="auto">
            <a:xfrm>
              <a:off x="256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24" name="Line 48"/>
            <p:cNvSpPr>
              <a:spLocks noChangeShapeType="1"/>
            </p:cNvSpPr>
            <p:nvPr/>
          </p:nvSpPr>
          <p:spPr bwMode="auto">
            <a:xfrm>
              <a:off x="25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25" name="Line 49"/>
            <p:cNvSpPr>
              <a:spLocks noChangeShapeType="1"/>
            </p:cNvSpPr>
            <p:nvPr/>
          </p:nvSpPr>
          <p:spPr bwMode="auto">
            <a:xfrm>
              <a:off x="247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26" name="Line 50"/>
            <p:cNvSpPr>
              <a:spLocks noChangeShapeType="1"/>
            </p:cNvSpPr>
            <p:nvPr/>
          </p:nvSpPr>
          <p:spPr bwMode="auto">
            <a:xfrm>
              <a:off x="242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27" name="Line 51"/>
            <p:cNvSpPr>
              <a:spLocks noChangeShapeType="1"/>
            </p:cNvSpPr>
            <p:nvPr/>
          </p:nvSpPr>
          <p:spPr bwMode="auto">
            <a:xfrm>
              <a:off x="23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28" name="Line 52"/>
            <p:cNvSpPr>
              <a:spLocks noChangeShapeType="1"/>
            </p:cNvSpPr>
            <p:nvPr/>
          </p:nvSpPr>
          <p:spPr bwMode="auto">
            <a:xfrm>
              <a:off x="30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29" name="Line 53"/>
            <p:cNvSpPr>
              <a:spLocks noChangeShapeType="1"/>
            </p:cNvSpPr>
            <p:nvPr/>
          </p:nvSpPr>
          <p:spPr bwMode="auto">
            <a:xfrm>
              <a:off x="296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30" name="Line 54"/>
            <p:cNvSpPr>
              <a:spLocks noChangeShapeType="1"/>
            </p:cNvSpPr>
            <p:nvPr/>
          </p:nvSpPr>
          <p:spPr bwMode="auto">
            <a:xfrm>
              <a:off x="29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31" name="Line 55"/>
            <p:cNvSpPr>
              <a:spLocks noChangeShapeType="1"/>
            </p:cNvSpPr>
            <p:nvPr/>
          </p:nvSpPr>
          <p:spPr bwMode="auto">
            <a:xfrm>
              <a:off x="288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32" name="Line 56"/>
            <p:cNvSpPr>
              <a:spLocks noChangeShapeType="1"/>
            </p:cNvSpPr>
            <p:nvPr/>
          </p:nvSpPr>
          <p:spPr bwMode="auto">
            <a:xfrm>
              <a:off x="28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33" name="Line 57"/>
            <p:cNvSpPr>
              <a:spLocks noChangeShapeType="1"/>
            </p:cNvSpPr>
            <p:nvPr/>
          </p:nvSpPr>
          <p:spPr bwMode="auto">
            <a:xfrm>
              <a:off x="279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334" name="Line 58"/>
            <p:cNvSpPr>
              <a:spLocks noChangeShapeType="1"/>
            </p:cNvSpPr>
            <p:nvPr/>
          </p:nvSpPr>
          <p:spPr bwMode="auto">
            <a:xfrm>
              <a:off x="274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0246" name="Line 59"/>
          <p:cNvSpPr>
            <a:spLocks noChangeShapeType="1"/>
          </p:cNvSpPr>
          <p:nvPr/>
        </p:nvSpPr>
        <p:spPr bwMode="auto">
          <a:xfrm flipV="1">
            <a:off x="3000375" y="3276600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47" name="Line 60"/>
          <p:cNvSpPr>
            <a:spLocks noChangeShapeType="1"/>
          </p:cNvSpPr>
          <p:nvPr/>
        </p:nvSpPr>
        <p:spPr bwMode="auto">
          <a:xfrm flipV="1">
            <a:off x="5448300" y="32845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48" name="Line 61"/>
          <p:cNvSpPr>
            <a:spLocks noChangeShapeType="1"/>
          </p:cNvSpPr>
          <p:nvPr/>
        </p:nvSpPr>
        <p:spPr bwMode="auto">
          <a:xfrm>
            <a:off x="3216275" y="3276600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49" name="Line 62"/>
          <p:cNvSpPr>
            <a:spLocks noChangeShapeType="1"/>
          </p:cNvSpPr>
          <p:nvPr/>
        </p:nvSpPr>
        <p:spPr bwMode="auto">
          <a:xfrm>
            <a:off x="5656263" y="3284538"/>
            <a:ext cx="0" cy="5048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50" name="Line 63"/>
          <p:cNvSpPr>
            <a:spLocks noChangeShapeType="1"/>
          </p:cNvSpPr>
          <p:nvPr/>
        </p:nvSpPr>
        <p:spPr bwMode="auto">
          <a:xfrm>
            <a:off x="3792538" y="3900488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51" name="Line 64"/>
          <p:cNvSpPr>
            <a:spLocks noChangeShapeType="1"/>
          </p:cNvSpPr>
          <p:nvPr/>
        </p:nvSpPr>
        <p:spPr bwMode="auto">
          <a:xfrm flipH="1">
            <a:off x="3792538" y="4076700"/>
            <a:ext cx="6477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52" name="Text Box 65"/>
          <p:cNvSpPr txBox="1">
            <a:spLocks noChangeArrowheads="1"/>
          </p:cNvSpPr>
          <p:nvPr/>
        </p:nvSpPr>
        <p:spPr bwMode="auto">
          <a:xfrm>
            <a:off x="3851275" y="2365375"/>
            <a:ext cx="1009650" cy="3667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memory</a:t>
            </a:r>
          </a:p>
        </p:txBody>
      </p:sp>
      <p:sp>
        <p:nvSpPr>
          <p:cNvPr id="10253" name="Text Box 66"/>
          <p:cNvSpPr txBox="1">
            <a:spLocks noChangeArrowheads="1"/>
          </p:cNvSpPr>
          <p:nvPr/>
        </p:nvSpPr>
        <p:spPr bwMode="auto">
          <a:xfrm>
            <a:off x="4451350" y="4752975"/>
            <a:ext cx="7175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input</a:t>
            </a:r>
          </a:p>
        </p:txBody>
      </p:sp>
      <p:sp>
        <p:nvSpPr>
          <p:cNvPr id="10254" name="Text Box 67"/>
          <p:cNvSpPr txBox="1">
            <a:spLocks noChangeArrowheads="1"/>
          </p:cNvSpPr>
          <p:nvPr/>
        </p:nvSpPr>
        <p:spPr bwMode="auto">
          <a:xfrm>
            <a:off x="5775325" y="4752975"/>
            <a:ext cx="857250" cy="40481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output</a:t>
            </a:r>
          </a:p>
        </p:txBody>
      </p:sp>
      <p:sp>
        <p:nvSpPr>
          <p:cNvPr id="10255" name="Line 68"/>
          <p:cNvSpPr>
            <a:spLocks noChangeShapeType="1"/>
          </p:cNvSpPr>
          <p:nvPr/>
        </p:nvSpPr>
        <p:spPr bwMode="auto">
          <a:xfrm>
            <a:off x="5664200" y="4221163"/>
            <a:ext cx="504825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256" name="Line 69"/>
          <p:cNvSpPr>
            <a:spLocks noChangeShapeType="1"/>
          </p:cNvSpPr>
          <p:nvPr/>
        </p:nvSpPr>
        <p:spPr bwMode="auto">
          <a:xfrm flipV="1">
            <a:off x="4800600" y="4221163"/>
            <a:ext cx="504825" cy="5032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69702" name="AutoShape 70"/>
          <p:cNvSpPr>
            <a:spLocks noChangeArrowheads="1"/>
          </p:cNvSpPr>
          <p:nvPr/>
        </p:nvSpPr>
        <p:spPr bwMode="auto">
          <a:xfrm>
            <a:off x="6661150" y="2997200"/>
            <a:ext cx="1798638" cy="576263"/>
          </a:xfrm>
          <a:prstGeom prst="cloudCallout">
            <a:avLst>
              <a:gd name="adj1" fmla="val -41968"/>
              <a:gd name="adj2" fmla="val 10757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/>
              <a:t>17*x + y</a:t>
            </a: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2844800" y="5445125"/>
            <a:ext cx="2016125" cy="1008063"/>
            <a:chOff x="657" y="3339"/>
            <a:chExt cx="1270" cy="635"/>
          </a:xfrm>
        </p:grpSpPr>
        <p:sp>
          <p:nvSpPr>
            <p:cNvPr id="10280" name="AutoShape 72"/>
            <p:cNvSpPr>
              <a:spLocks noChangeArrowheads="1"/>
            </p:cNvSpPr>
            <p:nvPr/>
          </p:nvSpPr>
          <p:spPr bwMode="auto">
            <a:xfrm>
              <a:off x="657" y="3339"/>
              <a:ext cx="1270" cy="635"/>
            </a:xfrm>
            <a:prstGeom prst="cloudCallout">
              <a:avLst>
                <a:gd name="adj1" fmla="val 47324"/>
                <a:gd name="adj2" fmla="val -6385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pic>
          <p:nvPicPr>
            <p:cNvPr id="10281" name="Picture 7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" y="3490"/>
              <a:ext cx="900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74"/>
          <p:cNvGrpSpPr>
            <a:grpSpLocks/>
          </p:cNvGrpSpPr>
          <p:nvPr/>
        </p:nvGrpSpPr>
        <p:grpSpPr bwMode="auto">
          <a:xfrm>
            <a:off x="6157913" y="5229225"/>
            <a:ext cx="2519362" cy="1512888"/>
            <a:chOff x="3107" y="3294"/>
            <a:chExt cx="1587" cy="953"/>
          </a:xfrm>
        </p:grpSpPr>
        <p:sp>
          <p:nvSpPr>
            <p:cNvPr id="10278" name="AutoShape 75"/>
            <p:cNvSpPr>
              <a:spLocks noChangeArrowheads="1"/>
            </p:cNvSpPr>
            <p:nvPr/>
          </p:nvSpPr>
          <p:spPr bwMode="auto">
            <a:xfrm>
              <a:off x="3107" y="3294"/>
              <a:ext cx="1587" cy="953"/>
            </a:xfrm>
            <a:prstGeom prst="cloudCallout">
              <a:avLst>
                <a:gd name="adj1" fmla="val -43069"/>
                <a:gd name="adj2" fmla="val -43389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pic>
          <p:nvPicPr>
            <p:cNvPr id="10279" name="Picture 7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7" y="3450"/>
              <a:ext cx="900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709" name="AutoShape 77"/>
          <p:cNvSpPr>
            <a:spLocks noChangeArrowheads="1"/>
          </p:cNvSpPr>
          <p:nvPr/>
        </p:nvSpPr>
        <p:spPr bwMode="auto">
          <a:xfrm>
            <a:off x="1476375" y="4581525"/>
            <a:ext cx="1944688" cy="719138"/>
          </a:xfrm>
          <a:prstGeom prst="cloudCallout">
            <a:avLst>
              <a:gd name="adj1" fmla="val 25509"/>
              <a:gd name="adj2" fmla="val -8819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if …:</a:t>
            </a:r>
            <a:br>
              <a:rPr lang="en-US" altLang="nl-BE" sz="1800" dirty="0"/>
            </a:br>
            <a:r>
              <a:rPr lang="en-US" altLang="nl-BE" sz="1800" dirty="0"/>
              <a:t>   …</a:t>
            </a:r>
          </a:p>
        </p:txBody>
      </p:sp>
      <p:grpSp>
        <p:nvGrpSpPr>
          <p:cNvPr id="5" name="Group 93"/>
          <p:cNvGrpSpPr>
            <a:grpSpLocks/>
          </p:cNvGrpSpPr>
          <p:nvPr/>
        </p:nvGrpSpPr>
        <p:grpSpPr bwMode="auto">
          <a:xfrm>
            <a:off x="2555875" y="1341438"/>
            <a:ext cx="1801813" cy="1008062"/>
            <a:chOff x="1247" y="845"/>
            <a:chExt cx="1135" cy="635"/>
          </a:xfrm>
        </p:grpSpPr>
        <p:sp>
          <p:nvSpPr>
            <p:cNvPr id="10276" name="Rectangle 78"/>
            <p:cNvSpPr>
              <a:spLocks noChangeArrowheads="1"/>
            </p:cNvSpPr>
            <p:nvPr/>
          </p:nvSpPr>
          <p:spPr bwMode="auto">
            <a:xfrm>
              <a:off x="2019" y="1344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7" name="AutoShape 79"/>
            <p:cNvSpPr>
              <a:spLocks noChangeArrowheads="1"/>
            </p:cNvSpPr>
            <p:nvPr/>
          </p:nvSpPr>
          <p:spPr bwMode="auto">
            <a:xfrm>
              <a:off x="1247" y="845"/>
              <a:ext cx="908" cy="317"/>
            </a:xfrm>
            <a:prstGeom prst="cloudCallout">
              <a:avLst>
                <a:gd name="adj1" fmla="val 50773"/>
                <a:gd name="adj2" fmla="val 8848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x == 3</a:t>
              </a:r>
            </a:p>
          </p:txBody>
        </p:sp>
      </p:grpSp>
      <p:grpSp>
        <p:nvGrpSpPr>
          <p:cNvPr id="6" name="Group 80"/>
          <p:cNvGrpSpPr>
            <a:grpSpLocks/>
          </p:cNvGrpSpPr>
          <p:nvPr/>
        </p:nvGrpSpPr>
        <p:grpSpPr bwMode="auto">
          <a:xfrm>
            <a:off x="4933950" y="1268413"/>
            <a:ext cx="1943100" cy="1296987"/>
            <a:chOff x="2336" y="799"/>
            <a:chExt cx="1224" cy="817"/>
          </a:xfrm>
        </p:grpSpPr>
        <p:sp>
          <p:nvSpPr>
            <p:cNvPr id="10274" name="Rectangle 81"/>
            <p:cNvSpPr>
              <a:spLocks noChangeArrowheads="1"/>
            </p:cNvSpPr>
            <p:nvPr/>
          </p:nvSpPr>
          <p:spPr bwMode="auto">
            <a:xfrm>
              <a:off x="2336" y="1480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5" name="AutoShape 82"/>
            <p:cNvSpPr>
              <a:spLocks noChangeArrowheads="1"/>
            </p:cNvSpPr>
            <p:nvPr/>
          </p:nvSpPr>
          <p:spPr bwMode="auto">
            <a:xfrm>
              <a:off x="2608" y="799"/>
              <a:ext cx="952" cy="317"/>
            </a:xfrm>
            <a:prstGeom prst="cloudCallout">
              <a:avLst>
                <a:gd name="adj1" fmla="val -55671"/>
                <a:gd name="adj2" fmla="val 157569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y == -1</a:t>
              </a:r>
            </a:p>
          </p:txBody>
        </p:sp>
      </p:grpSp>
      <p:sp>
        <p:nvSpPr>
          <p:cNvPr id="10263" name="Rectangle 83"/>
          <p:cNvSpPr>
            <a:spLocks noChangeArrowheads="1"/>
          </p:cNvSpPr>
          <p:nvPr/>
        </p:nvSpPr>
        <p:spPr bwMode="auto">
          <a:xfrm>
            <a:off x="2628900" y="2781300"/>
            <a:ext cx="576263" cy="21590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69716" name="AutoShape 84"/>
          <p:cNvSpPr>
            <a:spLocks noChangeArrowheads="1"/>
          </p:cNvSpPr>
          <p:nvPr/>
        </p:nvSpPr>
        <p:spPr bwMode="auto">
          <a:xfrm>
            <a:off x="179388" y="3141663"/>
            <a:ext cx="2449512" cy="792162"/>
          </a:xfrm>
          <a:prstGeom prst="cloudCallout">
            <a:avLst>
              <a:gd name="adj1" fmla="val 45398"/>
              <a:gd name="adj2" fmla="val -80861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for …:</a:t>
            </a:r>
            <a:br>
              <a:rPr lang="en-US" altLang="nl-BE" sz="1800" dirty="0"/>
            </a:br>
            <a:r>
              <a:rPr lang="en-US" altLang="nl-BE" sz="1800" dirty="0"/>
              <a:t>…</a:t>
            </a:r>
          </a:p>
        </p:txBody>
      </p:sp>
      <p:grpSp>
        <p:nvGrpSpPr>
          <p:cNvPr id="7" name="Group 92"/>
          <p:cNvGrpSpPr>
            <a:grpSpLocks/>
          </p:cNvGrpSpPr>
          <p:nvPr/>
        </p:nvGrpSpPr>
        <p:grpSpPr bwMode="auto">
          <a:xfrm>
            <a:off x="5508625" y="2060575"/>
            <a:ext cx="2095500" cy="936625"/>
            <a:chOff x="3470" y="1298"/>
            <a:chExt cx="1320" cy="590"/>
          </a:xfrm>
        </p:grpSpPr>
        <p:sp>
          <p:nvSpPr>
            <p:cNvPr id="10268" name="Line 89"/>
            <p:cNvSpPr>
              <a:spLocks noChangeShapeType="1"/>
            </p:cNvSpPr>
            <p:nvPr/>
          </p:nvSpPr>
          <p:spPr bwMode="auto">
            <a:xfrm flipV="1">
              <a:off x="3833" y="1298"/>
              <a:ext cx="952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69" name="Text Box 85"/>
            <p:cNvSpPr txBox="1">
              <a:spLocks noChangeArrowheads="1"/>
            </p:cNvSpPr>
            <p:nvPr/>
          </p:nvSpPr>
          <p:spPr bwMode="auto">
            <a:xfrm>
              <a:off x="4092" y="1298"/>
              <a:ext cx="698" cy="23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01100110</a:t>
              </a:r>
            </a:p>
          </p:txBody>
        </p:sp>
        <p:sp>
          <p:nvSpPr>
            <p:cNvPr id="10270" name="Rectangle 86"/>
            <p:cNvSpPr>
              <a:spLocks noChangeArrowheads="1"/>
            </p:cNvSpPr>
            <p:nvPr/>
          </p:nvSpPr>
          <p:spPr bwMode="auto">
            <a:xfrm>
              <a:off x="3470" y="1752"/>
              <a:ext cx="363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0271" name="Line 87"/>
            <p:cNvSpPr>
              <a:spLocks noChangeShapeType="1"/>
            </p:cNvSpPr>
            <p:nvPr/>
          </p:nvSpPr>
          <p:spPr bwMode="auto">
            <a:xfrm flipV="1">
              <a:off x="3470" y="1298"/>
              <a:ext cx="635" cy="4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2" name="Line 88"/>
            <p:cNvSpPr>
              <a:spLocks noChangeShapeType="1"/>
            </p:cNvSpPr>
            <p:nvPr/>
          </p:nvSpPr>
          <p:spPr bwMode="auto">
            <a:xfrm flipV="1">
              <a:off x="3470" y="1525"/>
              <a:ext cx="635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3" name="Line 90"/>
            <p:cNvSpPr>
              <a:spLocks noChangeShapeType="1"/>
            </p:cNvSpPr>
            <p:nvPr/>
          </p:nvSpPr>
          <p:spPr bwMode="auto">
            <a:xfrm flipV="1">
              <a:off x="3833" y="1525"/>
              <a:ext cx="952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69723" name="AutoShape 91"/>
          <p:cNvSpPr>
            <a:spLocks noChangeArrowheads="1"/>
          </p:cNvSpPr>
          <p:nvPr/>
        </p:nvSpPr>
        <p:spPr bwMode="auto">
          <a:xfrm>
            <a:off x="6659563" y="4221163"/>
            <a:ext cx="2305050" cy="576262"/>
          </a:xfrm>
          <a:prstGeom prst="cloudCallout">
            <a:avLst>
              <a:gd name="adj1" fmla="val -45662"/>
              <a:gd name="adj2" fmla="val -77824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1200"/>
              <a:t>01100110+1101101</a:t>
            </a:r>
          </a:p>
        </p:txBody>
      </p:sp>
      <p:sp>
        <p:nvSpPr>
          <p:cNvPr id="10267" name="Text Box 94"/>
          <p:cNvSpPr txBox="1">
            <a:spLocks noChangeArrowheads="1"/>
          </p:cNvSpPr>
          <p:nvPr/>
        </p:nvSpPr>
        <p:spPr bwMode="auto">
          <a:xfrm>
            <a:off x="179388" y="5949950"/>
            <a:ext cx="2478087" cy="70643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nl-BE" sz="2000"/>
              <a:t>mathematical model</a:t>
            </a:r>
            <a:br>
              <a:rPr lang="en-US" altLang="nl-BE" sz="2000"/>
            </a:br>
            <a:r>
              <a:rPr lang="en-US" altLang="nl-BE" sz="2000"/>
              <a:t>for computer</a:t>
            </a:r>
          </a:p>
        </p:txBody>
      </p:sp>
    </p:spTree>
    <p:extLst>
      <p:ext uri="{BB962C8B-B14F-4D97-AF65-F5344CB8AC3E}">
        <p14:creationId xmlns:p14="http://schemas.microsoft.com/office/powerpoint/2010/main" val="35630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702" grpId="0" animBg="1"/>
      <p:bldP spid="69709" grpId="0" animBg="1"/>
      <p:bldP spid="69716" grpId="0" animBg="1"/>
      <p:bldP spid="697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types</a:t>
            </a:r>
          </a:p>
          <a:p>
            <a:pPr lvl="1"/>
            <a:r>
              <a:rPr lang="en-US" dirty="0"/>
              <a:t>integer numbers: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floating point numbers: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/>
              <a:t>complex numbers: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/>
              <a:t>boolean</a:t>
            </a:r>
            <a:r>
              <a:rPr lang="en-US" dirty="0"/>
              <a:t> values: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/>
              <a:t>strings: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lists: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/>
              <a:t>Control statements</a:t>
            </a:r>
            <a:endParaRPr lang="en-US" dirty="0"/>
          </a:p>
          <a:p>
            <a:pPr lvl="1"/>
            <a:r>
              <a:rPr lang="en-US" dirty="0"/>
              <a:t>variable assignment: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…</a:t>
            </a:r>
          </a:p>
          <a:p>
            <a:pPr lvl="1"/>
            <a:r>
              <a:rPr lang="en-US" dirty="0"/>
              <a:t>conditional statement: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…: …</a:t>
            </a:r>
          </a:p>
          <a:p>
            <a:pPr lvl="1"/>
            <a:r>
              <a:rPr lang="en-US" dirty="0"/>
              <a:t>iteration statements: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…: …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…: …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3968" y="3429000"/>
            <a:ext cx="310354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Many more types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283968" y="6165304"/>
            <a:ext cx="414376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More control structures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32991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/>
              <a:t>type name: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constants,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-7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dirty="0"/>
              <a:t>Floating point numbers (aka real numbers)</a:t>
            </a:r>
          </a:p>
          <a:p>
            <a:pPr lvl="1"/>
            <a:r>
              <a:rPr lang="en-US" dirty="0"/>
              <a:t>type name: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</a:p>
          <a:p>
            <a:pPr lvl="1"/>
            <a:r>
              <a:rPr lang="en-US" dirty="0"/>
              <a:t>constants,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-3.5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0.13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3.14e-3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-5.17e5</a:t>
            </a:r>
          </a:p>
          <a:p>
            <a:r>
              <a:rPr lang="en-US" dirty="0"/>
              <a:t>Complex numbers</a:t>
            </a:r>
            <a:endParaRPr lang="nl-BE" dirty="0"/>
          </a:p>
          <a:p>
            <a:pPr lvl="1"/>
            <a:r>
              <a:rPr lang="en-US" dirty="0"/>
              <a:t>type name: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/>
              <a:t>constants,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+ 3.1j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-1.2e-5 - 3.12e2j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+ 0j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4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Sequences of characters</a:t>
            </a:r>
          </a:p>
          <a:p>
            <a:r>
              <a:rPr lang="en-US" dirty="0"/>
              <a:t>Type name: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Constants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'alpha'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'Albert Einstein'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'3.14'</a:t>
            </a:r>
            <a:r>
              <a:rPr lang="en-US" dirty="0">
                <a:cs typeface="Courier New" panose="02070309020205020404" pitchFamily="49" charset="0"/>
              </a:rPr>
              <a:t> (string representation of number)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'Don\'t bother'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''</a:t>
            </a:r>
            <a:r>
              <a:rPr lang="en-US" dirty="0"/>
              <a:t> (empty string)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"Don't bother"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"Don\"t bother"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906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Truth values</a:t>
            </a:r>
          </a:p>
          <a:p>
            <a:r>
              <a:rPr lang="en-US" dirty="0"/>
              <a:t>Type name: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59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8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Ordered sequence</a:t>
            </a:r>
          </a:p>
          <a:p>
            <a:r>
              <a:rPr lang="en-US" dirty="0"/>
              <a:t>Type name: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 3, 5, 1, 3]</a:t>
            </a:r>
            <a:r>
              <a:rPr lang="en-US" dirty="0"/>
              <a:t> (list can have duplicate elements)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[0.2, -7.1, 1.2e2]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['a', 'c',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3.7]</a:t>
            </a:r>
            <a:r>
              <a:rPr lang="en-US" dirty="0"/>
              <a:t> (list items can have different types)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[[1, 2], [3, 4], [5, 6]]</a:t>
            </a:r>
            <a:r>
              <a:rPr lang="en-US" dirty="0"/>
              <a:t> (list of lists)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(empty list)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89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8453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for memory locations</a:t>
            </a:r>
          </a:p>
          <a:p>
            <a:pPr lvl="1"/>
            <a:r>
              <a:rPr lang="en-US" dirty="0"/>
              <a:t>store in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from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update in memory = retrieve + store</a:t>
            </a:r>
            <a:endParaRPr lang="nl-BE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220468" y="2316287"/>
            <a:ext cx="3455988" cy="1328737"/>
            <a:chOff x="884" y="1207"/>
            <a:chExt cx="2177" cy="837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884" y="1207"/>
              <a:ext cx="2177" cy="8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884" y="1344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884" y="1480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884" y="1616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884" y="1752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884" y="1888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25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20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5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1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07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0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9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9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1610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56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51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147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14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138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133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129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197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19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187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183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17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174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170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165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336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2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224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220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21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2109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206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201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2699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26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260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256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25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>
              <a:off x="247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242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23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>
              <a:off x="30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296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>
              <a:off x="29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>
              <a:off x="288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28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>
              <a:off x="279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7" name="Line 58"/>
            <p:cNvSpPr>
              <a:spLocks noChangeShapeType="1"/>
            </p:cNvSpPr>
            <p:nvPr/>
          </p:nvSpPr>
          <p:spPr bwMode="auto">
            <a:xfrm>
              <a:off x="274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187624" y="2924944"/>
            <a:ext cx="2016224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 = 5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806256" y="2462452"/>
            <a:ext cx="2295525" cy="369332"/>
            <a:chOff x="5806256" y="2462452"/>
            <a:chExt cx="2295525" cy="369332"/>
          </a:xfrm>
        </p:grpSpPr>
        <p:sp>
          <p:nvSpPr>
            <p:cNvPr id="60" name="Rectangle 59"/>
            <p:cNvSpPr/>
            <p:nvPr/>
          </p:nvSpPr>
          <p:spPr>
            <a:xfrm>
              <a:off x="5806256" y="2533774"/>
              <a:ext cx="2295525" cy="215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04248" y="24624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nl-BE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187624" y="4417948"/>
            <a:ext cx="2016224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print(n)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87624" y="6002124"/>
            <a:ext cx="2117887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 = n + 2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643958" y="6021288"/>
            <a:ext cx="3245297" cy="523220"/>
            <a:chOff x="4643958" y="6021288"/>
            <a:chExt cx="3245297" cy="523220"/>
          </a:xfrm>
        </p:grpSpPr>
        <p:sp>
          <p:nvSpPr>
            <p:cNvPr id="67" name="TextBox 66"/>
            <p:cNvSpPr txBox="1"/>
            <p:nvPr/>
          </p:nvSpPr>
          <p:spPr>
            <a:xfrm>
              <a:off x="6630577" y="6021288"/>
              <a:ext cx="1258678" cy="523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 = 7</a:t>
              </a:r>
              <a:endParaRPr lang="nl-BE" sz="2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9" name="Striped Right Arrow 78"/>
            <p:cNvSpPr/>
            <p:nvPr/>
          </p:nvSpPr>
          <p:spPr>
            <a:xfrm>
              <a:off x="4643958" y="6165304"/>
              <a:ext cx="864146" cy="288032"/>
            </a:xfrm>
            <a:prstGeom prst="strip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339752" y="2924944"/>
            <a:ext cx="3744316" cy="3240360"/>
            <a:chOff x="2339752" y="2924944"/>
            <a:chExt cx="3744316" cy="3240360"/>
          </a:xfrm>
        </p:grpSpPr>
        <p:cxnSp>
          <p:nvCxnSpPr>
            <p:cNvPr id="73" name="Straight Arrow Connector 72"/>
            <p:cNvCxnSpPr/>
            <p:nvPr/>
          </p:nvCxnSpPr>
          <p:spPr>
            <a:xfrm flipH="1">
              <a:off x="2339752" y="2924944"/>
              <a:ext cx="3744316" cy="32403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19114683">
              <a:off x="4139952" y="4221088"/>
              <a:ext cx="917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retrieve</a:t>
              </a:r>
              <a:endParaRPr lang="nl-BE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3059832" y="2924944"/>
            <a:ext cx="3024236" cy="1656184"/>
            <a:chOff x="3059832" y="2924944"/>
            <a:chExt cx="3024236" cy="1656184"/>
          </a:xfrm>
        </p:grpSpPr>
        <p:cxnSp>
          <p:nvCxnSpPr>
            <p:cNvPr id="70" name="Straight Arrow Connector 69"/>
            <p:cNvCxnSpPr/>
            <p:nvPr/>
          </p:nvCxnSpPr>
          <p:spPr>
            <a:xfrm flipH="1">
              <a:off x="3059832" y="2924944"/>
              <a:ext cx="3024236" cy="16561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 rot="19875178">
              <a:off x="4244227" y="3293813"/>
              <a:ext cx="917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retrieve</a:t>
              </a:r>
              <a:endParaRPr lang="nl-BE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34916" y="2924944"/>
            <a:ext cx="369332" cy="2952328"/>
            <a:chOff x="6434916" y="2924944"/>
            <a:chExt cx="369332" cy="2952328"/>
          </a:xfrm>
        </p:grpSpPr>
        <p:cxnSp>
          <p:nvCxnSpPr>
            <p:cNvPr id="76" name="Straight Arrow Connector 75"/>
            <p:cNvCxnSpPr/>
            <p:nvPr/>
          </p:nvCxnSpPr>
          <p:spPr>
            <a:xfrm flipV="1">
              <a:off x="6796856" y="2924944"/>
              <a:ext cx="0" cy="29523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 rot="16200000">
              <a:off x="6289107" y="4725144"/>
              <a:ext cx="66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store</a:t>
              </a:r>
              <a:endParaRPr lang="nl-BE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19872" y="2627620"/>
            <a:ext cx="2170484" cy="558934"/>
            <a:chOff x="3419872" y="2627620"/>
            <a:chExt cx="2170484" cy="558934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3419872" y="2749674"/>
              <a:ext cx="2170484" cy="4368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rot="21008812">
              <a:off x="4139952" y="2627620"/>
              <a:ext cx="66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store</a:t>
              </a:r>
              <a:endParaRPr lang="nl-BE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806527" y="2461723"/>
            <a:ext cx="2295525" cy="369332"/>
            <a:chOff x="5806256" y="2462452"/>
            <a:chExt cx="2295525" cy="369332"/>
          </a:xfrm>
        </p:grpSpPr>
        <p:sp>
          <p:nvSpPr>
            <p:cNvPr id="90" name="Rectangle 89"/>
            <p:cNvSpPr/>
            <p:nvPr/>
          </p:nvSpPr>
          <p:spPr>
            <a:xfrm>
              <a:off x="5806256" y="2533774"/>
              <a:ext cx="2295525" cy="215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82210" y="24624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3693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9" grpId="0" animBg="1"/>
      <p:bldP spid="63" grpId="0" animBg="1"/>
      <p:bldP spid="6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store in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assignment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update in memory</a:t>
            </a:r>
            <a:endParaRPr lang="nl-BE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220468" y="2316287"/>
            <a:ext cx="3455988" cy="1328737"/>
            <a:chOff x="884" y="1207"/>
            <a:chExt cx="2177" cy="837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884" y="1207"/>
              <a:ext cx="2177" cy="8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884" y="1344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884" y="1480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884" y="1616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884" y="1752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884" y="1888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25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20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5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1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07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0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9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9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1610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56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51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147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14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138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133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129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197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19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187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183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17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174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170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165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336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2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224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220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21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2109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206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201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2699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26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260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256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25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>
              <a:off x="247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242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23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>
              <a:off x="30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296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>
              <a:off x="29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>
              <a:off x="288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28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>
              <a:off x="279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7" name="Line 58"/>
            <p:cNvSpPr>
              <a:spLocks noChangeShapeType="1"/>
            </p:cNvSpPr>
            <p:nvPr/>
          </p:nvSpPr>
          <p:spPr bwMode="auto">
            <a:xfrm>
              <a:off x="274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187624" y="2924944"/>
            <a:ext cx="2016224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= 5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806256" y="2462452"/>
            <a:ext cx="2295525" cy="369332"/>
            <a:chOff x="5806256" y="2462452"/>
            <a:chExt cx="2295525" cy="369332"/>
          </a:xfrm>
        </p:grpSpPr>
        <p:sp>
          <p:nvSpPr>
            <p:cNvPr id="60" name="Rectangle 59"/>
            <p:cNvSpPr/>
            <p:nvPr/>
          </p:nvSpPr>
          <p:spPr>
            <a:xfrm>
              <a:off x="5806256" y="2533774"/>
              <a:ext cx="2295525" cy="215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04248" y="24624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nl-BE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187624" y="4417948"/>
            <a:ext cx="2016224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 = a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87624" y="6002124"/>
            <a:ext cx="1258678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 = 7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8" name="Group 87"/>
          <p:cNvGrpSpPr/>
          <p:nvPr/>
        </p:nvGrpSpPr>
        <p:grpSpPr>
          <a:xfrm>
            <a:off x="4643958" y="4365104"/>
            <a:ext cx="3245297" cy="523220"/>
            <a:chOff x="4643958" y="6021288"/>
            <a:chExt cx="3245297" cy="523220"/>
          </a:xfrm>
        </p:grpSpPr>
        <p:sp>
          <p:nvSpPr>
            <p:cNvPr id="67" name="TextBox 66"/>
            <p:cNvSpPr txBox="1"/>
            <p:nvPr/>
          </p:nvSpPr>
          <p:spPr>
            <a:xfrm>
              <a:off x="6630577" y="6021288"/>
              <a:ext cx="1258678" cy="5232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= 5</a:t>
              </a:r>
              <a:endParaRPr lang="nl-BE" sz="2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9" name="Striped Right Arrow 78"/>
            <p:cNvSpPr/>
            <p:nvPr/>
          </p:nvSpPr>
          <p:spPr>
            <a:xfrm>
              <a:off x="4643958" y="6165304"/>
              <a:ext cx="864146" cy="288032"/>
            </a:xfrm>
            <a:prstGeom prst="strip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555776" y="3186554"/>
            <a:ext cx="3753148" cy="2906742"/>
            <a:chOff x="2555776" y="3186554"/>
            <a:chExt cx="3753148" cy="2906742"/>
          </a:xfrm>
        </p:grpSpPr>
        <p:cxnSp>
          <p:nvCxnSpPr>
            <p:cNvPr id="73" name="Straight Arrow Connector 72"/>
            <p:cNvCxnSpPr/>
            <p:nvPr/>
          </p:nvCxnSpPr>
          <p:spPr>
            <a:xfrm flipH="1">
              <a:off x="2555776" y="3186554"/>
              <a:ext cx="3753148" cy="29067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19347735">
              <a:off x="4268290" y="4105506"/>
              <a:ext cx="66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store</a:t>
              </a:r>
              <a:endParaRPr lang="nl-BE" dirty="0"/>
            </a:p>
          </p:txBody>
        </p:sp>
      </p:grpSp>
      <p:grpSp>
        <p:nvGrpSpPr>
          <p:cNvPr id="86" name="Group 85"/>
          <p:cNvGrpSpPr/>
          <p:nvPr/>
        </p:nvGrpSpPr>
        <p:grpSpPr>
          <a:xfrm>
            <a:off x="2339752" y="2924944"/>
            <a:ext cx="3744316" cy="1728192"/>
            <a:chOff x="2339752" y="2924944"/>
            <a:chExt cx="3744316" cy="1728192"/>
          </a:xfrm>
        </p:grpSpPr>
        <p:cxnSp>
          <p:nvCxnSpPr>
            <p:cNvPr id="70" name="Straight Arrow Connector 69"/>
            <p:cNvCxnSpPr/>
            <p:nvPr/>
          </p:nvCxnSpPr>
          <p:spPr>
            <a:xfrm flipH="1">
              <a:off x="2339752" y="2924944"/>
              <a:ext cx="3744316" cy="17281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 rot="20072112">
              <a:off x="3670721" y="3456403"/>
              <a:ext cx="9176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retrieve</a:t>
              </a:r>
              <a:endParaRPr lang="nl-BE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6434916" y="3277074"/>
            <a:ext cx="369332" cy="1100909"/>
            <a:chOff x="6434916" y="3277074"/>
            <a:chExt cx="369332" cy="1100909"/>
          </a:xfrm>
        </p:grpSpPr>
        <p:cxnSp>
          <p:nvCxnSpPr>
            <p:cNvPr id="76" name="Straight Arrow Connector 75"/>
            <p:cNvCxnSpPr/>
            <p:nvPr/>
          </p:nvCxnSpPr>
          <p:spPr>
            <a:xfrm flipH="1" flipV="1">
              <a:off x="6796856" y="3277074"/>
              <a:ext cx="7392" cy="10067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 rot="16200000">
              <a:off x="6289107" y="3862842"/>
              <a:ext cx="66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store</a:t>
              </a:r>
              <a:endParaRPr lang="nl-BE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419872" y="2627620"/>
            <a:ext cx="2170484" cy="558934"/>
            <a:chOff x="3419872" y="2627620"/>
            <a:chExt cx="2170484" cy="558934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3419872" y="2749674"/>
              <a:ext cx="2170484" cy="4368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rot="21008812">
              <a:off x="4139952" y="2627620"/>
              <a:ext cx="66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store</a:t>
              </a:r>
              <a:endParaRPr lang="nl-BE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6370540" y="2894870"/>
            <a:ext cx="2295525" cy="369332"/>
            <a:chOff x="5806256" y="2462452"/>
            <a:chExt cx="2295525" cy="369332"/>
          </a:xfrm>
        </p:grpSpPr>
        <p:sp>
          <p:nvSpPr>
            <p:cNvPr id="93" name="Rectangle 92"/>
            <p:cNvSpPr/>
            <p:nvPr/>
          </p:nvSpPr>
          <p:spPr>
            <a:xfrm>
              <a:off x="5806256" y="2533774"/>
              <a:ext cx="2295525" cy="215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804248" y="24624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  <a:endParaRPr lang="nl-BE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371269" y="2893771"/>
            <a:ext cx="2295525" cy="369332"/>
            <a:chOff x="5806256" y="2462452"/>
            <a:chExt cx="2295525" cy="369332"/>
          </a:xfrm>
        </p:grpSpPr>
        <p:sp>
          <p:nvSpPr>
            <p:cNvPr id="90" name="Rectangle 89"/>
            <p:cNvSpPr/>
            <p:nvPr/>
          </p:nvSpPr>
          <p:spPr>
            <a:xfrm>
              <a:off x="5806256" y="2533774"/>
              <a:ext cx="2295525" cy="215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782210" y="246245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7</a:t>
              </a:r>
              <a:endParaRPr lang="nl-BE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3923928" y="5805264"/>
            <a:ext cx="49751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memory location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/>
              <a:t> not modified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4337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9" grpId="0" animBg="1"/>
      <p:bldP spid="63" grpId="0" animBg="1"/>
      <p:bldP spid="64" grpId="0" animBg="1"/>
      <p:bldP spid="7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types,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store in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assignment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update in memory</a:t>
            </a:r>
            <a:endParaRPr lang="nl-BE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220468" y="2316287"/>
            <a:ext cx="3455988" cy="1328737"/>
            <a:chOff x="884" y="1207"/>
            <a:chExt cx="2177" cy="837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884" y="1207"/>
              <a:ext cx="2177" cy="8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884" y="1344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884" y="1480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884" y="1616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884" y="1752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884" y="1888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25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20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5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1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07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0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9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9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1610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56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51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147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14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138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133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129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197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19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187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183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17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174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170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165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336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2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224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220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21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2109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206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201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2699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26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260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256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25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>
              <a:off x="247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242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23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>
              <a:off x="30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296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>
              <a:off x="29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>
              <a:off x="288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28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>
              <a:off x="279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7" name="Line 58"/>
            <p:cNvSpPr>
              <a:spLocks noChangeShapeType="1"/>
            </p:cNvSpPr>
            <p:nvPr/>
          </p:nvSpPr>
          <p:spPr bwMode="auto">
            <a:xfrm>
              <a:off x="274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187623" y="2924944"/>
            <a:ext cx="2736305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= [1, 'a']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806256" y="2462452"/>
            <a:ext cx="2295525" cy="369332"/>
            <a:chOff x="5806256" y="2462452"/>
            <a:chExt cx="2295525" cy="369332"/>
          </a:xfrm>
        </p:grpSpPr>
        <p:sp>
          <p:nvSpPr>
            <p:cNvPr id="60" name="Rectangle 59"/>
            <p:cNvSpPr/>
            <p:nvPr/>
          </p:nvSpPr>
          <p:spPr>
            <a:xfrm>
              <a:off x="5806256" y="2533774"/>
              <a:ext cx="2295525" cy="215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44208" y="2462452"/>
              <a:ext cx="104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           a</a:t>
              </a:r>
              <a:endParaRPr lang="nl-BE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187624" y="4417948"/>
            <a:ext cx="2736304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 = a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87624" y="6002124"/>
            <a:ext cx="2736304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b[1] = 5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2555776" y="2924944"/>
            <a:ext cx="3745780" cy="3168352"/>
            <a:chOff x="2555776" y="3186554"/>
            <a:chExt cx="3753148" cy="2906742"/>
          </a:xfrm>
        </p:grpSpPr>
        <p:cxnSp>
          <p:nvCxnSpPr>
            <p:cNvPr id="73" name="Straight Arrow Connector 72"/>
            <p:cNvCxnSpPr/>
            <p:nvPr/>
          </p:nvCxnSpPr>
          <p:spPr>
            <a:xfrm flipH="1">
              <a:off x="2555776" y="3186554"/>
              <a:ext cx="3753148" cy="29067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19347735">
              <a:off x="4268290" y="4105506"/>
              <a:ext cx="66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store</a:t>
              </a:r>
              <a:endParaRPr lang="nl-BE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923928" y="2627620"/>
            <a:ext cx="1666428" cy="423161"/>
            <a:chOff x="3923928" y="2627620"/>
            <a:chExt cx="1666428" cy="423161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3923928" y="2749674"/>
              <a:ext cx="1666428" cy="3011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rot="21008812">
              <a:off x="4139952" y="2627620"/>
              <a:ext cx="66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store</a:t>
              </a:r>
              <a:endParaRPr lang="nl-BE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805757" y="2451332"/>
            <a:ext cx="2295525" cy="369332"/>
            <a:chOff x="5806256" y="2453160"/>
            <a:chExt cx="2295525" cy="369332"/>
          </a:xfrm>
        </p:grpSpPr>
        <p:sp>
          <p:nvSpPr>
            <p:cNvPr id="93" name="Rectangle 92"/>
            <p:cNvSpPr/>
            <p:nvPr/>
          </p:nvSpPr>
          <p:spPr>
            <a:xfrm>
              <a:off x="5806256" y="2533774"/>
              <a:ext cx="2295525" cy="215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444707" y="2453160"/>
              <a:ext cx="1053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1            5</a:t>
              </a:r>
              <a:endParaRPr lang="nl-BE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4860032" y="5046275"/>
            <a:ext cx="366484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/>
              <a:t> refer to same</a:t>
            </a:r>
            <a:br>
              <a:rPr lang="en-US" sz="2400" dirty="0"/>
            </a:br>
            <a:r>
              <a:rPr lang="en-US" sz="2400" dirty="0"/>
              <a:t>           memory location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8351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9" grpId="0" animBg="1"/>
      <p:bldP spid="63" grpId="0" animBg="1"/>
      <p:bldP spid="64" grpId="0" animBg="1"/>
      <p:bldP spid="7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object assignment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store in memory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assignment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update in memory</a:t>
            </a:r>
            <a:endParaRPr lang="nl-BE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5220468" y="2316287"/>
            <a:ext cx="3455988" cy="1328737"/>
            <a:chOff x="884" y="1207"/>
            <a:chExt cx="2177" cy="837"/>
          </a:xfrm>
        </p:grpSpPr>
        <p:sp>
          <p:nvSpPr>
            <p:cNvPr id="5" name="Rectangle 6"/>
            <p:cNvSpPr>
              <a:spLocks noChangeArrowheads="1"/>
            </p:cNvSpPr>
            <p:nvPr/>
          </p:nvSpPr>
          <p:spPr bwMode="auto">
            <a:xfrm>
              <a:off x="884" y="1207"/>
              <a:ext cx="2177" cy="83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884" y="1344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884" y="1480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884" y="1616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884" y="1752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884" y="1888"/>
              <a:ext cx="21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125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>
              <a:off x="120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3" name="Line 14"/>
            <p:cNvSpPr>
              <a:spLocks noChangeShapeType="1"/>
            </p:cNvSpPr>
            <p:nvPr/>
          </p:nvSpPr>
          <p:spPr bwMode="auto">
            <a:xfrm>
              <a:off x="115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11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107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0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9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9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>
              <a:off x="1610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156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>
              <a:off x="151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147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>
              <a:off x="14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>
              <a:off x="138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>
              <a:off x="133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>
              <a:off x="129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1973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192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" name="Line 30"/>
            <p:cNvSpPr>
              <a:spLocks noChangeShapeType="1"/>
            </p:cNvSpPr>
            <p:nvPr/>
          </p:nvSpPr>
          <p:spPr bwMode="auto">
            <a:xfrm>
              <a:off x="187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0" name="Line 31"/>
            <p:cNvSpPr>
              <a:spLocks noChangeShapeType="1"/>
            </p:cNvSpPr>
            <p:nvPr/>
          </p:nvSpPr>
          <p:spPr bwMode="auto">
            <a:xfrm>
              <a:off x="183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1" name="Line 32"/>
            <p:cNvSpPr>
              <a:spLocks noChangeShapeType="1"/>
            </p:cNvSpPr>
            <p:nvPr/>
          </p:nvSpPr>
          <p:spPr bwMode="auto">
            <a:xfrm>
              <a:off x="17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>
              <a:off x="174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>
              <a:off x="170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4" name="Line 35"/>
            <p:cNvSpPr>
              <a:spLocks noChangeShapeType="1"/>
            </p:cNvSpPr>
            <p:nvPr/>
          </p:nvSpPr>
          <p:spPr bwMode="auto">
            <a:xfrm>
              <a:off x="165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>
              <a:off x="2336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6" name="Line 37"/>
            <p:cNvSpPr>
              <a:spLocks noChangeShapeType="1"/>
            </p:cNvSpPr>
            <p:nvPr/>
          </p:nvSpPr>
          <p:spPr bwMode="auto">
            <a:xfrm>
              <a:off x="229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7" name="Line 38"/>
            <p:cNvSpPr>
              <a:spLocks noChangeShapeType="1"/>
            </p:cNvSpPr>
            <p:nvPr/>
          </p:nvSpPr>
          <p:spPr bwMode="auto">
            <a:xfrm>
              <a:off x="224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>
              <a:off x="220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9" name="Line 40"/>
            <p:cNvSpPr>
              <a:spLocks noChangeShapeType="1"/>
            </p:cNvSpPr>
            <p:nvPr/>
          </p:nvSpPr>
          <p:spPr bwMode="auto">
            <a:xfrm>
              <a:off x="21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0" name="Line 41"/>
            <p:cNvSpPr>
              <a:spLocks noChangeShapeType="1"/>
            </p:cNvSpPr>
            <p:nvPr/>
          </p:nvSpPr>
          <p:spPr bwMode="auto">
            <a:xfrm>
              <a:off x="2109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1" name="Line 42"/>
            <p:cNvSpPr>
              <a:spLocks noChangeShapeType="1"/>
            </p:cNvSpPr>
            <p:nvPr/>
          </p:nvSpPr>
          <p:spPr bwMode="auto">
            <a:xfrm>
              <a:off x="206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2" name="Line 43"/>
            <p:cNvSpPr>
              <a:spLocks noChangeShapeType="1"/>
            </p:cNvSpPr>
            <p:nvPr/>
          </p:nvSpPr>
          <p:spPr bwMode="auto">
            <a:xfrm>
              <a:off x="2018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3" name="Line 44"/>
            <p:cNvSpPr>
              <a:spLocks noChangeShapeType="1"/>
            </p:cNvSpPr>
            <p:nvPr/>
          </p:nvSpPr>
          <p:spPr bwMode="auto">
            <a:xfrm>
              <a:off x="2699" y="1207"/>
              <a:ext cx="0" cy="81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4" name="Line 45"/>
            <p:cNvSpPr>
              <a:spLocks noChangeShapeType="1"/>
            </p:cNvSpPr>
            <p:nvPr/>
          </p:nvSpPr>
          <p:spPr bwMode="auto">
            <a:xfrm>
              <a:off x="265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5" name="Line 46"/>
            <p:cNvSpPr>
              <a:spLocks noChangeShapeType="1"/>
            </p:cNvSpPr>
            <p:nvPr/>
          </p:nvSpPr>
          <p:spPr bwMode="auto">
            <a:xfrm>
              <a:off x="260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6" name="Line 47"/>
            <p:cNvSpPr>
              <a:spLocks noChangeShapeType="1"/>
            </p:cNvSpPr>
            <p:nvPr/>
          </p:nvSpPr>
          <p:spPr bwMode="auto">
            <a:xfrm>
              <a:off x="2563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7" name="Line 48"/>
            <p:cNvSpPr>
              <a:spLocks noChangeShapeType="1"/>
            </p:cNvSpPr>
            <p:nvPr/>
          </p:nvSpPr>
          <p:spPr bwMode="auto">
            <a:xfrm>
              <a:off x="25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8" name="Line 49"/>
            <p:cNvSpPr>
              <a:spLocks noChangeShapeType="1"/>
            </p:cNvSpPr>
            <p:nvPr/>
          </p:nvSpPr>
          <p:spPr bwMode="auto">
            <a:xfrm>
              <a:off x="2472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9" name="Line 50"/>
            <p:cNvSpPr>
              <a:spLocks noChangeShapeType="1"/>
            </p:cNvSpPr>
            <p:nvPr/>
          </p:nvSpPr>
          <p:spPr bwMode="auto">
            <a:xfrm>
              <a:off x="242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0" name="Line 51"/>
            <p:cNvSpPr>
              <a:spLocks noChangeShapeType="1"/>
            </p:cNvSpPr>
            <p:nvPr/>
          </p:nvSpPr>
          <p:spPr bwMode="auto">
            <a:xfrm>
              <a:off x="2381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1" name="Line 52"/>
            <p:cNvSpPr>
              <a:spLocks noChangeShapeType="1"/>
            </p:cNvSpPr>
            <p:nvPr/>
          </p:nvSpPr>
          <p:spPr bwMode="auto">
            <a:xfrm>
              <a:off x="3017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" name="Line 53"/>
            <p:cNvSpPr>
              <a:spLocks noChangeShapeType="1"/>
            </p:cNvSpPr>
            <p:nvPr/>
          </p:nvSpPr>
          <p:spPr bwMode="auto">
            <a:xfrm>
              <a:off x="296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3" name="Line 54"/>
            <p:cNvSpPr>
              <a:spLocks noChangeShapeType="1"/>
            </p:cNvSpPr>
            <p:nvPr/>
          </p:nvSpPr>
          <p:spPr bwMode="auto">
            <a:xfrm>
              <a:off x="2926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4" name="Line 55"/>
            <p:cNvSpPr>
              <a:spLocks noChangeShapeType="1"/>
            </p:cNvSpPr>
            <p:nvPr/>
          </p:nvSpPr>
          <p:spPr bwMode="auto">
            <a:xfrm>
              <a:off x="288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5" name="Line 56"/>
            <p:cNvSpPr>
              <a:spLocks noChangeShapeType="1"/>
            </p:cNvSpPr>
            <p:nvPr/>
          </p:nvSpPr>
          <p:spPr bwMode="auto">
            <a:xfrm>
              <a:off x="2835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6" name="Line 57"/>
            <p:cNvSpPr>
              <a:spLocks noChangeShapeType="1"/>
            </p:cNvSpPr>
            <p:nvPr/>
          </p:nvSpPr>
          <p:spPr bwMode="auto">
            <a:xfrm>
              <a:off x="2790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7" name="Line 58"/>
            <p:cNvSpPr>
              <a:spLocks noChangeShapeType="1"/>
            </p:cNvSpPr>
            <p:nvPr/>
          </p:nvSpPr>
          <p:spPr bwMode="auto">
            <a:xfrm>
              <a:off x="2744" y="1207"/>
              <a:ext cx="0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59" name="TextBox 58"/>
          <p:cNvSpPr txBox="1"/>
          <p:nvPr/>
        </p:nvSpPr>
        <p:spPr>
          <a:xfrm>
            <a:off x="1187623" y="2924944"/>
            <a:ext cx="2736305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= [1, 'a']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5806256" y="2462452"/>
            <a:ext cx="2295525" cy="369332"/>
            <a:chOff x="5806256" y="2462452"/>
            <a:chExt cx="2295525" cy="369332"/>
          </a:xfrm>
        </p:grpSpPr>
        <p:sp>
          <p:nvSpPr>
            <p:cNvPr id="60" name="Rectangle 59"/>
            <p:cNvSpPr/>
            <p:nvPr/>
          </p:nvSpPr>
          <p:spPr>
            <a:xfrm>
              <a:off x="5806256" y="2533774"/>
              <a:ext cx="2295525" cy="215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444208" y="2462452"/>
              <a:ext cx="104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           a</a:t>
              </a:r>
              <a:endParaRPr lang="nl-BE" dirty="0"/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187624" y="4417948"/>
            <a:ext cx="2736304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 = a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187624" y="6002124"/>
            <a:ext cx="2736304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 = ['a', 1]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2555775" y="3284984"/>
            <a:ext cx="3888655" cy="2808312"/>
            <a:chOff x="2555776" y="3186554"/>
            <a:chExt cx="3753148" cy="2906742"/>
          </a:xfrm>
        </p:grpSpPr>
        <p:cxnSp>
          <p:nvCxnSpPr>
            <p:cNvPr id="73" name="Straight Arrow Connector 72"/>
            <p:cNvCxnSpPr/>
            <p:nvPr/>
          </p:nvCxnSpPr>
          <p:spPr>
            <a:xfrm flipH="1">
              <a:off x="2555776" y="3186554"/>
              <a:ext cx="3753148" cy="290674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 rot="19347735">
              <a:off x="4268290" y="4105506"/>
              <a:ext cx="66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store</a:t>
              </a:r>
              <a:endParaRPr lang="nl-BE" dirty="0"/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3923928" y="2627620"/>
            <a:ext cx="1666428" cy="423161"/>
            <a:chOff x="3923928" y="2627620"/>
            <a:chExt cx="1666428" cy="423161"/>
          </a:xfrm>
        </p:grpSpPr>
        <p:cxnSp>
          <p:nvCxnSpPr>
            <p:cNvPr id="69" name="Straight Arrow Connector 68"/>
            <p:cNvCxnSpPr/>
            <p:nvPr/>
          </p:nvCxnSpPr>
          <p:spPr>
            <a:xfrm flipV="1">
              <a:off x="3923928" y="2749674"/>
              <a:ext cx="1666428" cy="3011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 rot="21008812">
              <a:off x="4139952" y="2627620"/>
              <a:ext cx="66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store</a:t>
              </a:r>
              <a:endParaRPr lang="nl-BE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5805757" y="2452431"/>
            <a:ext cx="2295525" cy="369332"/>
            <a:chOff x="5806256" y="2453160"/>
            <a:chExt cx="2295525" cy="369332"/>
          </a:xfrm>
        </p:grpSpPr>
        <p:sp>
          <p:nvSpPr>
            <p:cNvPr id="93" name="Rectangle 92"/>
            <p:cNvSpPr/>
            <p:nvPr/>
          </p:nvSpPr>
          <p:spPr>
            <a:xfrm>
              <a:off x="5806256" y="2533774"/>
              <a:ext cx="2295525" cy="215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444707" y="2453160"/>
              <a:ext cx="104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            a</a:t>
              </a:r>
              <a:endParaRPr lang="nl-BE" dirty="0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5227631" y="4407495"/>
            <a:ext cx="33296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/>
              <a:t> refer to same list</a:t>
            </a:r>
            <a:endParaRPr lang="nl-BE" sz="2400" dirty="0"/>
          </a:p>
        </p:txBody>
      </p:sp>
      <p:grpSp>
        <p:nvGrpSpPr>
          <p:cNvPr id="74" name="Group 73"/>
          <p:cNvGrpSpPr/>
          <p:nvPr/>
        </p:nvGrpSpPr>
        <p:grpSpPr>
          <a:xfrm>
            <a:off x="6380931" y="2894870"/>
            <a:ext cx="2295525" cy="369332"/>
            <a:chOff x="5806256" y="2453160"/>
            <a:chExt cx="2295525" cy="369332"/>
          </a:xfrm>
        </p:grpSpPr>
        <p:sp>
          <p:nvSpPr>
            <p:cNvPr id="75" name="Rectangle 74"/>
            <p:cNvSpPr/>
            <p:nvPr/>
          </p:nvSpPr>
          <p:spPr>
            <a:xfrm>
              <a:off x="5806256" y="2533774"/>
              <a:ext cx="2295525" cy="2159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6444707" y="2453160"/>
              <a:ext cx="1047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            1</a:t>
              </a:r>
              <a:endParaRPr lang="nl-BE" dirty="0"/>
            </a:p>
          </p:txBody>
        </p:sp>
      </p:grpSp>
      <p:sp>
        <p:nvSpPr>
          <p:cNvPr id="77" name="TextBox 76"/>
          <p:cNvSpPr txBox="1"/>
          <p:nvPr/>
        </p:nvSpPr>
        <p:spPr>
          <a:xfrm>
            <a:off x="4827630" y="5991671"/>
            <a:ext cx="372969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dirty="0"/>
              <a:t> refers to new,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/>
              <a:t> to old list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24870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9" grpId="0" uiExpand="1" animBg="1"/>
      <p:bldP spid="63" grpId="0" uiExpand="1" animBg="1"/>
      <p:bldP spid="64" grpId="0" animBg="1"/>
      <p:bldP spid="72" grpId="0" animBg="1"/>
      <p:bldP spid="7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versus values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identity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Object identity</a:t>
            </a:r>
            <a:endParaRPr lang="nl-BE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87624" y="2276871"/>
            <a:ext cx="7128794" cy="954107"/>
            <a:chOff x="1187624" y="2276871"/>
            <a:chExt cx="7128794" cy="954107"/>
          </a:xfrm>
        </p:grpSpPr>
        <p:sp>
          <p:nvSpPr>
            <p:cNvPr id="4" name="TextBox 3"/>
            <p:cNvSpPr txBox="1"/>
            <p:nvPr/>
          </p:nvSpPr>
          <p:spPr>
            <a:xfrm>
              <a:off x="5220073" y="2276871"/>
              <a:ext cx="3096345" cy="9541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 = [1, 'a']</a:t>
              </a:r>
            </a:p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 = [1, 'a']</a:t>
              </a:r>
              <a:endParaRPr lang="nl-BE" sz="2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87624" y="2276871"/>
              <a:ext cx="2952328" cy="9541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 = '</a:t>
              </a:r>
              <a:r>
                <a:rPr lang="en-US" sz="2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abc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</a:p>
            <a:p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 = '</a:t>
              </a:r>
              <a:r>
                <a:rPr lang="en-US" sz="2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abc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</a:t>
              </a:r>
              <a:endParaRPr lang="nl-BE" sz="28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187624" y="3409836"/>
            <a:ext cx="2952328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== b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cs typeface="Courier New" panose="02070309020205020404" pitchFamily="49" charset="0"/>
                <a:sym typeface="Symbol"/>
              </a:rPr>
              <a:t>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3" y="3429000"/>
            <a:ext cx="3096344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 == d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cs typeface="Courier New" panose="02070309020205020404" pitchFamily="49" charset="0"/>
                <a:sym typeface="Symbol"/>
              </a:rPr>
              <a:t>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66198" y="4509120"/>
            <a:ext cx="3173754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 is b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cs typeface="Courier New" panose="02070309020205020404" pitchFamily="49" charset="0"/>
                <a:sym typeface="Symbol"/>
              </a:rPr>
              <a:t>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20073" y="4528284"/>
            <a:ext cx="3096344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 is d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cs typeface="Courier New" panose="02070309020205020404" pitchFamily="49" charset="0"/>
                <a:sym typeface="Symbol"/>
              </a:rPr>
              <a:t>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0072" y="5211197"/>
            <a:ext cx="3096345" cy="95410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 = [1, 'a']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 = e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20072" y="6218148"/>
            <a:ext cx="3096344" cy="5232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 is d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cs typeface="Courier New" panose="02070309020205020404" pitchFamily="49" charset="0"/>
                <a:sym typeface="Symbol"/>
              </a:rPr>
              <a:t></a:t>
            </a:r>
            <a:r>
              <a:rPr lang="en-US" sz="2800" dirty="0">
                <a:cs typeface="Courier New" panose="02070309020205020404" pitchFamily="49" charset="0"/>
              </a:rPr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90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0" grpId="0" animBg="1"/>
      <p:bldP spid="1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condition is true, do something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condition is true, do something, else do something else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4427984" y="2173691"/>
            <a:ext cx="3312368" cy="156966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…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…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&gt; b: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3968" y="4488338"/>
            <a:ext cx="3456384" cy="23083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 = …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 = …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 &gt; b: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print(b)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004048" y="1977959"/>
            <a:ext cx="3088633" cy="1307025"/>
            <a:chOff x="5004048" y="1977959"/>
            <a:chExt cx="3088633" cy="1307025"/>
          </a:xfrm>
        </p:grpSpPr>
        <p:sp>
          <p:nvSpPr>
            <p:cNvPr id="4" name="Rectangle 3"/>
            <p:cNvSpPr/>
            <p:nvPr/>
          </p:nvSpPr>
          <p:spPr>
            <a:xfrm>
              <a:off x="5004048" y="2996952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  <a:endCxn id="4" idx="0"/>
            </p:cNvCxnSpPr>
            <p:nvPr/>
          </p:nvCxnSpPr>
          <p:spPr>
            <a:xfrm flipH="1">
              <a:off x="5508104" y="2162625"/>
              <a:ext cx="1512168" cy="834327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020272" y="1977959"/>
              <a:ext cx="1072409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condition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443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</a:p>
          <a:p>
            <a:pPr lvl="1"/>
            <a:r>
              <a:rPr lang="en-US" dirty="0"/>
              <a:t>However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 ???</a:t>
            </a:r>
          </a:p>
          <a:p>
            <a:pPr lvl="1"/>
            <a:r>
              <a:rPr lang="en-US" dirty="0"/>
              <a:t>What does it mean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?</a:t>
            </a:r>
          </a:p>
          <a:p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'word' in 'three words'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in [1, 3, 7]</a:t>
            </a:r>
          </a:p>
          <a:p>
            <a:r>
              <a:rPr lang="en-US" dirty="0"/>
              <a:t>Combining conditions: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&lt;= a and a &lt;= 10,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 not in [1, 3, 7]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7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statements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loops</a:t>
            </a:r>
          </a:p>
          <a:p>
            <a:pPr lvl="1"/>
            <a:r>
              <a:rPr lang="en-US" dirty="0"/>
              <a:t>iterate over each</a:t>
            </a:r>
            <a:br>
              <a:rPr lang="en-US" dirty="0"/>
            </a:br>
            <a:r>
              <a:rPr lang="en-US" dirty="0"/>
              <a:t>elements of list, 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loops</a:t>
            </a:r>
          </a:p>
          <a:p>
            <a:pPr lvl="1"/>
            <a:r>
              <a:rPr lang="en-US" dirty="0"/>
              <a:t>Iterate while a</a:t>
            </a:r>
            <a:br>
              <a:rPr lang="en-US" dirty="0"/>
            </a:br>
            <a:r>
              <a:rPr lang="en-US" dirty="0"/>
              <a:t>condition is true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427984" y="1772816"/>
            <a:ext cx="4392488" cy="120032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[1, 3, 9]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element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data: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print(element)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27984" y="3933056"/>
            <a:ext cx="4392488" cy="23083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data = [1, 3, 9]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(data[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&lt; 5 and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print(data[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8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564904"/>
            <a:ext cx="5417852" cy="3046988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'''computes number of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permuations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given n'''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1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range(2, n+1):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*=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result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96964" y="1635171"/>
            <a:ext cx="3058556" cy="1307025"/>
            <a:chOff x="5292080" y="1977959"/>
            <a:chExt cx="3058556" cy="1307025"/>
          </a:xfrm>
        </p:grpSpPr>
        <p:sp>
          <p:nvSpPr>
            <p:cNvPr id="7" name="Rectangle 6"/>
            <p:cNvSpPr/>
            <p:nvPr/>
          </p:nvSpPr>
          <p:spPr>
            <a:xfrm>
              <a:off x="5292080" y="2996952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  <a:endCxn id="7" idx="0"/>
            </p:cNvCxnSpPr>
            <p:nvPr/>
          </p:nvCxnSpPr>
          <p:spPr>
            <a:xfrm flipH="1">
              <a:off x="5400092" y="2162625"/>
              <a:ext cx="1620180" cy="834327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020272" y="1977959"/>
              <a:ext cx="1330364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argument(s)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537974" y="5203292"/>
            <a:ext cx="3347422" cy="910210"/>
            <a:chOff x="5004048" y="1437081"/>
            <a:chExt cx="3347422" cy="910210"/>
          </a:xfrm>
        </p:grpSpPr>
        <p:sp>
          <p:nvSpPr>
            <p:cNvPr id="14" name="Rectangle 13"/>
            <p:cNvSpPr/>
            <p:nvPr/>
          </p:nvSpPr>
          <p:spPr>
            <a:xfrm>
              <a:off x="5004048" y="1437081"/>
              <a:ext cx="1152128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1"/>
              <a:endCxn id="14" idx="3"/>
            </p:cNvCxnSpPr>
            <p:nvPr/>
          </p:nvCxnSpPr>
          <p:spPr>
            <a:xfrm flipH="1" flipV="1">
              <a:off x="6156176" y="1581097"/>
              <a:ext cx="864096" cy="581528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7020272" y="1977959"/>
              <a:ext cx="1331198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return value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457958" y="2857411"/>
            <a:ext cx="3228841" cy="1003637"/>
            <a:chOff x="5868144" y="2857411"/>
            <a:chExt cx="3228841" cy="1003637"/>
          </a:xfrm>
        </p:grpSpPr>
        <p:sp>
          <p:nvSpPr>
            <p:cNvPr id="20" name="Right Brace 19"/>
            <p:cNvSpPr/>
            <p:nvPr/>
          </p:nvSpPr>
          <p:spPr>
            <a:xfrm>
              <a:off x="5868144" y="2942196"/>
              <a:ext cx="130538" cy="91885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>
              <a:stCxn id="22" idx="1"/>
            </p:cNvCxnSpPr>
            <p:nvPr/>
          </p:nvCxnSpPr>
          <p:spPr>
            <a:xfrm flipH="1">
              <a:off x="6025095" y="3042077"/>
              <a:ext cx="933970" cy="3687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6959065" y="2857411"/>
              <a:ext cx="2137920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documentation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457958" y="4005064"/>
            <a:ext cx="3228841" cy="1486261"/>
            <a:chOff x="5868144" y="2857411"/>
            <a:chExt cx="3228841" cy="1486261"/>
          </a:xfrm>
        </p:grpSpPr>
        <p:sp>
          <p:nvSpPr>
            <p:cNvPr id="28" name="Right Brace 27"/>
            <p:cNvSpPr/>
            <p:nvPr/>
          </p:nvSpPr>
          <p:spPr>
            <a:xfrm>
              <a:off x="5868144" y="2942196"/>
              <a:ext cx="130538" cy="140147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>
              <a:stCxn id="30" idx="1"/>
            </p:cNvCxnSpPr>
            <p:nvPr/>
          </p:nvCxnSpPr>
          <p:spPr>
            <a:xfrm flipH="1">
              <a:off x="6025096" y="3319076"/>
              <a:ext cx="933968" cy="3238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959064" y="2857411"/>
              <a:ext cx="2137921" cy="92333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 body</a:t>
              </a:r>
              <a:br>
                <a:rPr lang="en-US" dirty="0"/>
              </a:br>
              <a:r>
                <a:rPr lang="en-US" dirty="0"/>
                <a:t>= sequence of</a:t>
              </a:r>
              <a:br>
                <a:rPr lang="en-US" dirty="0"/>
              </a:br>
              <a:r>
                <a:rPr lang="en-US" dirty="0"/>
                <a:t>    statements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457958" y="1844824"/>
            <a:ext cx="3228841" cy="1012587"/>
            <a:chOff x="5868144" y="2857411"/>
            <a:chExt cx="3228841" cy="1012587"/>
          </a:xfrm>
        </p:grpSpPr>
        <p:sp>
          <p:nvSpPr>
            <p:cNvPr id="33" name="Right Brace 32"/>
            <p:cNvSpPr/>
            <p:nvPr/>
          </p:nvSpPr>
          <p:spPr>
            <a:xfrm>
              <a:off x="5868144" y="3630422"/>
              <a:ext cx="130538" cy="23957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35" idx="1"/>
            </p:cNvCxnSpPr>
            <p:nvPr/>
          </p:nvCxnSpPr>
          <p:spPr>
            <a:xfrm flipH="1">
              <a:off x="6025096" y="3042077"/>
              <a:ext cx="933968" cy="66183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6959064" y="2857411"/>
              <a:ext cx="2137921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 declaration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1560" y="1628118"/>
            <a:ext cx="1555234" cy="1307025"/>
            <a:chOff x="4635482" y="1977959"/>
            <a:chExt cx="1555234" cy="1307025"/>
          </a:xfrm>
        </p:grpSpPr>
        <p:sp>
          <p:nvSpPr>
            <p:cNvPr id="52" name="Rectangle 51"/>
            <p:cNvSpPr/>
            <p:nvPr/>
          </p:nvSpPr>
          <p:spPr>
            <a:xfrm>
              <a:off x="5292080" y="2996952"/>
              <a:ext cx="567538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4" idx="2"/>
              <a:endCxn id="52" idx="0"/>
            </p:cNvCxnSpPr>
            <p:nvPr/>
          </p:nvCxnSpPr>
          <p:spPr>
            <a:xfrm>
              <a:off x="5413099" y="2347291"/>
              <a:ext cx="162750" cy="64966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4635482" y="1977959"/>
              <a:ext cx="1555234" cy="36933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function name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248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11960" y="5981218"/>
            <a:ext cx="247696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40906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 organism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182282" y="2978950"/>
            <a:ext cx="2301486" cy="1881499"/>
            <a:chOff x="182282" y="2915653"/>
            <a:chExt cx="2301486" cy="1881499"/>
          </a:xfrm>
        </p:grpSpPr>
        <p:pic>
          <p:nvPicPr>
            <p:cNvPr id="3076" name="Picture 4" descr="http://www.noldus.com/files/u64/main-fish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282" y="2915653"/>
              <a:ext cx="2301486" cy="15121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539552" y="4427820"/>
              <a:ext cx="1213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danio </a:t>
              </a:r>
              <a:r>
                <a:rPr lang="en-US" dirty="0" err="1"/>
                <a:t>rerio</a:t>
              </a:r>
              <a:endParaRPr lang="nl-BE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843808" y="1692097"/>
            <a:ext cx="2460880" cy="2592288"/>
            <a:chOff x="2843808" y="1268760"/>
            <a:chExt cx="2460880" cy="2592288"/>
          </a:xfrm>
        </p:grpSpPr>
        <p:sp>
          <p:nvSpPr>
            <p:cNvPr id="5" name="Notched Right Arrow 4"/>
            <p:cNvSpPr/>
            <p:nvPr/>
          </p:nvSpPr>
          <p:spPr>
            <a:xfrm rot="-1500000">
              <a:off x="2843808" y="2288968"/>
              <a:ext cx="720080" cy="432048"/>
            </a:xfrm>
            <a:prstGeom prst="notched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779912" y="1268760"/>
              <a:ext cx="1524776" cy="2592288"/>
              <a:chOff x="3779912" y="1268760"/>
              <a:chExt cx="1524776" cy="2592288"/>
            </a:xfrm>
          </p:grpSpPr>
          <p:pic>
            <p:nvPicPr>
              <p:cNvPr id="3074" name="Picture 2" descr="https://upload.wikimedia.org/wikipedia/commons/8/81/ADN_animation.gif"/>
              <p:cNvPicPr>
                <a:picLocks noChangeAspect="1" noChangeArrowheads="1" noCrop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51921" y="1268760"/>
                <a:ext cx="1290852" cy="223224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3779912" y="3491716"/>
                <a:ext cx="1524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DNA molecule</a:t>
                </a:r>
                <a:endParaRPr lang="nl-BE" dirty="0"/>
              </a:p>
            </p:txBody>
          </p:sp>
        </p:grpSp>
      </p:grpSp>
      <p:grpSp>
        <p:nvGrpSpPr>
          <p:cNvPr id="17" name="Group 16"/>
          <p:cNvGrpSpPr/>
          <p:nvPr/>
        </p:nvGrpSpPr>
        <p:grpSpPr>
          <a:xfrm>
            <a:off x="5508104" y="2484185"/>
            <a:ext cx="3028150" cy="523220"/>
            <a:chOff x="5508104" y="2060848"/>
            <a:chExt cx="3028150" cy="523220"/>
          </a:xfrm>
        </p:grpSpPr>
        <p:sp>
          <p:nvSpPr>
            <p:cNvPr id="8" name="Notched Right Arrow 7"/>
            <p:cNvSpPr/>
            <p:nvPr/>
          </p:nvSpPr>
          <p:spPr>
            <a:xfrm>
              <a:off x="5508104" y="2132856"/>
              <a:ext cx="720080" cy="432048"/>
            </a:xfrm>
            <a:prstGeom prst="notched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372200" y="2060848"/>
              <a:ext cx="21640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AACGATTAC…</a:t>
              </a:r>
              <a:endParaRPr lang="nl-BE" sz="28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774397" y="4500409"/>
            <a:ext cx="2589691" cy="1440160"/>
            <a:chOff x="2846405" y="4077072"/>
            <a:chExt cx="2589691" cy="1440160"/>
          </a:xfrm>
        </p:grpSpPr>
        <p:grpSp>
          <p:nvGrpSpPr>
            <p:cNvPr id="14" name="Group 13"/>
            <p:cNvGrpSpPr/>
            <p:nvPr/>
          </p:nvGrpSpPr>
          <p:grpSpPr>
            <a:xfrm>
              <a:off x="2846405" y="4077072"/>
              <a:ext cx="2530291" cy="1025461"/>
              <a:chOff x="2858253" y="4713048"/>
              <a:chExt cx="2530291" cy="1025461"/>
            </a:xfrm>
          </p:grpSpPr>
          <p:sp>
            <p:nvSpPr>
              <p:cNvPr id="9" name="Notched Right Arrow 8"/>
              <p:cNvSpPr/>
              <p:nvPr/>
            </p:nvSpPr>
            <p:spPr>
              <a:xfrm rot="1500000" flipV="1">
                <a:off x="2858253" y="4713048"/>
                <a:ext cx="720080" cy="432048"/>
              </a:xfrm>
              <a:prstGeom prst="notched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078" name="Picture 6" descr="https://upload.wikimedia.org/wikipedia/commons/thumb/e/e3/Lampanyctodes_hectoris_%28Hector%27s_lanternfish%292.png/1920px-Lampanyctodes_hectoris_%28Hector%27s_lanternfish%292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47744" y="5013176"/>
                <a:ext cx="1740800" cy="7253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3" name="TextBox 22"/>
            <p:cNvSpPr txBox="1"/>
            <p:nvPr/>
          </p:nvSpPr>
          <p:spPr>
            <a:xfrm>
              <a:off x="3729731" y="5147900"/>
              <a:ext cx="17063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anatomic model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5508104" y="3852337"/>
            <a:ext cx="3503711" cy="2564376"/>
            <a:chOff x="5508104" y="3429000"/>
            <a:chExt cx="3503711" cy="2564376"/>
          </a:xfrm>
        </p:grpSpPr>
        <p:grpSp>
          <p:nvGrpSpPr>
            <p:cNvPr id="13" name="Group 12"/>
            <p:cNvGrpSpPr/>
            <p:nvPr/>
          </p:nvGrpSpPr>
          <p:grpSpPr>
            <a:xfrm>
              <a:off x="6300192" y="3429000"/>
              <a:ext cx="2711623" cy="2564376"/>
              <a:chOff x="512532" y="4176992"/>
              <a:chExt cx="2711623" cy="2564376"/>
            </a:xfrm>
          </p:grpSpPr>
          <p:pic>
            <p:nvPicPr>
              <p:cNvPr id="3080" name="Picture 8" descr="Anatomical diagram showing the pairs of olfactory, telencephalon, and optic lobes, followed by the cerebellum and the mylencephalon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532" y="4176992"/>
                <a:ext cx="1467180" cy="25643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907704" y="6309320"/>
                <a:ext cx="13164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brain model</a:t>
                </a:r>
                <a:endParaRPr lang="nl-BE" dirty="0"/>
              </a:p>
            </p:txBody>
          </p:sp>
        </p:grpSp>
        <p:sp>
          <p:nvSpPr>
            <p:cNvPr id="25" name="Notched Right Arrow 24"/>
            <p:cNvSpPr/>
            <p:nvPr/>
          </p:nvSpPr>
          <p:spPr>
            <a:xfrm>
              <a:off x="5508104" y="4509120"/>
              <a:ext cx="720080" cy="432048"/>
            </a:xfrm>
            <a:prstGeom prst="notched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12025" y="5203131"/>
            <a:ext cx="708093" cy="1322213"/>
            <a:chOff x="1812025" y="4779794"/>
            <a:chExt cx="708093" cy="1322213"/>
          </a:xfrm>
        </p:grpSpPr>
        <p:sp>
          <p:nvSpPr>
            <p:cNvPr id="27" name="Notched Right Arrow 26"/>
            <p:cNvSpPr/>
            <p:nvPr/>
          </p:nvSpPr>
          <p:spPr>
            <a:xfrm rot="4083019" flipV="1">
              <a:off x="1668009" y="4923810"/>
              <a:ext cx="720080" cy="432048"/>
            </a:xfrm>
            <a:prstGeom prst="notched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51720" y="5517232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5251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4245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Implement the following in a Python notebook</a:t>
            </a:r>
          </a:p>
          <a:p>
            <a:pPr lvl="1"/>
            <a:r>
              <a:rPr lang="en-US" dirty="0"/>
              <a:t>algorithm 2</a:t>
            </a:r>
          </a:p>
          <a:p>
            <a:pPr lvl="1"/>
            <a:r>
              <a:rPr lang="en-US" dirty="0"/>
              <a:t>algorithm 3</a:t>
            </a:r>
          </a:p>
          <a:p>
            <a:pPr lvl="1"/>
            <a:r>
              <a:rPr lang="en-US" dirty="0"/>
              <a:t>algorithm 4</a:t>
            </a:r>
          </a:p>
          <a:p>
            <a:pPr lvl="2"/>
            <a:r>
              <a:rPr lang="en-US" dirty="0"/>
              <a:t>recursive version</a:t>
            </a:r>
          </a:p>
          <a:p>
            <a:pPr lvl="2"/>
            <a:r>
              <a:rPr lang="en-US" dirty="0"/>
              <a:t>iterative version</a:t>
            </a:r>
          </a:p>
          <a:p>
            <a:r>
              <a:rPr lang="en-US" dirty="0"/>
              <a:t>Time the execution of the recursive and iterative versions of the Fibonacci function for </a:t>
            </a:r>
            <a:r>
              <a:rPr lang="en-US" i="1" dirty="0"/>
              <a:t>n</a:t>
            </a:r>
            <a:r>
              <a:rPr lang="en-US" dirty="0"/>
              <a:t> = 5, 10, 15, 20, 25, 30, 35 and plot the results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9280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68761"/>
            <a:ext cx="1517132" cy="13685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an ecosystem</a:t>
            </a:r>
            <a:endParaRPr lang="nl-BE" dirty="0"/>
          </a:p>
        </p:txBody>
      </p:sp>
      <p:sp>
        <p:nvSpPr>
          <p:cNvPr id="3" name="AutoShape 2" descr="data:image/jpeg;base64,/9j/4AAQSkZJRgABAQAAAQABAAD/2wCEAAkGBxQTEhQUExQWFRUXGBoUFxgXFRsWGRgaGRgaGBsXGBsZHCggGBwnGxoaITMkJSktLi8uGB8zODMsNygtLiwBCgoKDg0OGhAQGy8mICYvLDQ0LTQtLDQsLy40NCwsLS80LywsLCwvLywsNCwsLyw0NCwsLSw0LCwsLCwsLCwsLP/AABEIALkBEQMBEQACEQEDEQH/xAAcAAEAAgIDAQAAAAAAAAAAAAAABQcEBgIDCAH/xABJEAACAgEBBAYGBQkFBgcAAAABAgADEQQFEiExBhNBUWFxByIygZGhUmJygpIIFCMzQkOisdFTY4PBwhUkNHOz8BZUdJOjw9P/xAAaAQEAAgMBAAAAAAAAAAAAAAAABQYBAgQD/8QANBEBAAIBAgMECQMFAQEBAAAAAAECAwQRBSExEkFRkRMiMnGBobHR8GHB4RQjQlLxFTRD/9oADAMBAAIRAxEAPwC8YCAgVpt3bmro2hqequ9RTXiqxd+vBrUnHJlOc8QfcZFa3X202WK7bxMfFJ6PQ11GKZ32mJTOxun9TkJqkOnc4AcnepYnsFmBuH7YXnwJnTptdhz8qzz8J6ufUaHNg52jl4w3EGdjkfYCAgIEZ0g27TpK9+0nJO6iKMvY30UXt8+QHEkCaXvWlZtadobUpa9uzWN5VN0t6Q3axLkts6teqdhp635LunBtYcbDy4cF8DzkJl4nkyXr6KNq7xG/inMPDsdKz6Sd7bTO3guTZzZqrPein+ESeQLIgICAgICAgICAgICAgICAgICAgICAgICAgVN6SdETq717LtMpHmOsQ/6JB8W9TJiyeE/aU1wv18WTGqfo10wZD1Op9es+rvHiV7MN9JfnN9bwyt49Jh5T4eP2lpo+JWpPo83OPHwW50X6TWaMbhDX6U8UCkGynwTeI36+3Gcr2ZGAPPRcViI7GfrHf93prOGTM9vB08Ps2O70iUAepRqHPduKnxLsJIW4jpqx7bhrw/UzPs/Rgt6Q7c8NGu746nDfAVEfOc//ALGn/Xy/l7/+RqP08/4ZFXpFX9vSXjxRq3HzcH5T0rxXTW/y2+EvO3DNTXu3+L5rfSIN3FGmtZ+w2la0HiSGZj5AfCMnFNNWN4tv7jHwzUWnaY296punPSm1HYlut1TL6z7uEpQngqLxCDPIZPeSeE48UW19+3l5UjpXxdeW1dDTsYud56z4IPoZU70620ks7oagTxJZge3zKz0123psOGsct4n5/wDWmhmfRZs1ufJ6q09e6ir3AD4DEmUO7ICAgICAgICAgICAgICAgICAgICAgICAgIGi+lDR4Gn1IH6tzS57kuwAf/dWsfeMj+KYfSaedusc/v8AJIcMzejzxv0nl9lO6LoePzh7WwVFzeoygq1bKDw8QWPwkXk4nPoYpHXsxzjrE/kJLHw2PSzeenanl3TDbdHpVqQImQq8ACc4Hdk9gkRkyTktNrdZSuPHFKxWvR3TRuQEBAwNp7IrvQowwpYO+7wL47GPPu+E6MOpvit2q9dto/Rz5tPTLXs26b7z+p0P2CFt0+nAwH1RtOP7OpzaM+BVEX70ldHedTq4yT/jWPPb7zKM1VI02lmkf5Wny3+y+JYUAQEBAQEBAQEBAQEBAQEBAQEBAQEBAQEBAQMLbezl1GntpblYjLnuJHBh4g4PumJiJjaWYmYneFO6KwtWpb2set5jgfnmUjPj9HktTwmV0w5PSY638Yd08XqQEBAQEDZPRvo9/U33HlUgoX7T4sf+EV/EyzcGw9nFN575+UK5xfL2ssUjuj6rFkwiCAgICAgICAgICAgICAgICAgICAgICAgICB1aq8IjO3AKpYnwAyYFJbOz1SE8CRvHzb1j/OUnVX7ea9o8ZXPTU7GGlZ8IQm0emmnrfcQNc2cYQcM9wJ5nynXg4VnyR2p5e9yZuKYcc7Rz9yX2dtIW7ylHqsTG/XapR1zyJB7D3zm1Wkyae21+/vdGm1ePURvXyZs5XU4XWhVLMQFAJJPIAcyZtWs2mIjq1taKxvPRr2h6YJdYa6aL7cAsTWm8d0c23RxxJWODZ+zvvG/gi54xh7W207eKb2fr670D1MGXw7D3Edhkblw3xW7N42lI4s1Mte1Sd4WH6MCPzSz6X5xdv/iyuf8AD3JbtBt/TU28FV1+/wDUX38W3zrchAQEBAQEBAQEBAQEBAQEBAQEBAQEBAjtYmq3z1T0BOwPW7N45IsA5+EDp39aP2dM/wB+yv8A0tA6dXt22lGe/SWBEUszVMlwAAyTjKueH1YGpba6RXbQTqKE6mtxl1sZV1FqfRWsnKo3awySDjhnM4tZkzRSYw13nx8HZpMeGbxOW20eCCtqKndZSpHYRgj3GVC1bVna0bStlbRaN6zvCtOkPR2/T6gajTKxUOLUKDeNbg7w9XjkA8RwxLNoOI4744pkna0ePermu4fel5tjjeJ8O5MbI1O0NXrvzzVKRlOrYler9UD1Qq478H4zy4pqcF8XYid57tnpwzT56Ze3MbR37txlcWFCdMNJbbpmSkZYkZGcEqOJA9+J3cPy48eeLZOn7uLX48mTDNcfVpPRR9paS9jpFsqsdTUxasbu6SDx3xujBAOfCWa+twVr2pvHmrddHntbsxWfJYnRjYbVVrUgNjklnKjJZjzPlyHulX1GW+rzTNY90fos2DFTS4Yi0++f1bXs7Sa3QF71FS1Ng2pfataNgYDh8+o+OHIggDI5ETPDq6rDXsXp6vvjeERr7abNPbrf1vdO0p3Y/Tf84ssqTR3s9YUsVNbV5biALC6jlx8pMRO6ImNkv+c6xvZoprH95cWPwRMfxTLD51WuP73TD/Asb59cP5QJHRrYEHWsjP2lFKL4YBZiOHjA74CAgICAgICAgICAgICAgICAgIGu7Q2Zs+rHXrXlvZ61y7N37ockt7oGElOgP6rR2nxTTW1j3MwUH3GB8fTgfq9JtEfY1SqPwvqsfEQNN2TqTW7UWpq9PWXAqo1Saaylct7Qa91z37lZ9XGBmY3iGdplaut2dVegFih+HA8j5qRynlm0+PNG143euHPkwzvSdmm7T6FWqc0kOvcTusP8j8pA6jg+Ss74p3j5/ZOYOL47Rtkjafk47P6FXMf0pFY8DvN8uHzmuDg+W0/3J2jzltm4virH9uN58oTydC9MBg75Pfvf0Eko4Rp4jad/NHTxbUTPLbyYGu6CjnTYQe5+I+I5fCc2bgteuO3m6MXGJ/8A0r5MLR9CLi36RlVfqneJ8uE58XBss29eYiHRk4viivqRMy3PZmza6F3a1x3ntPiT2yewafHgr2aQgs+oyZrdq8oDpzr0rFfrMbATu10pTZqDke1ULckHs9UE8RPZ5Nb6M7G1dRcWUa19O3r1qdTVXfvMcsburvRW7OJyx7ccplhPjR0n9Zs3UnxsNd/8r3JgfOo2SP1mkqp7zdozUv43rC/OBsmzdmU05NKKgYD2fZI7MDOBz7IGbAQEBAQEBAQEBAQEBAQEBAQEBA+FRnOOPfA+wEDhdSrqVdQyngQwBB8wecCDbo6avW0VpoP9kwNmnbw6skGvzrK+IMxt4M7u3QbdO+tOpr6i48FG9vVWnGf0VmBvH6pAbwxxjc2SuqLBGKAF907oPItjgD4ZmWHnOv0rbSXVGvV3nTKrFbBXpq3ZCM8Ar8+PDn8YFseiXpHqtdp7bdSAUFhSm0J1ZtUc2K5IHHuOOY7IG17Y2tVpajbc4RBw7yxPJVA4sx7AJra0VjeW1azadoVrtvpTq9VkIzaSk8AqEde3i78Qn2V4/W7JBani/PbFHxTem4Ty3y+TN6JdJqdKNy+hUPbqKkLdZ9a4cbFbvPrDtyOU7dNxPDljafVnw/lx6nhubFO9fWj5+TetDt7TXDNWoqf7Nik+8ZyJJRO/RHTG3KWVZrK14tYgHiwH+cCJ1nTDQ15Damtj9FD1rfhTJmlslae1MQ3rjtf2YmUXb6RNOPYp1NnlWqD/AORlPynLbiOmr1vDprw/U2/w+jHPpFHZo7/e9X/6Ty/9bTePyl6/+XqfCPNyX0jJ26TUDyNJ/wDtm0cU00/5fKWJ4ZqY/wAfnDJr9IWl/aTUJ50s3/T3p611+mt0vDytodRXrSUhpemWhsIA1NYJ7HPVn4Pgzorkrb2ZiXPbHavtRMJuuwMMqQR3g5Hym7RzgICAgICAgICAgICAgICAgICAgY20dBXfW1dqh0bmD3jiCCOKsDxBHEEZECC/2lZofV1bNZph7GqxkoOQXU45f8zGD+1g8Tr0Z6sfbfQrZu0nTUWItrDHr12YFg7A5Q4YfPxmYmJNphJ6zbWm0irSmGcLu1aakBrCBgAKi+yvL1jhR2kRubNG6Vaa03V2alg1xUsKwc10BjgIne2B6z8z2YGBK9xjLaLVx7928p/hGKvZtfbv2hFSDTRA6b9JW/tojfaUH+Ym9cl6+zMx8WlqVt1iJdKbKoHEU1DyrX+k3nUZZ63nzlrGHHHSseUMtFA4AAeXCeUzM9XpEbdH2YZICAgfGUHgRkePGZidujExv1dFOkVDmrepOc5pdqTnx6sje9+Z1Y9dqMfs3n48/q5smiwZParH0+id2f0q1tPOxdQv0blCv5CysD+JT5ySw8at0y1+MI7Nwes88dvhLa9kdOtNaQludNYeAW3AVj3JYPUY+GQfCTODVYs8epPw7/JEZ9Llw+3Hx7m0zoc5AQEBAQEBAQEBAQEBAQEBAQIfpgudFqPsH/KB81XRPRWMXfSUMx5t1S5PmccZiYierMTMM3Z2y6dOu7RTXUvdWioP4RMsK76X6jf1dncuEHuHH55lR4nk7ept+nJbOHY+xp6/rzQ0j3cQEBAQEBAQEBAQEDi6BgQQCDwIIyD5iZiZid4YmImNpZeydq6jS4FFmax+5ty1eO5D7VfuyPqyW03F8lOWT1o+f8orUcKx354/Vn5Ny2V0/wBO+F1AbTPy/Scaj9m0eqPvbp8JO4NZhzexbn4d6Ez6PNh9qOXj3NsrcMAVIIPEEHIPkZ1OZygICAgICAgICAgICAgICBEdLf8Ag7/sf5iBLwPjHAzMTOxEbqb1Nu+7Mf2mLfE5lFyX7d5t4yu9K9msV8HXNG5AQEBAQEBAQEBAQEBAETLD7oLrdOc6a1qe0qPWqb7VZ4e9d0+MkNPxPNh5TPajwn7uDPw7Dl5xG0+MfZuWxun6khNYgpbkLVJalvMnjUftcPrGT+m4hhz8o5T4SgtToMuDnPOPGG6qwIBByDxBHIzucT7AQEBAQEBAQEBAQEBAj+kWmNml1CDm1Tgee6cfPEDI2dqRZVXYOTorj7wB/wA4HZqFyrAdoI+U1vG9ZhtSdrRKmsSiLwTAQEBAQEBAQEBAQEBAQEBAETLDJ2Hta7RH9Ad+nPradj6vnUT+qPh7J7hnMmNHxW+P1cvOPHvj7onV8Lrk9bFynw7p+yzdgbdp1de/S3I7roww9bfRdew/IjiMjjLHS9b1i1Z3iVevS1LTW0bTCTmzUgICAgICAgICAgICBCdGX3BbpT7VD4XxqfL1MPADKedTQJuBV/TPZv5tY9h4VNlw3YO0g+X8pVOIaO2PN6scrdPf4LTodZXJh9aedev3Q0jUgTDJAQEBAQECP17F3FKkjI3rCOYTON0dxY8PINOjFEUrOWfdHv8A4+uznyzN7Rjj4+7+fuzwMcBPB7vswyQEBAwdTqnS5Ru5qKFnI/Yw6qGP1SXUeGR4zsw6Wc2G969a7eTkzamMWalLdLb+bOnG6yAgKLbKrBdQ25aoxnmrrz3LB+0vzHMYnbo9bfTW5c474/O9x6vR01FefKe6VndFukaayskDctTAtqJyVJ5EH9pD2N2+BBAtmHNTNSL0nkquXDfFeaXjmm56vMgICAgICAgICAgIGpdN9onR26TVKu9mw6e0Dm1TI1nAdrKyBh94ftTzyZK469q3R6Y8dsluzXq2fRatLa1srYOjgMrKcgg8iJ6PNx1+iS6tq7VDIwwQZpelbxtaG9L2pO9ZUzpqTWGqbOanek55nq3KA+8AH3yoa/F6PUWrH5vzWzRZPSYK2/OXJ2zjdZA69ReqKWY4A/7AA7Se6b0pa9uzXq0veKR2pZNWlsYAitzn6h/pNow5J6VnyYnLSOsx5u4bMu/sbPwN/Sbf02b/AEnylr/UYv8AaPOHxtnXDnVZ+Bv6TH9Pl/1nykjUYp/yjzh0WVMvtKR5gj+c0tS1esPSLVnpKO2Zxa5/pWFR9mv1APiGPvnrm5RWvhH15/Z5Yec2t4z9OX3Z053uQEBAQNi9H2zVus1b2KGr3F0uCOBLfpLQfDBq+ctHB8XZwzee+flH5KtcXy9rNFY7o+v5CA1uz20tz6ZyTuetWx/bqPsk97D2T4rntEiuJ6T0GXtV9mfzZKcO1Xpse1vaj83cJGJEgICq2yqxbqTu2pyJ9llPOt+9D8jgjiJ26LWW019+6esfne49ZpK6im09e6VqdG9uV6ykWJ6pB3LEPtVuOaN8QQe0EHtlux5K5Kxas8pVTJjtjtNbdYSs3aEBAQEBAQEBAQEDS/Sh+p03/qR/0bZwcT/+W/w+sO7hv/01+P0lqOydoXaVidO+6GO81bDeqYnmd3IKMe9SM9uZB6XieXDHZnnH53pvU8NxZp7Ucp/O5tOg9IWXSu7TWBnJVTQeuBIVnPq4D+yrHgDyk7pdfj1E9mu+6D1WhyaeO1bbZqGt1SWavWNUwZDcCCOGM01FgQeKsH3sg8QZDcZrtnifGI+spjhFt8Ex4TP7PkiEqQNg9H+xxfc2pcZrpY10g8mt/bs8d3O4PHf7hLPwnSxTH6W3Wfp/Kt8V1U3v6KvSPr/CyZLol1ajUJWpZ2VFHMswUD3mBEp0q0zfqme/PbRVZcn40Up84GLtHphRSyLqKr6xYSFL0FlJAyR6uTy48uQPcZpktSsb36fq9MdL2nanVXBes3agVMrJ1zspQgqVsxYMY4cnx7jKtxXH2dRy6TEfZZeGX7WDn1iZ3c5GpEgICAgWF6N6gNBWRzdrXbzNrD5AAe6XfTViuGkR4QpmptNs15nxlw9IGxTdQLal3rqMuoHN0/eVDvJAyPrKs11enjPimk/D3s6XUTgyxfz9yvabQ6hlOVYAgjkQeIMplqzWZrPWFwraLREx0c5q2ICB3bM2k+kuF9YLDAW6sfvEHd9dckr5kdvCU4brvQW7F/Zn5T+dUZxHRemr26+1Hz/Rbmh1aXVpbWwdHUMrDkQRkGWpWHfAQEBAQEBAQEBA0f0ot6ukX+/ZvhTZ/WR3FZ201vh9UhwuN9THxadKktSX6E0b+0KzjhVVZaT3MxWtfirWfCT3BMfO9/dCD4zflSnvl1dL6wu0dQAMbyU2HxJVkz8EE143Hr0n9Jb8Gn+3aP1Rsg0y6tSzYwgy7Fa0He7sFXPhkjPgDOjS4fTZa08fo8NTm9DitfwWVsro1bRRXSustVUXd9WukZPMnLIeJOT75dYiIjaFNmZmd5ZR6Ohv1mo1T/47V/KrdmWHOjoxpFYP1CM45PYOtceTWZI+MCWAgRvSLYyauhqXJXOGRx7SOvFXXxB7O0ZB4Ga3pW9ZrbpLal5paLV6wpfV7Ps019mUxcMddWOAtUezdVnnnj/I4IlZ1Wnti2xZJ9X/ABt+0/nJZNNnjLvlxxz/AMq/vH5zZul1K2LvIcj4EHtBB4g+BkZelqTtZI0vW8b1ds0bkBAQN39GGpzRdT21XNj7NmLQfLLMPuy48OydvTVnw5eSo8Qx9jUWjx5+bcp2uNVfTHYv5pd1ij/d724Y5VWsclD3K54j62R2rILi2i3/AL1Pj9/um+F6zb+zf4fZFSvJ8gICBsXQraDaXgx/3W23cz/YXPgjPdXYT7n+1wtPCs9r4ezbu5KzxTBWmXtV7+ax5KosgICAgICAgICBWHpc2qK9Vs6o8n67PgSEVfnke+R/FMc301tu7m7+GZIpqI37+TT9nbdS66+tfZpxls8CeIbyAxzldzaS2LHS89bd3081gxauuTJekdK9/wBW/wDoiK216jVLyssFKHvSoc/e7v8AKWTh+nnBhitus85V3X6iM2abV6RyRXTA52jee5KU+Cs3+uRfG59ekfpKU4NH9u0/qi5BplLdC9B1+uQkepp1Nzf8xwUrHjw6xvMLJ/guD2ss+6P3QfGM3KuKPfP7LTk+gSAgICBE9Iej1OsQLYCGXJSxDh0J7VOOXeCCD2iaZMdMlezeN4b48lsdu1SdpVnt/oTqKCbMGxf7bTjdsA/vaTkPgdo3vISHzcNvSP7XrV/1n9p/4l8PEaXn+76s/wC0fvH/AFDUvfu7yNTcp5HjWfeRvAn3CQ1q4ons2i1Z8/sl62yzG9Zi0eX3crNoOgJspYADJKMrgAczjg3ymsYa2nal4+O8feGZzWrG9qz8Np/llValWO7xDYzusCjYPI7rAHHjymM2my4Z9euzOHUYssepbd3Twe7N6ObT/NdWlp4V2gUXeAz+jsP2WJHlYT2Sa4PqezecVuk9Pf8Ayh+LabtUjLHWOvu/hbksiuujXaNLq3qtUMjjdZTyIMCp9ubHs0VgSwlqmOKbj2/3dndYO/k3nkSs8R4dOKZyY49Xw8P4WPh/EIyR6PJ7X1/liyHS7M0OzLLgxrXf3eagje88HmPKdGHTZM0TNI327u94ZdRjxTEXnbfyTXRfQo7vp9RVhiN5CQVYEcwD8/cZIcPwUtacOavPu7pcOvzXpWM2G3Lv74bJszoylaX0vi2m0YKsOzBBDfHmJMaTR/0/arE7xKI1es/qOzO20wbB1b1WHR6ht51Baiw876hgcf7xMgN38G7cDtie6XFMd8J+ZYICAgICAgICB5u/KD2kW2miK36mlBwPJmZnz54K/CYmImNpZiZid4VpRrHRXVWIFg3W8RnOJpbFW0xMx06Nq5LViYievV6v9FOzuo2VpFxgtX1p87CX/kRPRop3pV0xWva20STvJkKgH06lWvA7skHPlIziGinUdma9d/kkdBrI0/ai3T93TsLpWp0r3algCLGUADieAIVR28/6yK1XDpjPGPDHdH/ZSmm4hHoZyZZ75/4un0ZaTd0KXEYfU/7w3eAwwi+5AvvzLDpsMYcUY47kBqM05sk3nvbZPd4kBAQEBAQKz9I+gq011N6YQahzVao4AuEZ1txyDYUqT25XukTxbTRkxekiOcfRKcL1M0yejmeU/VoCdKamGnY4CXNYjZPs7vLPgcj8QkRPD8lZvHfXafNLRr6Wik91t48lj9ABp9q7LrW5N7qWehXzixNw+oyOPWVurKfOWmK9rHFckb8uaszfs5JtjnbnyQO1Nm2aW7qLTv5BeqzAHWIDg5A4B1JAIHDiCOeBWOI6H+nt2qezPy/RZOH6309ezb2o+bGtrDKVYZBBBHeDI6tprO8JGYi0bSsH0e7aN9BqsbN2nIrfJ4suM12H7SYBP0laXTS54z4q3/N+9TtVg9Dlmn5s2qdDndGu0dd1bV2orowwysMgiBX20uhdlDZqL36f6Iw19Y8N4jrlA8d/h+0ZEajhGO9u1Sdv07ktp+K5KV7N43/XvZ3RbZlZs6zT6sMycHrNZV1zzSytiGQ+BA7Jrp+GWw5IvW/P3fyzqOJVzUmlqfP+G8FAcEgcOXh5SY2iUTvMOUywjdu7JGorAyUsRhZVYParsHJh3jiQRyKkg8DMTDMS47A2ob0YOoS6puquTPsuADkd6MpDKe5h25iJ3JjZKTLBAQEBAQEATA8ddO9q/nW0NVcOTWtu/ZX1F/hUQI/Yezm1OopoXObbErGOzeYDPuHH3QPY2v1CaXTO/JKai3uReA+UDxhq9QbHexuLOxc+bHJ+ZgZWwtnNqdRTp1zm2xax4bxAJ9w4+6B7Q01ARFRRhVUKB3ADAgdkBAQEBAQECmPyk9du06OoHBZ3s4dyqF/1xMbkTsoUucAZ4DJA7s8/5CY2jfdnedtnpf8AJ/0Jr2UHP726yweQxX/oMyw7vTbrVo0mnuPtJqVC+Ksjhx+HJ8wJz6rBGbFak/k9z302ecOWLx+QpfavSb1daitxNqGo57OAbH4AffIvBoOeK0x3Tv8At9Unn13LLWJ742/f6Nr9Bu1bL9r6h+IV6CXHYN01hf8AP4mSunwxhxxjjuReozTmyTee96Bnu8SAgR21NiUXkGxBvr7NikpYv2XUhl9xjY3YJ0etp/U3JqU+hqPUf3XVqc/eQnxmNp7md47wdJ1ThqqLtN2bzJ1lXn1lRZVH293yjfxNvBLaLX1XLvVWJYvejBh8jETEkxMInblBpuXW1gnCivUqBxenJIfHa1ZJYfVZx3Rtz3N+SV/2jV/a1/jX+sywyoCAgICAgat6TdvfmezdRaDhyvVV/bs9UY8gS33YHkWBan5Pmweu1zalh6mnThw4dY+VHwXePwgWj6b9q9Rsm4A4a4rQv3jvN/ArQPLUC1fyethddrn1LD1dOnq8P3lmVHwXe+IgejoCAgICAgICB5q/KB2wLtoilTkaesIftv67fIqPdArjQ6VrbEqQZd2CKO8scD5mB7M6PbLXS6anTpyqrVPMgcT7zk++BSP5R23N++jSKeFam1/tPwUe5QT96BTUD0H+Tp0fNemu1jDjc3V1/YrJyfe+R9yBcEBAQEBAQIrWdHNLa289Cb/01G4/40w3zgYzdFKiCvW6rcPAr+d3YI7sl8498x2YZ3l0f+ANm/8Ak6fwzLDZYCAgICAgecfTz0xXVahdJSc1acnfIPBreR/CMjzLQKqgervRD0b/ADLZtSsMW2/p7O8FwN1T5JujzzArL8ozb2/qKNIp4UqbH7t9/ZB8Qoz9+BT0D1H6Dtifm2y63Iw+oJvbyPBP4AD74FgQEBAQEBAQI/pBtivSae3UWkBK1LHjjJ7FHiTgDzgeN9q699RdbdYcva7WN5sScDw4wN89A+xOv2mthGU06G0ns3j6qD4kn7sD0xqL1RWdyFVQWYnkABkk+6B426WbZOs1l+pP7ywsoPYvJF9ygD3QOvo5sh9XqadPX7VrhfIc2b3KCfdA9jbJ2emnprorGErQIo8FGOPj2wMuAgICAgICAgICAgICAgRXSq61NHqWoGbhTYa8c97dOMeOYHlPbey6VrNiP6oY1IxJZtU6kdZao5V1jPA5JPDmc4DZvQ90BfXahdRauNLU28SRwtYckXvGeZ93bA9AdMukSbP0dupfjuDCL9NzwVfeefcMmB5C2ttKzU3WX2tvWWMXY+J7u4DkPKBmdFNiNrdXTpk52OAT9FRxZvcoJgex9LQtaKiDCooRR3BRgD4CB2wEBAQEBAQKF9M112q1b6dmcV1latPSgGbrmqW1rHyQFRQ4BY8viQFOarT7jsm8r7pxvId5T9k9o8YHpz0LdEjodFv2ru36gixweaqB6iHxAJPmxgab6bvSOCLNnaU547uosHLhzqXv+sfd3wKPgXb+Tn0bJa7XOvADqKc9pPGxh5DdXPi0C9oCAgICAgICAgICAgICAgIEBr+hWgucPbpanYZPFeHE5PAcDk+ECbopVFCooVQMBVAAA7gBygaF6ZdmvZpa7VqN407Nb1QXeDPuFUZ1/aRSSxHby5ZgeftraA23rRQj36knNrp6wexsErWqDCopyM9pzyGBAvj0P+jo7PRr9Rg6qwYwOIqTnug9rHhk8uAA7SQsqAgICAgICAgax0q6C6bXN1lm/XbuNSbaioc1sCCh3lYEYJGcZ4nBgRHRj0R7P0dgtC2X2KcqbmDBT2EKqgZ8TmBvWoDFGC8Gwd3zxw+cDyjtvZlda2i5WXqG6tm3cXajVOu8+WcerUp8OIxzLZgYfQnoXqdpXKlSEV5HWWkeog7ePa2OSj5DjA9X7C2TXpKK9PSMV1qFHee8nvJOSfOBnwEBAQEBAQEBAQEBAQEBAQEBAQIfZP663/vtgTEBAQEBAQEBAQEBAQPP/wCUL/xdHkIFxdBv+Bo+yIE9AQEBAQEBAQEBAQP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4" name="AutoShape 4" descr="data:image/jpeg;base64,/9j/4AAQSkZJRgABAQAAAQABAAD/2wCEAAkGBxQTEhQUExQWFRUXGBoUFxgXFRsWGRgaGRgaGBsXGBsZHCggGBwnGxoaITMkJSktLi8uGB8zODMsNygtLiwBCgoKDg0OGhAQGy8mICYvLDQ0LTQtLDQsLy40NCwsLS80LywsLCwvLywsNCwsLyw0NCwsLSw0LCwsLCwsLCwsLP/AABEIALkBEQMBEQACEQEDEQH/xAAcAAEAAgIDAQAAAAAAAAAAAAAABQcEBgIDCAH/xABJEAACAgEBBAYGBQkFBgcAAAABAgADEQQFEiExBhNBUWFxByIygZGhUmJygpIIFCMzQkOisdFTY4PBwhUkNHOz8BZUdJOjw9P/xAAaAQEAAgMBAAAAAAAAAAAAAAAABQYBAgQD/8QANBEBAAIBAgMECQMFAQEBAAAAAAECAwQRBSExEkFRkRMiMnGBobHR8GHB4RQjQlLxFTRD/9oADAMBAAIRAxEAPwC8YCAgVpt3bmro2hqequ9RTXiqxd+vBrUnHJlOc8QfcZFa3X202WK7bxMfFJ6PQ11GKZ32mJTOxun9TkJqkOnc4AcnepYnsFmBuH7YXnwJnTptdhz8qzz8J6ufUaHNg52jl4w3EGdjkfYCAgIEZ0g27TpK9+0nJO6iKMvY30UXt8+QHEkCaXvWlZtadobUpa9uzWN5VN0t6Q3axLkts6teqdhp635LunBtYcbDy4cF8DzkJl4nkyXr6KNq7xG/inMPDsdKz6Sd7bTO3guTZzZqrPein+ESeQLIgICAgICAgICAgICAgICAgICAgICAgICAgVN6SdETq717LtMpHmOsQ/6JB8W9TJiyeE/aU1wv18WTGqfo10wZD1Op9es+rvHiV7MN9JfnN9bwyt49Jh5T4eP2lpo+JWpPo83OPHwW50X6TWaMbhDX6U8UCkGynwTeI36+3Gcr2ZGAPPRcViI7GfrHf93prOGTM9vB08Ps2O70iUAepRqHPduKnxLsJIW4jpqx7bhrw/UzPs/Rgt6Q7c8NGu746nDfAVEfOc//ALGn/Xy/l7/+RqP08/4ZFXpFX9vSXjxRq3HzcH5T0rxXTW/y2+EvO3DNTXu3+L5rfSIN3FGmtZ+w2la0HiSGZj5AfCMnFNNWN4tv7jHwzUWnaY296punPSm1HYlut1TL6z7uEpQngqLxCDPIZPeSeE48UW19+3l5UjpXxdeW1dDTsYud56z4IPoZU70620ks7oagTxJZge3zKz0123psOGsct4n5/wDWmhmfRZs1ufJ6q09e6ir3AD4DEmUO7ICAgICAgICAgICAgICAgICAgICAgICAgIGi+lDR4Gn1IH6tzS57kuwAf/dWsfeMj+KYfSaedusc/v8AJIcMzejzxv0nl9lO6LoePzh7WwVFzeoygq1bKDw8QWPwkXk4nPoYpHXsxzjrE/kJLHw2PSzeenanl3TDbdHpVqQImQq8ACc4Hdk9gkRkyTktNrdZSuPHFKxWvR3TRuQEBAwNp7IrvQowwpYO+7wL47GPPu+E6MOpvit2q9dto/Rz5tPTLXs26b7z+p0P2CFt0+nAwH1RtOP7OpzaM+BVEX70ldHedTq4yT/jWPPb7zKM1VI02lmkf5Wny3+y+JYUAQEBAQEBAQEBAQEBAQEBAQEBAQEBAQEBAQMLbezl1GntpblYjLnuJHBh4g4PumJiJjaWYmYneFO6KwtWpb2set5jgfnmUjPj9HktTwmV0w5PSY638Yd08XqQEBAQEDZPRvo9/U33HlUgoX7T4sf+EV/EyzcGw9nFN575+UK5xfL2ssUjuj6rFkwiCAgICAgICAgICAgICAgICAgICAgICAgICB1aq8IjO3AKpYnwAyYFJbOz1SE8CRvHzb1j/OUnVX7ea9o8ZXPTU7GGlZ8IQm0emmnrfcQNc2cYQcM9wJ5nynXg4VnyR2p5e9yZuKYcc7Rz9yX2dtIW7ylHqsTG/XapR1zyJB7D3zm1Wkyae21+/vdGm1ePURvXyZs5XU4XWhVLMQFAJJPIAcyZtWs2mIjq1taKxvPRr2h6YJdYa6aL7cAsTWm8d0c23RxxJWODZ+zvvG/gi54xh7W207eKb2fr670D1MGXw7D3Edhkblw3xW7N42lI4s1Mte1Sd4WH6MCPzSz6X5xdv/iyuf8AD3JbtBt/TU28FV1+/wDUX38W3zrchAQEBAQEBAQEBAQEBAQEBAQEBAQEBAjtYmq3z1T0BOwPW7N45IsA5+EDp39aP2dM/wB+yv8A0tA6dXt22lGe/SWBEUszVMlwAAyTjKueH1YGpba6RXbQTqKE6mtxl1sZV1FqfRWsnKo3awySDjhnM4tZkzRSYw13nx8HZpMeGbxOW20eCCtqKndZSpHYRgj3GVC1bVna0bStlbRaN6zvCtOkPR2/T6gajTKxUOLUKDeNbg7w9XjkA8RwxLNoOI4744pkna0ePermu4fel5tjjeJ8O5MbI1O0NXrvzzVKRlOrYler9UD1Qq478H4zy4pqcF8XYid57tnpwzT56Ze3MbR37txlcWFCdMNJbbpmSkZYkZGcEqOJA9+J3cPy48eeLZOn7uLX48mTDNcfVpPRR9paS9jpFsqsdTUxasbu6SDx3xujBAOfCWa+twVr2pvHmrddHntbsxWfJYnRjYbVVrUgNjklnKjJZjzPlyHulX1GW+rzTNY90fos2DFTS4Yi0++f1bXs7Sa3QF71FS1Ng2pfataNgYDh8+o+OHIggDI5ETPDq6rDXsXp6vvjeERr7abNPbrf1vdO0p3Y/Tf84ssqTR3s9YUsVNbV5biALC6jlx8pMRO6ImNkv+c6xvZoprH95cWPwRMfxTLD51WuP73TD/Asb59cP5QJHRrYEHWsjP2lFKL4YBZiOHjA74CAgICAgICAgICAgICAgICAgIGu7Q2Zs+rHXrXlvZ61y7N37ockt7oGElOgP6rR2nxTTW1j3MwUH3GB8fTgfq9JtEfY1SqPwvqsfEQNN2TqTW7UWpq9PWXAqo1Saaylct7Qa91z37lZ9XGBmY3iGdplaut2dVegFih+HA8j5qRynlm0+PNG143euHPkwzvSdmm7T6FWqc0kOvcTusP8j8pA6jg+Ss74p3j5/ZOYOL47Rtkjafk47P6FXMf0pFY8DvN8uHzmuDg+W0/3J2jzltm4virH9uN58oTydC9MBg75Pfvf0Eko4Rp4jad/NHTxbUTPLbyYGu6CjnTYQe5+I+I5fCc2bgteuO3m6MXGJ/8A0r5MLR9CLi36RlVfqneJ8uE58XBss29eYiHRk4viivqRMy3PZmza6F3a1x3ntPiT2yewafHgr2aQgs+oyZrdq8oDpzr0rFfrMbATu10pTZqDke1ULckHs9UE8RPZ5Nb6M7G1dRcWUa19O3r1qdTVXfvMcsburvRW7OJyx7ccplhPjR0n9Zs3UnxsNd/8r3JgfOo2SP1mkqp7zdozUv43rC/OBsmzdmU05NKKgYD2fZI7MDOBz7IGbAQEBAQEBAQEBAQEBAQEBAQEBA+FRnOOPfA+wEDhdSrqVdQyngQwBB8wecCDbo6avW0VpoP9kwNmnbw6skGvzrK+IMxt4M7u3QbdO+tOpr6i48FG9vVWnGf0VmBvH6pAbwxxjc2SuqLBGKAF907oPItjgD4ZmWHnOv0rbSXVGvV3nTKrFbBXpq3ZCM8Ar8+PDn8YFseiXpHqtdp7bdSAUFhSm0J1ZtUc2K5IHHuOOY7IG17Y2tVpajbc4RBw7yxPJVA4sx7AJra0VjeW1azadoVrtvpTq9VkIzaSk8AqEde3i78Qn2V4/W7JBani/PbFHxTem4Ty3y+TN6JdJqdKNy+hUPbqKkLdZ9a4cbFbvPrDtyOU7dNxPDljafVnw/lx6nhubFO9fWj5+TetDt7TXDNWoqf7Nik+8ZyJJRO/RHTG3KWVZrK14tYgHiwH+cCJ1nTDQ15Damtj9FD1rfhTJmlslae1MQ3rjtf2YmUXb6RNOPYp1NnlWqD/AORlPynLbiOmr1vDprw/U2/w+jHPpFHZo7/e9X/6Ty/9bTePyl6/+XqfCPNyX0jJ26TUDyNJ/wDtm0cU00/5fKWJ4ZqY/wAfnDJr9IWl/aTUJ50s3/T3p611+mt0vDytodRXrSUhpemWhsIA1NYJ7HPVn4Pgzorkrb2ZiXPbHavtRMJuuwMMqQR3g5Hym7RzgICAgICAgICAgICAgICAgICAgY20dBXfW1dqh0bmD3jiCCOKsDxBHEEZECC/2lZofV1bNZph7GqxkoOQXU45f8zGD+1g8Tr0Z6sfbfQrZu0nTUWItrDHr12YFg7A5Q4YfPxmYmJNphJ6zbWm0irSmGcLu1aakBrCBgAKi+yvL1jhR2kRubNG6Vaa03V2alg1xUsKwc10BjgIne2B6z8z2YGBK9xjLaLVx7928p/hGKvZtfbv2hFSDTRA6b9JW/tojfaUH+Ym9cl6+zMx8WlqVt1iJdKbKoHEU1DyrX+k3nUZZ63nzlrGHHHSseUMtFA4AAeXCeUzM9XpEbdH2YZICAgfGUHgRkePGZidujExv1dFOkVDmrepOc5pdqTnx6sje9+Z1Y9dqMfs3n48/q5smiwZParH0+id2f0q1tPOxdQv0blCv5CysD+JT5ySw8at0y1+MI7Nwes88dvhLa9kdOtNaQludNYeAW3AVj3JYPUY+GQfCTODVYs8epPw7/JEZ9Llw+3Hx7m0zoc5AQEBAQEBAQEBAQEBAQEBAQIfpgudFqPsH/KB81XRPRWMXfSUMx5t1S5PmccZiYierMTMM3Z2y6dOu7RTXUvdWioP4RMsK76X6jf1dncuEHuHH55lR4nk7ept+nJbOHY+xp6/rzQ0j3cQEBAQEBAQEBAQEDi6BgQQCDwIIyD5iZiZid4YmImNpZeydq6jS4FFmax+5ty1eO5D7VfuyPqyW03F8lOWT1o+f8orUcKx354/Vn5Ny2V0/wBO+F1AbTPy/Scaj9m0eqPvbp8JO4NZhzexbn4d6Ez6PNh9qOXj3NsrcMAVIIPEEHIPkZ1OZygICAgICAgICAgICAgICBEdLf8Ag7/sf5iBLwPjHAzMTOxEbqb1Nu+7Mf2mLfE5lFyX7d5t4yu9K9msV8HXNG5AQEBAQEBAQEBAQEBAETLD7oLrdOc6a1qe0qPWqb7VZ4e9d0+MkNPxPNh5TPajwn7uDPw7Dl5xG0+MfZuWxun6khNYgpbkLVJalvMnjUftcPrGT+m4hhz8o5T4SgtToMuDnPOPGG6qwIBByDxBHIzucT7AQEBAQEBAQEBAQEBAj+kWmNml1CDm1Tgee6cfPEDI2dqRZVXYOTorj7wB/wA4HZqFyrAdoI+U1vG9ZhtSdrRKmsSiLwTAQEBAQEBAQEBAQEBAQEBAETLDJ2Hta7RH9Ad+nPradj6vnUT+qPh7J7hnMmNHxW+P1cvOPHvj7onV8Lrk9bFynw7p+yzdgbdp1de/S3I7roww9bfRdew/IjiMjjLHS9b1i1Z3iVevS1LTW0bTCTmzUgICAgICAgICAgICBCdGX3BbpT7VD4XxqfL1MPADKedTQJuBV/TPZv5tY9h4VNlw3YO0g+X8pVOIaO2PN6scrdPf4LTodZXJh9aedev3Q0jUgTDJAQEBAQECP17F3FKkjI3rCOYTON0dxY8PINOjFEUrOWfdHv8A4+uznyzN7Rjj4+7+fuzwMcBPB7vswyQEBAwdTqnS5Ru5qKFnI/Yw6qGP1SXUeGR4zsw6Wc2G969a7eTkzamMWalLdLb+bOnG6yAgKLbKrBdQ25aoxnmrrz3LB+0vzHMYnbo9bfTW5c474/O9x6vR01FefKe6VndFukaayskDctTAtqJyVJ5EH9pD2N2+BBAtmHNTNSL0nkquXDfFeaXjmm56vMgICAgICAgICAgIGpdN9onR26TVKu9mw6e0Dm1TI1nAdrKyBh94ftTzyZK469q3R6Y8dsluzXq2fRatLa1srYOjgMrKcgg8iJ6PNx1+iS6tq7VDIwwQZpelbxtaG9L2pO9ZUzpqTWGqbOanek55nq3KA+8AH3yoa/F6PUWrH5vzWzRZPSYK2/OXJ2zjdZA69ReqKWY4A/7AA7Se6b0pa9uzXq0veKR2pZNWlsYAitzn6h/pNow5J6VnyYnLSOsx5u4bMu/sbPwN/Sbf02b/AEnylr/UYv8AaPOHxtnXDnVZ+Bv6TH9Pl/1nykjUYp/yjzh0WVMvtKR5gj+c0tS1esPSLVnpKO2Zxa5/pWFR9mv1APiGPvnrm5RWvhH15/Z5Yec2t4z9OX3Z053uQEBAQNi9H2zVus1b2KGr3F0uCOBLfpLQfDBq+ctHB8XZwzee+flH5KtcXy9rNFY7o+v5CA1uz20tz6ZyTuetWx/bqPsk97D2T4rntEiuJ6T0GXtV9mfzZKcO1Xpse1vaj83cJGJEgICq2yqxbqTu2pyJ9llPOt+9D8jgjiJ26LWW019+6esfne49ZpK6im09e6VqdG9uV6ykWJ6pB3LEPtVuOaN8QQe0EHtlux5K5Kxas8pVTJjtjtNbdYSs3aEBAQEBAQEBAQEDS/Sh+p03/qR/0bZwcT/+W/w+sO7hv/01+P0lqOydoXaVidO+6GO81bDeqYnmd3IKMe9SM9uZB6XieXDHZnnH53pvU8NxZp7Ucp/O5tOg9IWXSu7TWBnJVTQeuBIVnPq4D+yrHgDyk7pdfj1E9mu+6D1WhyaeO1bbZqGt1SWavWNUwZDcCCOGM01FgQeKsH3sg8QZDcZrtnifGI+spjhFt8Ex4TP7PkiEqQNg9H+xxfc2pcZrpY10g8mt/bs8d3O4PHf7hLPwnSxTH6W3Wfp/Kt8V1U3v6KvSPr/CyZLol1ajUJWpZ2VFHMswUD3mBEp0q0zfqme/PbRVZcn40Up84GLtHphRSyLqKr6xYSFL0FlJAyR6uTy48uQPcZpktSsb36fq9MdL2nanVXBes3agVMrJ1zspQgqVsxYMY4cnx7jKtxXH2dRy6TEfZZeGX7WDn1iZ3c5GpEgICAgWF6N6gNBWRzdrXbzNrD5AAe6XfTViuGkR4QpmptNs15nxlw9IGxTdQLal3rqMuoHN0/eVDvJAyPrKs11enjPimk/D3s6XUTgyxfz9yvabQ6hlOVYAgjkQeIMplqzWZrPWFwraLREx0c5q2ICB3bM2k+kuF9YLDAW6sfvEHd9dckr5kdvCU4brvQW7F/Zn5T+dUZxHRemr26+1Hz/Rbmh1aXVpbWwdHUMrDkQRkGWpWHfAQEBAQEBAQEBA0f0ot6ukX+/ZvhTZ/WR3FZ201vh9UhwuN9THxadKktSX6E0b+0KzjhVVZaT3MxWtfirWfCT3BMfO9/dCD4zflSnvl1dL6wu0dQAMbyU2HxJVkz8EE143Hr0n9Jb8Gn+3aP1Rsg0y6tSzYwgy7Fa0He7sFXPhkjPgDOjS4fTZa08fo8NTm9DitfwWVsro1bRRXSustVUXd9WukZPMnLIeJOT75dYiIjaFNmZmd5ZR6Ohv1mo1T/47V/KrdmWHOjoxpFYP1CM45PYOtceTWZI+MCWAgRvSLYyauhqXJXOGRx7SOvFXXxB7O0ZB4Ga3pW9ZrbpLal5paLV6wpfV7Ps019mUxcMddWOAtUezdVnnnj/I4IlZ1Wnti2xZJ9X/ABt+0/nJZNNnjLvlxxz/AMq/vH5zZul1K2LvIcj4EHtBB4g+BkZelqTtZI0vW8b1ds0bkBAQN39GGpzRdT21XNj7NmLQfLLMPuy48OydvTVnw5eSo8Qx9jUWjx5+bcp2uNVfTHYv5pd1ij/d724Y5VWsclD3K54j62R2rILi2i3/AL1Pj9/um+F6zb+zf4fZFSvJ8gICBsXQraDaXgx/3W23cz/YXPgjPdXYT7n+1wtPCs9r4ezbu5KzxTBWmXtV7+ax5KosgICAgICAgICBWHpc2qK9Vs6o8n67PgSEVfnke+R/FMc301tu7m7+GZIpqI37+TT9nbdS66+tfZpxls8CeIbyAxzldzaS2LHS89bd3081gxauuTJekdK9/wBW/wDoiK216jVLyssFKHvSoc/e7v8AKWTh+nnBhitus85V3X6iM2abV6RyRXTA52jee5KU+Cs3+uRfG59ekfpKU4NH9u0/qi5BplLdC9B1+uQkepp1Nzf8xwUrHjw6xvMLJ/guD2ss+6P3QfGM3KuKPfP7LTk+gSAgICBE9Iej1OsQLYCGXJSxDh0J7VOOXeCCD2iaZMdMlezeN4b48lsdu1SdpVnt/oTqKCbMGxf7bTjdsA/vaTkPgdo3vISHzcNvSP7XrV/1n9p/4l8PEaXn+76s/wC0fvH/AFDUvfu7yNTcp5HjWfeRvAn3CQ1q4ons2i1Z8/sl62yzG9Zi0eX3crNoOgJspYADJKMrgAczjg3ymsYa2nal4+O8feGZzWrG9qz8Np/llValWO7xDYzusCjYPI7rAHHjymM2my4Z9euzOHUYssepbd3Twe7N6ObT/NdWlp4V2gUXeAz+jsP2WJHlYT2Sa4PqezecVuk9Pf8Ayh+LabtUjLHWOvu/hbksiuujXaNLq3qtUMjjdZTyIMCp9ubHs0VgSwlqmOKbj2/3dndYO/k3nkSs8R4dOKZyY49Xw8P4WPh/EIyR6PJ7X1/liyHS7M0OzLLgxrXf3eagje88HmPKdGHTZM0TNI327u94ZdRjxTEXnbfyTXRfQo7vp9RVhiN5CQVYEcwD8/cZIcPwUtacOavPu7pcOvzXpWM2G3Lv74bJszoylaX0vi2m0YKsOzBBDfHmJMaTR/0/arE7xKI1es/qOzO20wbB1b1WHR6ht51Baiw876hgcf7xMgN38G7cDtie6XFMd8J+ZYICAgICAgICB5u/KD2kW2miK36mlBwPJmZnz54K/CYmImNpZiZid4VpRrHRXVWIFg3W8RnOJpbFW0xMx06Nq5LViYievV6v9FOzuo2VpFxgtX1p87CX/kRPRop3pV0xWva20STvJkKgH06lWvA7skHPlIziGinUdma9d/kkdBrI0/ai3T93TsLpWp0r3algCLGUADieAIVR28/6yK1XDpjPGPDHdH/ZSmm4hHoZyZZ75/4un0ZaTd0KXEYfU/7w3eAwwi+5AvvzLDpsMYcUY47kBqM05sk3nvbZPd4kBAQEBAQKz9I+gq011N6YQahzVao4AuEZ1txyDYUqT25XukTxbTRkxekiOcfRKcL1M0yejmeU/VoCdKamGnY4CXNYjZPs7vLPgcj8QkRPD8lZvHfXafNLRr6Wik91t48lj9ABp9q7LrW5N7qWehXzixNw+oyOPWVurKfOWmK9rHFckb8uaszfs5JtjnbnyQO1Nm2aW7qLTv5BeqzAHWIDg5A4B1JAIHDiCOeBWOI6H+nt2qezPy/RZOH6309ezb2o+bGtrDKVYZBBBHeDI6tprO8JGYi0bSsH0e7aN9BqsbN2nIrfJ4suM12H7SYBP0laXTS54z4q3/N+9TtVg9Dlmn5s2qdDndGu0dd1bV2orowwysMgiBX20uhdlDZqL36f6Iw19Y8N4jrlA8d/h+0ZEajhGO9u1Sdv07ktp+K5KV7N43/XvZ3RbZlZs6zT6sMycHrNZV1zzSytiGQ+BA7Jrp+GWw5IvW/P3fyzqOJVzUmlqfP+G8FAcEgcOXh5SY2iUTvMOUywjdu7JGorAyUsRhZVYParsHJh3jiQRyKkg8DMTDMS47A2ob0YOoS6puquTPsuADkd6MpDKe5h25iJ3JjZKTLBAQEBAQEATA8ddO9q/nW0NVcOTWtu/ZX1F/hUQI/Yezm1OopoXObbErGOzeYDPuHH3QPY2v1CaXTO/JKai3uReA+UDxhq9QbHexuLOxc+bHJ+ZgZWwtnNqdRTp1zm2xax4bxAJ9w4+6B7Q01ARFRRhVUKB3ADAgdkBAQEBAQECmPyk9du06OoHBZ3s4dyqF/1xMbkTsoUucAZ4DJA7s8/5CY2jfdnedtnpf8AJ/0Jr2UHP726yweQxX/oMyw7vTbrVo0mnuPtJqVC+Ksjhx+HJ8wJz6rBGbFak/k9z302ecOWLx+QpfavSb1daitxNqGo57OAbH4AffIvBoOeK0x3Tv8At9Unn13LLWJ742/f6Nr9Bu1bL9r6h+IV6CXHYN01hf8AP4mSunwxhxxjjuReozTmyTee96Bnu8SAgR21NiUXkGxBvr7NikpYv2XUhl9xjY3YJ0etp/U3JqU+hqPUf3XVqc/eQnxmNp7md47wdJ1ThqqLtN2bzJ1lXn1lRZVH293yjfxNvBLaLX1XLvVWJYvejBh8jETEkxMInblBpuXW1gnCivUqBxenJIfHa1ZJYfVZx3Rtz3N+SV/2jV/a1/jX+sywyoCAgICAgat6TdvfmezdRaDhyvVV/bs9UY8gS33YHkWBan5Pmweu1zalh6mnThw4dY+VHwXePwgWj6b9q9Rsm4A4a4rQv3jvN/ArQPLUC1fyethddrn1LD1dOnq8P3lmVHwXe+IgejoCAgICAgICB5q/KB2wLtoilTkaesIftv67fIqPdArjQ6VrbEqQZd2CKO8scD5mB7M6PbLXS6anTpyqrVPMgcT7zk++BSP5R23N++jSKeFam1/tPwUe5QT96BTUD0H+Tp0fNemu1jDjc3V1/YrJyfe+R9yBcEBAQEBAQIrWdHNLa289Cb/01G4/40w3zgYzdFKiCvW6rcPAr+d3YI7sl8498x2YZ3l0f+ANm/8Ak6fwzLDZYCAgICAgecfTz0xXVahdJSc1acnfIPBreR/CMjzLQKqgervRD0b/ADLZtSsMW2/p7O8FwN1T5JujzzArL8ozb2/qKNIp4UqbH7t9/ZB8Qoz9+BT0D1H6Dtifm2y63Iw+oJvbyPBP4AD74FgQEBAQEBAQI/pBtivSae3UWkBK1LHjjJ7FHiTgDzgeN9q699RdbdYcva7WN5sScDw4wN89A+xOv2mthGU06G0ns3j6qD4kn7sD0xqL1RWdyFVQWYnkABkk+6B426WbZOs1l+pP7ywsoPYvJF9ygD3QOvo5sh9XqadPX7VrhfIc2b3KCfdA9jbJ2emnprorGErQIo8FGOPj2wMuAgICAgICAgICAgICAgRXSq61NHqWoGbhTYa8c97dOMeOYHlPbey6VrNiP6oY1IxJZtU6kdZao5V1jPA5JPDmc4DZvQ90BfXahdRauNLU28SRwtYckXvGeZ93bA9AdMukSbP0dupfjuDCL9NzwVfeefcMmB5C2ttKzU3WX2tvWWMXY+J7u4DkPKBmdFNiNrdXTpk52OAT9FRxZvcoJgex9LQtaKiDCooRR3BRgD4CB2wEBAQEBAQKF9M112q1b6dmcV1latPSgGbrmqW1rHyQFRQ4BY8viQFOarT7jsm8r7pxvId5T9k9o8YHpz0LdEjodFv2ru36gixweaqB6iHxAJPmxgab6bvSOCLNnaU547uosHLhzqXv+sfd3wKPgXb+Tn0bJa7XOvADqKc9pPGxh5DdXPi0C9oCAgICAgICAgICAgICAgIEBr+hWgucPbpanYZPFeHE5PAcDk+ECbopVFCooVQMBVAAA7gBygaF6ZdmvZpa7VqN407Nb1QXeDPuFUZ1/aRSSxHby5ZgeftraA23rRQj36knNrp6wexsErWqDCopyM9pzyGBAvj0P+jo7PRr9Rg6qwYwOIqTnug9rHhk8uAA7SQsqAgICAgICAgax0q6C6bXN1lm/XbuNSbaioc1sCCh3lYEYJGcZ4nBgRHRj0R7P0dgtC2X2KcqbmDBT2EKqgZ8TmBvWoDFGC8Gwd3zxw+cDyjtvZlda2i5WXqG6tm3cXajVOu8+WcerUp8OIxzLZgYfQnoXqdpXKlSEV5HWWkeog7ePa2OSj5DjA9X7C2TXpKK9PSMV1qFHee8nvJOSfOBnwEBAQEBAQEBAQEBAQEBAQEBAQIfZP663/vtgTEBAQEBAQEBAQEBAQPP/wCUL/xdHkIFxdBv+Bo+yIE9AQEBAQEBAQEBAQP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6" descr="data:image/jpeg;base64,/9j/4AAQSkZJRgABAQAAAQABAAD/2wCEAAkGBxQTEhQUExQWFRUXGBoUFxgXFRsWGRgaGRgaGBsXGBsZHCggGBwnGxoaITMkJSktLi8uGB8zODMsNygtLiwBCgoKDg0OGhAQGy8mICYvLDQ0LTQtLDQsLy40NCwsLS80LywsLCwvLywsNCwsLyw0NCwsLSw0LCwsLCwsLCwsLP/AABEIALkBEQMBEQACEQEDEQH/xAAcAAEAAgIDAQAAAAAAAAAAAAAABQcEBgIDCAH/xABJEAACAgEBBAYGBQkFBgcAAAABAgADEQQFEiExBhNBUWFxByIygZGhUmJygpIIFCMzQkOisdFTY4PBwhUkNHOz8BZUdJOjw9P/xAAaAQEAAgMBAAAAAAAAAAAAAAAABQYBAgQD/8QANBEBAAIBAgMECQMFAQEBAAAAAAECAwQRBSExEkFRkRMiMnGBobHR8GHB4RQjQlLxFTRD/9oADAMBAAIRAxEAPwC8YCAgVpt3bmro2hqequ9RTXiqxd+vBrUnHJlOc8QfcZFa3X202WK7bxMfFJ6PQ11GKZ32mJTOxun9TkJqkOnc4AcnepYnsFmBuH7YXnwJnTptdhz8qzz8J6ufUaHNg52jl4w3EGdjkfYCAgIEZ0g27TpK9+0nJO6iKMvY30UXt8+QHEkCaXvWlZtadobUpa9uzWN5VN0t6Q3axLkts6teqdhp635LunBtYcbDy4cF8DzkJl4nkyXr6KNq7xG/inMPDsdKz6Sd7bTO3guTZzZqrPein+ESeQLIgICAgICAgICAgICAgICAgICAgICAgICAgVN6SdETq717LtMpHmOsQ/6JB8W9TJiyeE/aU1wv18WTGqfo10wZD1Op9es+rvHiV7MN9JfnN9bwyt49Jh5T4eP2lpo+JWpPo83OPHwW50X6TWaMbhDX6U8UCkGynwTeI36+3Gcr2ZGAPPRcViI7GfrHf93prOGTM9vB08Ps2O70iUAepRqHPduKnxLsJIW4jpqx7bhrw/UzPs/Rgt6Q7c8NGu746nDfAVEfOc//ALGn/Xy/l7/+RqP08/4ZFXpFX9vSXjxRq3HzcH5T0rxXTW/y2+EvO3DNTXu3+L5rfSIN3FGmtZ+w2la0HiSGZj5AfCMnFNNWN4tv7jHwzUWnaY296punPSm1HYlut1TL6z7uEpQngqLxCDPIZPeSeE48UW19+3l5UjpXxdeW1dDTsYud56z4IPoZU70620ks7oagTxJZge3zKz0123psOGsct4n5/wDWmhmfRZs1ufJ6q09e6ir3AD4DEmUO7ICAgICAgICAgICAgICAgICAgICAgICAgIGi+lDR4Gn1IH6tzS57kuwAf/dWsfeMj+KYfSaedusc/v8AJIcMzejzxv0nl9lO6LoePzh7WwVFzeoygq1bKDw8QWPwkXk4nPoYpHXsxzjrE/kJLHw2PSzeenanl3TDbdHpVqQImQq8ACc4Hdk9gkRkyTktNrdZSuPHFKxWvR3TRuQEBAwNp7IrvQowwpYO+7wL47GPPu+E6MOpvit2q9dto/Rz5tPTLXs26b7z+p0P2CFt0+nAwH1RtOP7OpzaM+BVEX70ldHedTq4yT/jWPPb7zKM1VI02lmkf5Wny3+y+JYUAQEBAQEBAQEBAQEBAQEBAQEBAQEBAQEBAQMLbezl1GntpblYjLnuJHBh4g4PumJiJjaWYmYneFO6KwtWpb2set5jgfnmUjPj9HktTwmV0w5PSY638Yd08XqQEBAQEDZPRvo9/U33HlUgoX7T4sf+EV/EyzcGw9nFN575+UK5xfL2ssUjuj6rFkwiCAgICAgICAgICAgICAgICAgICAgICAgICB1aq8IjO3AKpYnwAyYFJbOz1SE8CRvHzb1j/OUnVX7ea9o8ZXPTU7GGlZ8IQm0emmnrfcQNc2cYQcM9wJ5nynXg4VnyR2p5e9yZuKYcc7Rz9yX2dtIW7ylHqsTG/XapR1zyJB7D3zm1Wkyae21+/vdGm1ePURvXyZs5XU4XWhVLMQFAJJPIAcyZtWs2mIjq1taKxvPRr2h6YJdYa6aL7cAsTWm8d0c23RxxJWODZ+zvvG/gi54xh7W207eKb2fr670D1MGXw7D3Edhkblw3xW7N42lI4s1Mte1Sd4WH6MCPzSz6X5xdv/iyuf8AD3JbtBt/TU28FV1+/wDUX38W3zrchAQEBAQEBAQEBAQEBAQEBAQEBAQEBAjtYmq3z1T0BOwPW7N45IsA5+EDp39aP2dM/wB+yv8A0tA6dXt22lGe/SWBEUszVMlwAAyTjKueH1YGpba6RXbQTqKE6mtxl1sZV1FqfRWsnKo3awySDjhnM4tZkzRSYw13nx8HZpMeGbxOW20eCCtqKndZSpHYRgj3GVC1bVna0bStlbRaN6zvCtOkPR2/T6gajTKxUOLUKDeNbg7w9XjkA8RwxLNoOI4744pkna0ePermu4fel5tjjeJ8O5MbI1O0NXrvzzVKRlOrYler9UD1Qq478H4zy4pqcF8XYid57tnpwzT56Ze3MbR37txlcWFCdMNJbbpmSkZYkZGcEqOJA9+J3cPy48eeLZOn7uLX48mTDNcfVpPRR9paS9jpFsqsdTUxasbu6SDx3xujBAOfCWa+twVr2pvHmrddHntbsxWfJYnRjYbVVrUgNjklnKjJZjzPlyHulX1GW+rzTNY90fos2DFTS4Yi0++f1bXs7Sa3QF71FS1Ng2pfataNgYDh8+o+OHIggDI5ETPDq6rDXsXp6vvjeERr7abNPbrf1vdO0p3Y/Tf84ssqTR3s9YUsVNbV5biALC6jlx8pMRO6ImNkv+c6xvZoprH95cWPwRMfxTLD51WuP73TD/Asb59cP5QJHRrYEHWsjP2lFKL4YBZiOHjA74CAgICAgICAgICAgICAgICAgIGu7Q2Zs+rHXrXlvZ61y7N37ockt7oGElOgP6rR2nxTTW1j3MwUH3GB8fTgfq9JtEfY1SqPwvqsfEQNN2TqTW7UWpq9PWXAqo1Saaylct7Qa91z37lZ9XGBmY3iGdplaut2dVegFih+HA8j5qRynlm0+PNG143euHPkwzvSdmm7T6FWqc0kOvcTusP8j8pA6jg+Ss74p3j5/ZOYOL47Rtkjafk47P6FXMf0pFY8DvN8uHzmuDg+W0/3J2jzltm4virH9uN58oTydC9MBg75Pfvf0Eko4Rp4jad/NHTxbUTPLbyYGu6CjnTYQe5+I+I5fCc2bgteuO3m6MXGJ/8A0r5MLR9CLi36RlVfqneJ8uE58XBss29eYiHRk4viivqRMy3PZmza6F3a1x3ntPiT2yewafHgr2aQgs+oyZrdq8oDpzr0rFfrMbATu10pTZqDke1ULckHs9UE8RPZ5Nb6M7G1dRcWUa19O3r1qdTVXfvMcsburvRW7OJyx7ccplhPjR0n9Zs3UnxsNd/8r3JgfOo2SP1mkqp7zdozUv43rC/OBsmzdmU05NKKgYD2fZI7MDOBz7IGbAQEBAQEBAQEBAQEBAQEBAQEBA+FRnOOPfA+wEDhdSrqVdQyngQwBB8wecCDbo6avW0VpoP9kwNmnbw6skGvzrK+IMxt4M7u3QbdO+tOpr6i48FG9vVWnGf0VmBvH6pAbwxxjc2SuqLBGKAF907oPItjgD4ZmWHnOv0rbSXVGvV3nTKrFbBXpq3ZCM8Ar8+PDn8YFseiXpHqtdp7bdSAUFhSm0J1ZtUc2K5IHHuOOY7IG17Y2tVpajbc4RBw7yxPJVA4sx7AJra0VjeW1azadoVrtvpTq9VkIzaSk8AqEde3i78Qn2V4/W7JBani/PbFHxTem4Ty3y+TN6JdJqdKNy+hUPbqKkLdZ9a4cbFbvPrDtyOU7dNxPDljafVnw/lx6nhubFO9fWj5+TetDt7TXDNWoqf7Nik+8ZyJJRO/RHTG3KWVZrK14tYgHiwH+cCJ1nTDQ15Damtj9FD1rfhTJmlslae1MQ3rjtf2YmUXb6RNOPYp1NnlWqD/AORlPynLbiOmr1vDprw/U2/w+jHPpFHZo7/e9X/6Ty/9bTePyl6/+XqfCPNyX0jJ26TUDyNJ/wDtm0cU00/5fKWJ4ZqY/wAfnDJr9IWl/aTUJ50s3/T3p611+mt0vDytodRXrSUhpemWhsIA1NYJ7HPVn4Pgzorkrb2ZiXPbHavtRMJuuwMMqQR3g5Hym7RzgICAgICAgICAgICAgICAgICAgY20dBXfW1dqh0bmD3jiCCOKsDxBHEEZECC/2lZofV1bNZph7GqxkoOQXU45f8zGD+1g8Tr0Z6sfbfQrZu0nTUWItrDHr12YFg7A5Q4YfPxmYmJNphJ6zbWm0irSmGcLu1aakBrCBgAKi+yvL1jhR2kRubNG6Vaa03V2alg1xUsKwc10BjgIne2B6z8z2YGBK9xjLaLVx7928p/hGKvZtfbv2hFSDTRA6b9JW/tojfaUH+Ym9cl6+zMx8WlqVt1iJdKbKoHEU1DyrX+k3nUZZ63nzlrGHHHSseUMtFA4AAeXCeUzM9XpEbdH2YZICAgfGUHgRkePGZidujExv1dFOkVDmrepOc5pdqTnx6sje9+Z1Y9dqMfs3n48/q5smiwZParH0+id2f0q1tPOxdQv0blCv5CysD+JT5ySw8at0y1+MI7Nwes88dvhLa9kdOtNaQludNYeAW3AVj3JYPUY+GQfCTODVYs8epPw7/JEZ9Llw+3Hx7m0zoc5AQEBAQEBAQEBAQEBAQEBAQIfpgudFqPsH/KB81XRPRWMXfSUMx5t1S5PmccZiYierMTMM3Z2y6dOu7RTXUvdWioP4RMsK76X6jf1dncuEHuHH55lR4nk7ept+nJbOHY+xp6/rzQ0j3cQEBAQEBAQEBAQEDi6BgQQCDwIIyD5iZiZid4YmImNpZeydq6jS4FFmax+5ty1eO5D7VfuyPqyW03F8lOWT1o+f8orUcKx354/Vn5Ny2V0/wBO+F1AbTPy/Scaj9m0eqPvbp8JO4NZhzexbn4d6Ez6PNh9qOXj3NsrcMAVIIPEEHIPkZ1OZygICAgICAgICAgICAgICBEdLf8Ag7/sf5iBLwPjHAzMTOxEbqb1Nu+7Mf2mLfE5lFyX7d5t4yu9K9msV8HXNG5AQEBAQEBAQEBAQEBAETLD7oLrdOc6a1qe0qPWqb7VZ4e9d0+MkNPxPNh5TPajwn7uDPw7Dl5xG0+MfZuWxun6khNYgpbkLVJalvMnjUftcPrGT+m4hhz8o5T4SgtToMuDnPOPGG6qwIBByDxBHIzucT7AQEBAQEBAQEBAQEBAj+kWmNml1CDm1Tgee6cfPEDI2dqRZVXYOTorj7wB/wA4HZqFyrAdoI+U1vG9ZhtSdrRKmsSiLwTAQEBAQEBAQEBAQEBAQEBAETLDJ2Hta7RH9Ad+nPradj6vnUT+qPh7J7hnMmNHxW+P1cvOPHvj7onV8Lrk9bFynw7p+yzdgbdp1de/S3I7roww9bfRdew/IjiMjjLHS9b1i1Z3iVevS1LTW0bTCTmzUgICAgICAgICAgICBCdGX3BbpT7VD4XxqfL1MPADKedTQJuBV/TPZv5tY9h4VNlw3YO0g+X8pVOIaO2PN6scrdPf4LTodZXJh9aedev3Q0jUgTDJAQEBAQECP17F3FKkjI3rCOYTON0dxY8PINOjFEUrOWfdHv8A4+uznyzN7Rjj4+7+fuzwMcBPB7vswyQEBAwdTqnS5Ru5qKFnI/Yw6qGP1SXUeGR4zsw6Wc2G969a7eTkzamMWalLdLb+bOnG6yAgKLbKrBdQ25aoxnmrrz3LB+0vzHMYnbo9bfTW5c474/O9x6vR01FefKe6VndFukaayskDctTAtqJyVJ5EH9pD2N2+BBAtmHNTNSL0nkquXDfFeaXjmm56vMgICAgICAgICAgIGpdN9onR26TVKu9mw6e0Dm1TI1nAdrKyBh94ftTzyZK469q3R6Y8dsluzXq2fRatLa1srYOjgMrKcgg8iJ6PNx1+iS6tq7VDIwwQZpelbxtaG9L2pO9ZUzpqTWGqbOanek55nq3KA+8AH3yoa/F6PUWrH5vzWzRZPSYK2/OXJ2zjdZA69ReqKWY4A/7AA7Se6b0pa9uzXq0veKR2pZNWlsYAitzn6h/pNow5J6VnyYnLSOsx5u4bMu/sbPwN/Sbf02b/AEnylr/UYv8AaPOHxtnXDnVZ+Bv6TH9Pl/1nykjUYp/yjzh0WVMvtKR5gj+c0tS1esPSLVnpKO2Zxa5/pWFR9mv1APiGPvnrm5RWvhH15/Z5Yec2t4z9OX3Z053uQEBAQNi9H2zVus1b2KGr3F0uCOBLfpLQfDBq+ctHB8XZwzee+flH5KtcXy9rNFY7o+v5CA1uz20tz6ZyTuetWx/bqPsk97D2T4rntEiuJ6T0GXtV9mfzZKcO1Xpse1vaj83cJGJEgICq2yqxbqTu2pyJ9llPOt+9D8jgjiJ26LWW019+6esfne49ZpK6im09e6VqdG9uV6ykWJ6pB3LEPtVuOaN8QQe0EHtlux5K5Kxas8pVTJjtjtNbdYSs3aEBAQEBAQEBAQEDS/Sh+p03/qR/0bZwcT/+W/w+sO7hv/01+P0lqOydoXaVidO+6GO81bDeqYnmd3IKMe9SM9uZB6XieXDHZnnH53pvU8NxZp7Ucp/O5tOg9IWXSu7TWBnJVTQeuBIVnPq4D+yrHgDyk7pdfj1E9mu+6D1WhyaeO1bbZqGt1SWavWNUwZDcCCOGM01FgQeKsH3sg8QZDcZrtnifGI+spjhFt8Ex4TP7PkiEqQNg9H+xxfc2pcZrpY10g8mt/bs8d3O4PHf7hLPwnSxTH6W3Wfp/Kt8V1U3v6KvSPr/CyZLol1ajUJWpZ2VFHMswUD3mBEp0q0zfqme/PbRVZcn40Up84GLtHphRSyLqKr6xYSFL0FlJAyR6uTy48uQPcZpktSsb36fq9MdL2nanVXBes3agVMrJ1zspQgqVsxYMY4cnx7jKtxXH2dRy6TEfZZeGX7WDn1iZ3c5GpEgICAgWF6N6gNBWRzdrXbzNrD5AAe6XfTViuGkR4QpmptNs15nxlw9IGxTdQLal3rqMuoHN0/eVDvJAyPrKs11enjPimk/D3s6XUTgyxfz9yvabQ6hlOVYAgjkQeIMplqzWZrPWFwraLREx0c5q2ICB3bM2k+kuF9YLDAW6sfvEHd9dckr5kdvCU4brvQW7F/Zn5T+dUZxHRemr26+1Hz/Rbmh1aXVpbWwdHUMrDkQRkGWpWHfAQEBAQEBAQEBA0f0ot6ukX+/ZvhTZ/WR3FZ201vh9UhwuN9THxadKktSX6E0b+0KzjhVVZaT3MxWtfirWfCT3BMfO9/dCD4zflSnvl1dL6wu0dQAMbyU2HxJVkz8EE143Hr0n9Jb8Gn+3aP1Rsg0y6tSzYwgy7Fa0He7sFXPhkjPgDOjS4fTZa08fo8NTm9DitfwWVsro1bRRXSustVUXd9WukZPMnLIeJOT75dYiIjaFNmZmd5ZR6Ohv1mo1T/47V/KrdmWHOjoxpFYP1CM45PYOtceTWZI+MCWAgRvSLYyauhqXJXOGRx7SOvFXXxB7O0ZB4Ga3pW9ZrbpLal5paLV6wpfV7Ps019mUxcMddWOAtUezdVnnnj/I4IlZ1Wnti2xZJ9X/ABt+0/nJZNNnjLvlxxz/AMq/vH5zZul1K2LvIcj4EHtBB4g+BkZelqTtZI0vW8b1ds0bkBAQN39GGpzRdT21XNj7NmLQfLLMPuy48OydvTVnw5eSo8Qx9jUWjx5+bcp2uNVfTHYv5pd1ij/d724Y5VWsclD3K54j62R2rILi2i3/AL1Pj9/um+F6zb+zf4fZFSvJ8gICBsXQraDaXgx/3W23cz/YXPgjPdXYT7n+1wtPCs9r4ezbu5KzxTBWmXtV7+ax5KosgICAgICAgICBWHpc2qK9Vs6o8n67PgSEVfnke+R/FMc301tu7m7+GZIpqI37+TT9nbdS66+tfZpxls8CeIbyAxzldzaS2LHS89bd3081gxauuTJekdK9/wBW/wDoiK216jVLyssFKHvSoc/e7v8AKWTh+nnBhitus85V3X6iM2abV6RyRXTA52jee5KU+Cs3+uRfG59ekfpKU4NH9u0/qi5BplLdC9B1+uQkepp1Nzf8xwUrHjw6xvMLJ/guD2ss+6P3QfGM3KuKPfP7LTk+gSAgICBE9Iej1OsQLYCGXJSxDh0J7VOOXeCCD2iaZMdMlezeN4b48lsdu1SdpVnt/oTqKCbMGxf7bTjdsA/vaTkPgdo3vISHzcNvSP7XrV/1n9p/4l8PEaXn+76s/wC0fvH/AFDUvfu7yNTcp5HjWfeRvAn3CQ1q4ons2i1Z8/sl62yzG9Zi0eX3crNoOgJspYADJKMrgAczjg3ymsYa2nal4+O8feGZzWrG9qz8Np/llValWO7xDYzusCjYPI7rAHHjymM2my4Z9euzOHUYssepbd3Twe7N6ObT/NdWlp4V2gUXeAz+jsP2WJHlYT2Sa4PqezecVuk9Pf8Ayh+LabtUjLHWOvu/hbksiuujXaNLq3qtUMjjdZTyIMCp9ubHs0VgSwlqmOKbj2/3dndYO/k3nkSs8R4dOKZyY49Xw8P4WPh/EIyR6PJ7X1/liyHS7M0OzLLgxrXf3eagje88HmPKdGHTZM0TNI327u94ZdRjxTEXnbfyTXRfQo7vp9RVhiN5CQVYEcwD8/cZIcPwUtacOavPu7pcOvzXpWM2G3Lv74bJszoylaX0vi2m0YKsOzBBDfHmJMaTR/0/arE7xKI1es/qOzO20wbB1b1WHR6ht51Baiw876hgcf7xMgN38G7cDtie6XFMd8J+ZYICAgICAgICB5u/KD2kW2miK36mlBwPJmZnz54K/CYmImNpZiZid4VpRrHRXVWIFg3W8RnOJpbFW0xMx06Nq5LViYievV6v9FOzuo2VpFxgtX1p87CX/kRPRop3pV0xWva20STvJkKgH06lWvA7skHPlIziGinUdma9d/kkdBrI0/ai3T93TsLpWp0r3algCLGUADieAIVR28/6yK1XDpjPGPDHdH/ZSmm4hHoZyZZ75/4un0ZaTd0KXEYfU/7w3eAwwi+5AvvzLDpsMYcUY47kBqM05sk3nvbZPd4kBAQEBAQKz9I+gq011N6YQahzVao4AuEZ1txyDYUqT25XukTxbTRkxekiOcfRKcL1M0yejmeU/VoCdKamGnY4CXNYjZPs7vLPgcj8QkRPD8lZvHfXafNLRr6Wik91t48lj9ABp9q7LrW5N7qWehXzixNw+oyOPWVurKfOWmK9rHFckb8uaszfs5JtjnbnyQO1Nm2aW7qLTv5BeqzAHWIDg5A4B1JAIHDiCOeBWOI6H+nt2qezPy/RZOH6309ezb2o+bGtrDKVYZBBBHeDI6tprO8JGYi0bSsH0e7aN9BqsbN2nIrfJ4suM12H7SYBP0laXTS54z4q3/N+9TtVg9Dlmn5s2qdDndGu0dd1bV2orowwysMgiBX20uhdlDZqL36f6Iw19Y8N4jrlA8d/h+0ZEajhGO9u1Sdv07ktp+K5KV7N43/XvZ3RbZlZs6zT6sMycHrNZV1zzSytiGQ+BA7Jrp+GWw5IvW/P3fyzqOJVzUmlqfP+G8FAcEgcOXh5SY2iUTvMOUywjdu7JGorAyUsRhZVYParsHJh3jiQRyKkg8DMTDMS47A2ob0YOoS6puquTPsuADkd6MpDKe5h25iJ3JjZKTLBAQEBAQEATA8ddO9q/nW0NVcOTWtu/ZX1F/hUQI/Yezm1OopoXObbErGOzeYDPuHH3QPY2v1CaXTO/JKai3uReA+UDxhq9QbHexuLOxc+bHJ+ZgZWwtnNqdRTp1zm2xax4bxAJ9w4+6B7Q01ARFRRhVUKB3ADAgdkBAQEBAQECmPyk9du06OoHBZ3s4dyqF/1xMbkTsoUucAZ4DJA7s8/5CY2jfdnedtnpf8AJ/0Jr2UHP726yweQxX/oMyw7vTbrVo0mnuPtJqVC+Ksjhx+HJ8wJz6rBGbFak/k9z302ecOWLx+QpfavSb1daitxNqGo57OAbH4AffIvBoOeK0x3Tv8At9Unn13LLWJ742/f6Nr9Bu1bL9r6h+IV6CXHYN01hf8AP4mSunwxhxxjjuReozTmyTee96Bnu8SAgR21NiUXkGxBvr7NikpYv2XUhl9xjY3YJ0etp/U3JqU+hqPUf3XVqc/eQnxmNp7md47wdJ1ThqqLtN2bzJ1lXn1lRZVH293yjfxNvBLaLX1XLvVWJYvejBh8jETEkxMInblBpuXW1gnCivUqBxenJIfHa1ZJYfVZx3Rtz3N+SV/2jV/a1/jX+sywyoCAgICAgat6TdvfmezdRaDhyvVV/bs9UY8gS33YHkWBan5Pmweu1zalh6mnThw4dY+VHwXePwgWj6b9q9Rsm4A4a4rQv3jvN/ArQPLUC1fyethddrn1LD1dOnq8P3lmVHwXe+IgejoCAgICAgICB5q/KB2wLtoilTkaesIftv67fIqPdArjQ6VrbEqQZd2CKO8scD5mB7M6PbLXS6anTpyqrVPMgcT7zk++BSP5R23N++jSKeFam1/tPwUe5QT96BTUD0H+Tp0fNemu1jDjc3V1/YrJyfe+R9yBcEBAQEBAQIrWdHNLa289Cb/01G4/40w3zgYzdFKiCvW6rcPAr+d3YI7sl8498x2YZ3l0f+ANm/8Ak6fwzLDZYCAgICAgecfTz0xXVahdJSc1acnfIPBreR/CMjzLQKqgervRD0b/ADLZtSsMW2/p7O8FwN1T5JujzzArL8ozb2/qKNIp4UqbH7t9/ZB8Qoz9+BT0D1H6Dtifm2y63Iw+oJvbyPBP4AD74FgQEBAQEBAQI/pBtivSae3UWkBK1LHjjJ7FHiTgDzgeN9q699RdbdYcva7WN5sScDw4wN89A+xOv2mthGU06G0ns3j6qD4kn7sD0xqL1RWdyFVQWYnkABkk+6B426WbZOs1l+pP7ywsoPYvJF9ygD3QOvo5sh9XqadPX7VrhfIc2b3KCfdA9jbJ2emnprorGErQIo8FGOPj2wMuAgICAgICAgICAgICAgRXSq61NHqWoGbhTYa8c97dOMeOYHlPbey6VrNiP6oY1IxJZtU6kdZao5V1jPA5JPDmc4DZvQ90BfXahdRauNLU28SRwtYckXvGeZ93bA9AdMukSbP0dupfjuDCL9NzwVfeefcMmB5C2ttKzU3WX2tvWWMXY+J7u4DkPKBmdFNiNrdXTpk52OAT9FRxZvcoJgex9LQtaKiDCooRR3BRgD4CB2wEBAQEBAQKF9M112q1b6dmcV1latPSgGbrmqW1rHyQFRQ4BY8viQFOarT7jsm8r7pxvId5T9k9o8YHpz0LdEjodFv2ru36gixweaqB6iHxAJPmxgab6bvSOCLNnaU547uosHLhzqXv+sfd3wKPgXb+Tn0bJa7XOvADqKc9pPGxh5DdXPi0C9oCAgICAgICAgICAgICAgIEBr+hWgucPbpanYZPFeHE5PAcDk+ECbopVFCooVQMBVAAA7gBygaF6ZdmvZpa7VqN407Nb1QXeDPuFUZ1/aRSSxHby5ZgeftraA23rRQj36knNrp6wexsErWqDCopyM9pzyGBAvj0P+jo7PRr9Rg6qwYwOIqTnug9rHhk8uAA7SQsqAgICAgICAgax0q6C6bXN1lm/XbuNSbaioc1sCCh3lYEYJGcZ4nBgRHRj0R7P0dgtC2X2KcqbmDBT2EKqgZ8TmBvWoDFGC8Gwd3zxw+cDyjtvZlda2i5WXqG6tm3cXajVOu8+WcerUp8OIxzLZgYfQnoXqdpXKlSEV5HWWkeog7ePa2OSj5DjA9X7C2TXpKK9PSMV1qFHee8nvJOSfOBnwEBAQEBAQEBAQEBAQEBAQEBAQIfZP663/vtgTEBAQEBAQEBAQEBAQPP/wCUL/xdHkIFxdBv+Bo+yIE9AQEBAQEBAQEBAQP/2Q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5" name="AutoShape 12" descr="Image result for baboon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6" name="AutoShape 14" descr="Image result for baboon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988840"/>
            <a:ext cx="1501210" cy="1008112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4252815" y="2276872"/>
            <a:ext cx="4783681" cy="3168352"/>
            <a:chOff x="4252815" y="2276872"/>
            <a:chExt cx="4783681" cy="316835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2027" y="2276872"/>
              <a:ext cx="4224469" cy="3168352"/>
            </a:xfrm>
            <a:prstGeom prst="rect">
              <a:avLst/>
            </a:prstGeom>
          </p:spPr>
        </p:pic>
        <p:sp>
          <p:nvSpPr>
            <p:cNvPr id="21" name="Notched Right Arrow 20"/>
            <p:cNvSpPr/>
            <p:nvPr/>
          </p:nvSpPr>
          <p:spPr>
            <a:xfrm rot="20008452">
              <a:off x="4252815" y="4250706"/>
              <a:ext cx="720080" cy="432048"/>
            </a:xfrm>
            <a:prstGeom prst="notched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23528" y="3140968"/>
            <a:ext cx="3600400" cy="3312368"/>
            <a:chOff x="323528" y="3140968"/>
            <a:chExt cx="3600400" cy="3312368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3948158"/>
              <a:ext cx="3600400" cy="2505178"/>
              <a:chOff x="4067944" y="3948158"/>
              <a:chExt cx="3600400" cy="2505178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219858" y="4005064"/>
                <a:ext cx="32669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err="1"/>
                  <a:t>Lotka-Volterra</a:t>
                </a:r>
                <a:r>
                  <a:rPr lang="en-US" sz="2400" dirty="0"/>
                  <a:t> equations</a:t>
                </a:r>
                <a:endParaRPr lang="nl-BE" sz="2400" dirty="0"/>
              </a:p>
            </p:txBody>
          </p:sp>
          <p:graphicFrame>
            <p:nvGraphicFramePr>
              <p:cNvPr id="9" name="Object 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28757558"/>
                  </p:ext>
                </p:extLst>
              </p:nvPr>
            </p:nvGraphicFramePr>
            <p:xfrm>
              <a:off x="4675734" y="4581128"/>
              <a:ext cx="1840481" cy="16301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79" name="Vergelijking" r:id="rId6" imgW="888840" imgH="787320" progId="Equation.3">
                      <p:embed/>
                    </p:oleObj>
                  </mc:Choice>
                  <mc:Fallback>
                    <p:oleObj name="Vergelijking" r:id="rId6" imgW="888840" imgH="787320" progId="Equation.3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4675734" y="4581128"/>
                            <a:ext cx="1840481" cy="163014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Rectangle 9"/>
              <p:cNvSpPr/>
              <p:nvPr/>
            </p:nvSpPr>
            <p:spPr>
              <a:xfrm>
                <a:off x="4067944" y="3948158"/>
                <a:ext cx="3600400" cy="25051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22" name="Notched Right Arrow 21"/>
            <p:cNvSpPr/>
            <p:nvPr/>
          </p:nvSpPr>
          <p:spPr>
            <a:xfrm rot="5400000">
              <a:off x="1475656" y="3284984"/>
              <a:ext cx="720080" cy="432048"/>
            </a:xfrm>
            <a:prstGeom prst="notched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400122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5839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 level formal model of a task</a:t>
            </a:r>
          </a:p>
          <a:p>
            <a:pPr lvl="1"/>
            <a:r>
              <a:rPr lang="en-US" dirty="0"/>
              <a:t>can have subtasks</a:t>
            </a:r>
          </a:p>
          <a:p>
            <a:pPr lvl="1"/>
            <a:r>
              <a:rPr lang="en-US" dirty="0"/>
              <a:t>can have alternatives, depending on circumstances, outcomes of subtasks</a:t>
            </a:r>
          </a:p>
          <a:p>
            <a:pPr lvl="1"/>
            <a:r>
              <a:rPr lang="en-US" dirty="0"/>
              <a:t>subtasks may have to be repeated multiple times</a:t>
            </a:r>
          </a:p>
          <a:p>
            <a:r>
              <a:rPr lang="en-US" dirty="0"/>
              <a:t>Task: transforms input into output</a:t>
            </a:r>
          </a:p>
          <a:p>
            <a:pPr lvl="1"/>
            <a:r>
              <a:rPr lang="en-US" dirty="0"/>
              <a:t>i.e., changes state of the world</a:t>
            </a:r>
          </a:p>
          <a:p>
            <a:r>
              <a:rPr lang="en-US" dirty="0"/>
              <a:t>Analogies</a:t>
            </a:r>
          </a:p>
          <a:p>
            <a:pPr lvl="1"/>
            <a:r>
              <a:rPr lang="en-US" dirty="0"/>
              <a:t>recipe</a:t>
            </a:r>
          </a:p>
          <a:p>
            <a:pPr lvl="1"/>
            <a:r>
              <a:rPr lang="en-US" dirty="0"/>
              <a:t>laboratory protocol/workflow description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5472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Muhammad </a:t>
            </a:r>
            <a:r>
              <a:rPr lang="nl-BE" dirty="0" err="1"/>
              <a:t>ibn</a:t>
            </a:r>
            <a:r>
              <a:rPr lang="nl-BE" dirty="0"/>
              <a:t> Musa al-</a:t>
            </a:r>
            <a:r>
              <a:rPr lang="nl-BE" dirty="0" err="1"/>
              <a:t>Khwarizmi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5896" y="1598742"/>
            <a:ext cx="5009521" cy="45378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3528" y="3020759"/>
            <a:ext cx="32515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Persian mathematician,</a:t>
            </a:r>
            <a:br>
              <a:rPr lang="en-US" sz="2400" dirty="0"/>
            </a:br>
            <a:r>
              <a:rPr lang="en-US" sz="2400" dirty="0"/>
              <a:t>astronomer, geographer,</a:t>
            </a:r>
            <a:br>
              <a:rPr lang="en-US" sz="2400" dirty="0"/>
            </a:br>
            <a:r>
              <a:rPr lang="en-US" sz="2400" dirty="0"/>
              <a:t>c. 780 - c. 850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3635896" y="6165304"/>
            <a:ext cx="1828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Khiva, Uzbekistan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7255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8229600" cy="1143000"/>
          </a:xfrm>
        </p:spPr>
        <p:txBody>
          <a:bodyPr/>
          <a:lstStyle/>
          <a:p>
            <a:r>
              <a:rPr lang="en-US" dirty="0"/>
              <a:t>Example 1: sorting spaghetti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Given: bunch of spaghetti strands</a:t>
            </a:r>
          </a:p>
          <a:p>
            <a:r>
              <a:rPr lang="en-US" dirty="0"/>
              <a:t>Task: sort strands according to increasing length</a:t>
            </a:r>
          </a:p>
          <a:p>
            <a:r>
              <a:rPr lang="en-US" dirty="0"/>
              <a:t>Result: strands laid out on table, in order</a:t>
            </a:r>
          </a:p>
          <a:p>
            <a:r>
              <a:rPr lang="en-US" dirty="0"/>
              <a:t>Algorithm: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Take spaghetti in left hand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Put left hand on table so that each stalk touches table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Pick largest strand with right hand, put it at end of table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Pick largest </a:t>
            </a:r>
            <a:r>
              <a:rPr lang="en-US" dirty="0" err="1"/>
              <a:t>starnd</a:t>
            </a:r>
            <a:r>
              <a:rPr lang="en-US" dirty="0"/>
              <a:t>, put it next to first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Repeat 4 until </a:t>
            </a:r>
            <a:r>
              <a:rPr lang="en-US" dirty="0" err="1"/>
              <a:t>until</a:t>
            </a:r>
            <a:r>
              <a:rPr lang="en-US" dirty="0"/>
              <a:t> left hand empty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75656" y="6093296"/>
            <a:ext cx="198195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it correct?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651486" y="6093296"/>
            <a:ext cx="306455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And, is it complete?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8781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2058</Words>
  <Application>Microsoft Office PowerPoint</Application>
  <PresentationFormat>On-screen Show (4:3)</PresentationFormat>
  <Paragraphs>429</Paragraphs>
  <Slides>41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Courier New</vt:lpstr>
      <vt:lpstr>Times New Roman</vt:lpstr>
      <vt:lpstr>Office Theme</vt:lpstr>
      <vt:lpstr>Equation</vt:lpstr>
      <vt:lpstr>Vergelijking</vt:lpstr>
      <vt:lpstr>Modeling and programming</vt:lpstr>
      <vt:lpstr>What is programming?</vt:lpstr>
      <vt:lpstr>Models</vt:lpstr>
      <vt:lpstr>Modeling an organism</vt:lpstr>
      <vt:lpstr>Modeling an ecosystem</vt:lpstr>
      <vt:lpstr>Algorithms</vt:lpstr>
      <vt:lpstr>Algorithm</vt:lpstr>
      <vt:lpstr>Muhammad ibn Musa al-Khwarizmi</vt:lpstr>
      <vt:lpstr>Example 1: sorting spaghetti</vt:lpstr>
      <vt:lpstr>Sorting spaghetti</vt:lpstr>
      <vt:lpstr>Example 2: sort list of numbers</vt:lpstr>
      <vt:lpstr>Efficiency</vt:lpstr>
      <vt:lpstr>Can we do better?</vt:lpstr>
      <vt:lpstr>Comparison</vt:lpstr>
      <vt:lpstr>Example 3: counting nucleotides</vt:lpstr>
      <vt:lpstr>Example 4: Fibonacci numbers</vt:lpstr>
      <vt:lpstr>PowerPoint Presentation</vt:lpstr>
      <vt:lpstr>How many calls/computations?</vt:lpstr>
      <vt:lpstr>Fibonacci: scaling</vt:lpstr>
      <vt:lpstr>Yes, we can!</vt:lpstr>
      <vt:lpstr>Implementation</vt:lpstr>
      <vt:lpstr>Programming</vt:lpstr>
      <vt:lpstr>What is a program?</vt:lpstr>
      <vt:lpstr>Von Neumann architecture</vt:lpstr>
      <vt:lpstr>Programming language</vt:lpstr>
      <vt:lpstr>Numbers</vt:lpstr>
      <vt:lpstr>Strings</vt:lpstr>
      <vt:lpstr>Booleans</vt:lpstr>
      <vt:lpstr>Lists</vt:lpstr>
      <vt:lpstr>Variables</vt:lpstr>
      <vt:lpstr>Multiple variables</vt:lpstr>
      <vt:lpstr>Multiple variables</vt:lpstr>
      <vt:lpstr>Multiple variables</vt:lpstr>
      <vt:lpstr>Objects versus values</vt:lpstr>
      <vt:lpstr>Conditional statement</vt:lpstr>
      <vt:lpstr>Conditions</vt:lpstr>
      <vt:lpstr>Iterative statements</vt:lpstr>
      <vt:lpstr>User functions</vt:lpstr>
      <vt:lpstr>Syntax versus semantics</vt:lpstr>
      <vt:lpstr>Exercises</vt:lpstr>
      <vt:lpstr>Exercises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programming with Python</dc:title>
  <dc:creator>Geert Jan Bex</dc:creator>
  <cp:lastModifiedBy>Geert Jan Bex</cp:lastModifiedBy>
  <cp:revision>107</cp:revision>
  <dcterms:created xsi:type="dcterms:W3CDTF">2016-04-27T04:38:41Z</dcterms:created>
  <dcterms:modified xsi:type="dcterms:W3CDTF">2020-09-22T17:36:05Z</dcterms:modified>
</cp:coreProperties>
</file>