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284" r:id="rId5"/>
    <p:sldId id="35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285" r:id="rId59"/>
    <p:sldId id="286" r:id="rId60"/>
    <p:sldId id="287" r:id="rId61"/>
    <p:sldId id="288" r:id="rId62"/>
    <p:sldId id="289" r:id="rId63"/>
    <p:sldId id="290" r:id="rId64"/>
    <p:sldId id="291" r:id="rId65"/>
    <p:sldId id="292" r:id="rId66"/>
    <p:sldId id="293" r:id="rId67"/>
    <p:sldId id="294" r:id="rId68"/>
    <p:sldId id="295" r:id="rId69"/>
    <p:sldId id="296" r:id="rId70"/>
    <p:sldId id="297" r:id="rId71"/>
    <p:sldId id="298" r:id="rId72"/>
    <p:sldId id="299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holoviews" id="{A0471E5F-BFD1-4E83-B2C2-79FA1E04AAF8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presProps" Target="pres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15/12/2020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15/12/2020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15/12/2020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15/12/2020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2020-12-15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15/12/2020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HoloViews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.bin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lot_all_temp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40" y="1397496"/>
            <a:ext cx="4410076" cy="28956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ucg5005\Downloads\pandas_shots\plot_mi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834" y="3861049"/>
            <a:ext cx="4400550" cy="2847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3446730" y="4859869"/>
            <a:ext cx="4528929" cy="588233"/>
            <a:chOff x="194661" y="4571836"/>
            <a:chExt cx="4528929" cy="588233"/>
          </a:xfrm>
        </p:grpSpPr>
        <p:sp>
          <p:nvSpPr>
            <p:cNvPr id="5" name="Oval 4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8" idx="3"/>
              <a:endCxn id="5" idx="2"/>
            </p:cNvCxnSpPr>
            <p:nvPr/>
          </p:nvCxnSpPr>
          <p:spPr>
            <a:xfrm>
              <a:off x="1634286" y="4756502"/>
              <a:ext cx="2657256" cy="2955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194661" y="4571836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752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C:\Users\lucg5005\Downloads\pandas_shots\interpolated_plo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5278" y="2996952"/>
            <a:ext cx="5353050" cy="3048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data: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filled with 0, other value, or interpolated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9120" y="4149081"/>
            <a:ext cx="4528929" cy="646331"/>
            <a:chOff x="194661" y="4571836"/>
            <a:chExt cx="4528929" cy="646331"/>
          </a:xfrm>
        </p:grpSpPr>
        <p:sp>
          <p:nvSpPr>
            <p:cNvPr id="7" name="Oval 6"/>
            <p:cNvSpPr/>
            <p:nvPr/>
          </p:nvSpPr>
          <p:spPr>
            <a:xfrm>
              <a:off x="4291542" y="4944045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9" idx="3"/>
              <a:endCxn id="7" idx="2"/>
            </p:cNvCxnSpPr>
            <p:nvPr/>
          </p:nvCxnSpPr>
          <p:spPr>
            <a:xfrm>
              <a:off x="1538683" y="4895002"/>
              <a:ext cx="2752859" cy="157055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194661" y="4571836"/>
              <a:ext cx="1344022" cy="64633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interpolated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3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In-place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Changes produce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good to experiment</a:t>
            </a:r>
          </a:p>
          <a:p>
            <a:pPr lvl="1"/>
            <a:r>
              <a:rPr lang="en-US" dirty="0"/>
              <a:t>bad for performance/memory usage</a:t>
            </a:r>
          </a:p>
          <a:p>
            <a:r>
              <a:rPr lang="en-US" dirty="0"/>
              <a:t>Use in place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 descr="C:\Users\lucg5005\Downloads\pandas_shots\interpolat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848" y="3244552"/>
            <a:ext cx="5486400" cy="33528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7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Statistics &amp; adding columns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and add as column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 descr="C:\Users\lucg5005\Downloads\pandas_shots\add_colum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466" y="2852937"/>
            <a:ext cx="6465887" cy="30575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/>
          <p:cNvGrpSpPr/>
          <p:nvPr/>
        </p:nvGrpSpPr>
        <p:grpSpPr>
          <a:xfrm>
            <a:off x="8184232" y="2134598"/>
            <a:ext cx="2088232" cy="1006371"/>
            <a:chOff x="6660232" y="2134597"/>
            <a:chExt cx="2088232" cy="1006371"/>
          </a:xfrm>
        </p:grpSpPr>
        <p:grpSp>
          <p:nvGrpSpPr>
            <p:cNvPr id="10" name="Group 9"/>
            <p:cNvGrpSpPr/>
            <p:nvPr/>
          </p:nvGrpSpPr>
          <p:grpSpPr>
            <a:xfrm>
              <a:off x="7200292" y="2134597"/>
              <a:ext cx="1548172" cy="718339"/>
              <a:chOff x="5126674" y="1733907"/>
              <a:chExt cx="1548172" cy="718339"/>
            </a:xfrm>
          </p:grpSpPr>
          <p:cxnSp>
            <p:nvCxnSpPr>
              <p:cNvPr id="12" name="Straight Arrow Connector 11"/>
              <p:cNvCxnSpPr>
                <a:stCxn id="13" idx="1"/>
                <a:endCxn id="5" idx="0"/>
              </p:cNvCxnSpPr>
              <p:nvPr/>
            </p:nvCxnSpPr>
            <p:spPr>
              <a:xfrm flipH="1">
                <a:off x="5126674" y="2057073"/>
                <a:ext cx="527956" cy="3951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654630" y="1733907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statistics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5" name="Rectangle 4"/>
            <p:cNvSpPr/>
            <p:nvPr/>
          </p:nvSpPr>
          <p:spPr>
            <a:xfrm>
              <a:off x="6660232" y="2852936"/>
              <a:ext cx="108012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951984" y="2132857"/>
            <a:ext cx="2070402" cy="1006371"/>
            <a:chOff x="6948264" y="2134597"/>
            <a:chExt cx="2070402" cy="1006371"/>
          </a:xfrm>
        </p:grpSpPr>
        <p:grpSp>
          <p:nvGrpSpPr>
            <p:cNvPr id="14" name="Group 13"/>
            <p:cNvGrpSpPr/>
            <p:nvPr/>
          </p:nvGrpSpPr>
          <p:grpSpPr>
            <a:xfrm>
              <a:off x="7056276" y="2134597"/>
              <a:ext cx="1962390" cy="718339"/>
              <a:chOff x="4982658" y="1733907"/>
              <a:chExt cx="1962390" cy="718339"/>
            </a:xfrm>
          </p:grpSpPr>
          <p:cxnSp>
            <p:nvCxnSpPr>
              <p:cNvPr id="17" name="Straight Arrow Connector 16"/>
              <p:cNvCxnSpPr>
                <a:stCxn id="18" idx="1"/>
                <a:endCxn id="16" idx="0"/>
              </p:cNvCxnSpPr>
              <p:nvPr/>
            </p:nvCxnSpPr>
            <p:spPr>
              <a:xfrm flipH="1">
                <a:off x="4982658" y="1918573"/>
                <a:ext cx="671972" cy="533673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7"/>
              <p:cNvSpPr txBox="1"/>
              <p:nvPr/>
            </p:nvSpPr>
            <p:spPr>
              <a:xfrm>
                <a:off x="5654630" y="1733907"/>
                <a:ext cx="1290418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add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700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sum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Dose is better expressed cumulatively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 descr="C:\Users\lucg5005\Downloads\pandas_shots\cum_su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320" y="2487514"/>
            <a:ext cx="7304088" cy="35337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9007494" y="1484784"/>
            <a:ext cx="1349083" cy="1440160"/>
            <a:chOff x="6907429" y="1700808"/>
            <a:chExt cx="1349083" cy="1440160"/>
          </a:xfrm>
        </p:grpSpPr>
        <p:grpSp>
          <p:nvGrpSpPr>
            <p:cNvPr id="7" name="Group 6"/>
            <p:cNvGrpSpPr/>
            <p:nvPr/>
          </p:nvGrpSpPr>
          <p:grpSpPr>
            <a:xfrm>
              <a:off x="7236296" y="1700808"/>
              <a:ext cx="1020216" cy="1152128"/>
              <a:chOff x="5162678" y="1300118"/>
              <a:chExt cx="1020216" cy="1152128"/>
            </a:xfrm>
          </p:grpSpPr>
          <p:cxnSp>
            <p:nvCxnSpPr>
              <p:cNvPr id="9" name="Straight Arrow Connector 8"/>
              <p:cNvCxnSpPr>
                <a:stCxn id="10" idx="2"/>
                <a:endCxn id="8" idx="0"/>
              </p:cNvCxnSpPr>
              <p:nvPr/>
            </p:nvCxnSpPr>
            <p:spPr>
              <a:xfrm flipH="1">
                <a:off x="5193851" y="1946449"/>
                <a:ext cx="478935" cy="50579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162678" y="1300118"/>
                <a:ext cx="1020216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compute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sums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907429" y="2852936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319464" y="2083089"/>
            <a:ext cx="2372921" cy="881679"/>
            <a:chOff x="6948264" y="2259289"/>
            <a:chExt cx="2372921" cy="881679"/>
          </a:xfrm>
        </p:grpSpPr>
        <p:grpSp>
          <p:nvGrpSpPr>
            <p:cNvPr id="12" name="Group 11"/>
            <p:cNvGrpSpPr/>
            <p:nvPr/>
          </p:nvGrpSpPr>
          <p:grpSpPr>
            <a:xfrm>
              <a:off x="7056276" y="2259289"/>
              <a:ext cx="2264909" cy="593647"/>
              <a:chOff x="4982658" y="1858599"/>
              <a:chExt cx="2264909" cy="593647"/>
            </a:xfrm>
          </p:grpSpPr>
          <p:cxnSp>
            <p:nvCxnSpPr>
              <p:cNvPr id="14" name="Straight Arrow Connector 13"/>
              <p:cNvCxnSpPr>
                <a:stCxn id="15" idx="1"/>
                <a:endCxn id="13" idx="0"/>
              </p:cNvCxnSpPr>
              <p:nvPr/>
            </p:nvCxnSpPr>
            <p:spPr>
              <a:xfrm flipH="1">
                <a:off x="4982658" y="2043265"/>
                <a:ext cx="671972" cy="408981"/>
              </a:xfrm>
              <a:prstGeom prst="straightConnector1">
                <a:avLst/>
              </a:prstGeom>
              <a:ln w="25400">
                <a:solidFill>
                  <a:srgbClr val="00B05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>
                <a:off x="5654630" y="1858599"/>
                <a:ext cx="1592937" cy="3693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modify column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8264" y="2852936"/>
              <a:ext cx="216024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751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pivot &amp; query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pivot_table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query</a:t>
            </a:r>
            <a:r>
              <a:rPr lang="en-US" dirty="0"/>
              <a:t> are powerful!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 descr="C:\Users\lucg5005\Downloads\pandas_shots\pivot_aggfun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314178"/>
            <a:ext cx="6286500" cy="2266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C:\Users\lucg5005\Downloads\pandas_shots\que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4718590"/>
            <a:ext cx="6865938" cy="1504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443064" y="2998694"/>
            <a:ext cx="4757393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What is total dose versus maximum temperature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for each patient?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41670" y="5220106"/>
            <a:ext cx="375878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Which patients had temperature &gt; 39,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and when?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062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C:\Users\lucg5005\Downloads\pandas_shots\read_htm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8682" y="1484784"/>
            <a:ext cx="6305551" cy="26289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HTML 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340189" y="982469"/>
            <a:ext cx="2579290" cy="791928"/>
            <a:chOff x="6855474" y="2328258"/>
            <a:chExt cx="2579290" cy="791928"/>
          </a:xfrm>
        </p:grpSpPr>
        <p:grpSp>
          <p:nvGrpSpPr>
            <p:cNvPr id="7" name="Group 6"/>
            <p:cNvGrpSpPr/>
            <p:nvPr/>
          </p:nvGrpSpPr>
          <p:grpSpPr>
            <a:xfrm>
              <a:off x="7575554" y="2328258"/>
              <a:ext cx="1859210" cy="647912"/>
              <a:chOff x="5501936" y="1927568"/>
              <a:chExt cx="1859210" cy="647912"/>
            </a:xfrm>
          </p:grpSpPr>
          <p:cxnSp>
            <p:nvCxnSpPr>
              <p:cNvPr id="9" name="Straight Arrow Connector 8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5501936" y="2250734"/>
                <a:ext cx="975955" cy="32474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6477891" y="1927568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column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names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855474" y="2832154"/>
              <a:ext cx="72008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312024" y="1484784"/>
            <a:ext cx="3024337" cy="1224136"/>
            <a:chOff x="6410427" y="1896050"/>
            <a:chExt cx="3024337" cy="1224136"/>
          </a:xfrm>
        </p:grpSpPr>
        <p:grpSp>
          <p:nvGrpSpPr>
            <p:cNvPr id="14" name="Group 13"/>
            <p:cNvGrpSpPr/>
            <p:nvPr/>
          </p:nvGrpSpPr>
          <p:grpSpPr>
            <a:xfrm>
              <a:off x="6924510" y="2184082"/>
              <a:ext cx="2510254" cy="936104"/>
              <a:chOff x="4850892" y="1783392"/>
              <a:chExt cx="2510254" cy="936104"/>
            </a:xfrm>
          </p:grpSpPr>
          <p:cxnSp>
            <p:nvCxnSpPr>
              <p:cNvPr id="16" name="Straight Arrow Connector 15"/>
              <p:cNvCxnSpPr>
                <a:stCxn id="17" idx="1"/>
                <a:endCxn id="15" idx="2"/>
              </p:cNvCxnSpPr>
              <p:nvPr/>
            </p:nvCxnSpPr>
            <p:spPr>
              <a:xfrm flipH="1" flipV="1">
                <a:off x="4850892" y="1783392"/>
                <a:ext cx="1626999" cy="61293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477891" y="2073165"/>
                <a:ext cx="883255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index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column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6410427" y="1896050"/>
              <a:ext cx="1028165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294492" y="4510862"/>
            <a:ext cx="454592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read_html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produces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one per HTML table on page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279576" y="5446965"/>
            <a:ext cx="346011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Column names are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by default,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converted to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consistency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with running example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840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matrix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782" y="1205503"/>
            <a:ext cx="7962081" cy="524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correlations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 descr="C:\Users\lucg5005\Downloads\pandas_shots\pearson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484784"/>
            <a:ext cx="8389937" cy="49339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53658" y="3142710"/>
            <a:ext cx="390683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nl-BE" dirty="0">
                <a:solidFill>
                  <a:prstClr val="black"/>
                </a:solidFill>
                <a:latin typeface="Calibri"/>
              </a:rPr>
            </a:b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stats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783634" y="1180780"/>
            <a:ext cx="7338601" cy="923330"/>
            <a:chOff x="2298918" y="2312126"/>
            <a:chExt cx="7338601" cy="923330"/>
          </a:xfrm>
        </p:grpSpPr>
        <p:grpSp>
          <p:nvGrpSpPr>
            <p:cNvPr id="8" name="Group 7"/>
            <p:cNvGrpSpPr/>
            <p:nvPr/>
          </p:nvGrpSpPr>
          <p:grpSpPr>
            <a:xfrm>
              <a:off x="7267470" y="2312126"/>
              <a:ext cx="2370049" cy="923330"/>
              <a:chOff x="5193852" y="1911436"/>
              <a:chExt cx="2370049" cy="923330"/>
            </a:xfrm>
          </p:grpSpPr>
          <p:cxnSp>
            <p:nvCxnSpPr>
              <p:cNvPr id="10" name="Straight Arrow Connector 9"/>
              <p:cNvCxnSpPr>
                <a:stCxn id="11" idx="1"/>
                <a:endCxn id="9" idx="3"/>
              </p:cNvCxnSpPr>
              <p:nvPr/>
            </p:nvCxnSpPr>
            <p:spPr>
              <a:xfrm flipH="1">
                <a:off x="5193852" y="2373101"/>
                <a:ext cx="854891" cy="94367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6048743" y="1911436"/>
                <a:ext cx="151515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Creating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DataFrame</a:t>
                </a:r>
                <a:r>
                  <a:rPr lang="en-US" dirty="0" err="1">
                    <a:solidFill>
                      <a:srgbClr val="FF0000"/>
                    </a:solidFill>
                    <a:latin typeface="Calibri"/>
                  </a:rPr>
                  <a:t>s</a:t>
                </a:r>
                <a:br>
                  <a:rPr lang="en-US" dirty="0">
                    <a:solidFill>
                      <a:srgbClr val="FF000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by hand</a:t>
                </a:r>
                <a:endParaRPr lang="nl-BE" dirty="0">
                  <a:solidFill>
                    <a:srgbClr val="FF0000"/>
                  </a:solidFill>
                  <a:latin typeface="Calibri"/>
                </a:endParaRPr>
              </a:p>
            </p:txBody>
          </p:sp>
        </p:grpSp>
        <p:sp>
          <p:nvSpPr>
            <p:cNvPr id="9" name="Rectangle 8"/>
            <p:cNvSpPr/>
            <p:nvPr/>
          </p:nvSpPr>
          <p:spPr>
            <a:xfrm>
              <a:off x="2298918" y="2616130"/>
              <a:ext cx="4968552" cy="504056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900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Trivial 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8" y="2270770"/>
            <a:ext cx="3657600" cy="438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689" y="2852154"/>
            <a:ext cx="6301705" cy="39612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3863753" y="3212976"/>
            <a:ext cx="1099981" cy="1355378"/>
            <a:chOff x="3976770" y="2613620"/>
            <a:chExt cx="1099981" cy="1355378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4526761" y="2613620"/>
              <a:ext cx="24209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976770" y="3045668"/>
              <a:ext cx="1099981" cy="923330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plot tuple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of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x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and </a:t>
              </a:r>
              <a:r>
                <a:rPr lang="en-US" i="1" dirty="0">
                  <a:solidFill>
                    <a:srgbClr val="0070C0"/>
                  </a:solidFill>
                  <a:latin typeface="Calibri"/>
                </a:rPr>
                <a:t>y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values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914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plots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data &amp; two plots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2399134"/>
            <a:ext cx="5467350" cy="268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5303288" y="5013177"/>
            <a:ext cx="1268617" cy="1078379"/>
            <a:chOff x="3976770" y="2613620"/>
            <a:chExt cx="1268617" cy="1078379"/>
          </a:xfrm>
        </p:grpSpPr>
        <p:cxnSp>
          <p:nvCxnSpPr>
            <p:cNvPr id="9" name="Straight Arrow Connector 8"/>
            <p:cNvCxnSpPr>
              <a:stCxn id="10" idx="0"/>
            </p:cNvCxnSpPr>
            <p:nvPr/>
          </p:nvCxnSpPr>
          <p:spPr>
            <a:xfrm flipV="1">
              <a:off x="4611079" y="2613620"/>
              <a:ext cx="157779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268617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label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using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LaTeX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927649" y="5013177"/>
            <a:ext cx="1787733" cy="1078379"/>
            <a:chOff x="3976770" y="2613620"/>
            <a:chExt cx="1787733" cy="1078379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4768860" y="2613620"/>
              <a:ext cx="101777" cy="43204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976770" y="3045668"/>
              <a:ext cx="1787733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two plots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not yet displayed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877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by side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512" y="2011114"/>
            <a:ext cx="8748464" cy="36501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1775521" y="224720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17143" y="1791859"/>
                <a:ext cx="751249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080745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side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by side</a:t>
                </a:r>
                <a:endParaRPr lang="nl-BE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4529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519238"/>
            <a:ext cx="8257805" cy="43580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4" y="1764350"/>
            <a:ext cx="1350641" cy="2321155"/>
            <a:chOff x="6050388" y="2048533"/>
            <a:chExt cx="1350641" cy="2321155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2192549"/>
              <a:ext cx="1291622" cy="2177139"/>
              <a:chOff x="3976770" y="1791859"/>
              <a:chExt cx="1291622" cy="2177139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V="1">
                <a:off x="4551832" y="1791859"/>
                <a:ext cx="716560" cy="1253809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1150123" cy="92333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combine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plots by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overlaying</a:t>
                </a: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7282991" y="2048533"/>
              <a:ext cx="118038" cy="144016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0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&amp; </a:t>
            </a:r>
            <a:r>
              <a:rPr lang="en-US" dirty="0" err="1"/>
              <a:t>HoloViews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0850" y="2112218"/>
            <a:ext cx="6210300" cy="4629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200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1545" y="1268760"/>
            <a:ext cx="7709465" cy="547260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2326183" y="1476317"/>
            <a:ext cx="2169184" cy="2332188"/>
            <a:chOff x="6050388" y="1760501"/>
            <a:chExt cx="2169184" cy="2332188"/>
          </a:xfrm>
        </p:grpSpPr>
        <p:grpSp>
          <p:nvGrpSpPr>
            <p:cNvPr id="7" name="Group 6"/>
            <p:cNvGrpSpPr/>
            <p:nvPr/>
          </p:nvGrpSpPr>
          <p:grpSpPr>
            <a:xfrm>
              <a:off x="6050388" y="1968058"/>
              <a:ext cx="2169184" cy="2124631"/>
              <a:chOff x="3976770" y="1567368"/>
              <a:chExt cx="2169184" cy="2124631"/>
            </a:xfrm>
          </p:grpSpPr>
          <p:cxnSp>
            <p:nvCxnSpPr>
              <p:cNvPr id="9" name="Straight Arrow Connector 8"/>
              <p:cNvCxnSpPr>
                <a:stCxn id="10" idx="0"/>
                <a:endCxn id="8" idx="2"/>
              </p:cNvCxnSpPr>
              <p:nvPr/>
            </p:nvCxnSpPr>
            <p:spPr>
              <a:xfrm flipH="1" flipV="1">
                <a:off x="4677780" y="1567368"/>
                <a:ext cx="383582" cy="1478300"/>
              </a:xfrm>
              <a:prstGeom prst="straightConnector1">
                <a:avLst/>
              </a:prstGeom>
              <a:ln w="25400">
                <a:solidFill>
                  <a:srgbClr val="0070C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976770" y="3045668"/>
                <a:ext cx="2169184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"bridge" between</a:t>
                </a:r>
                <a:br>
                  <a:rPr lang="en-US" dirty="0">
                    <a:solidFill>
                      <a:srgbClr val="0070C0"/>
                    </a:solidFill>
                    <a:latin typeface="Calibri"/>
                  </a:rPr>
                </a:br>
                <a:r>
                  <a:rPr lang="en-US" dirty="0">
                    <a:solidFill>
                      <a:srgbClr val="0070C0"/>
                    </a:solidFill>
                    <a:latin typeface="Calibri"/>
                  </a:rPr>
                  <a:t>pandas &amp;  </a:t>
                </a:r>
                <a:r>
                  <a:rPr lang="en-US" dirty="0" err="1">
                    <a:solidFill>
                      <a:srgbClr val="0070C0"/>
                    </a:solidFill>
                    <a:latin typeface="Calibri"/>
                  </a:rPr>
                  <a:t>HoloViews</a:t>
                </a:r>
                <a:endParaRPr lang="en-US" dirty="0">
                  <a:solidFill>
                    <a:srgbClr val="0070C0"/>
                  </a:solidFill>
                  <a:latin typeface="Calibri"/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>
            <a:xfrm>
              <a:off x="6355354" y="1760501"/>
              <a:ext cx="792088" cy="20755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52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overlays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000" y="1340769"/>
            <a:ext cx="7106369" cy="539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29604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Plotting distributions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592" y="1294604"/>
            <a:ext cx="7139706" cy="53747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796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1340768"/>
            <a:ext cx="8670963" cy="46805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GridSpace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84033" y="188640"/>
            <a:ext cx="3587705" cy="1368152"/>
            <a:chOff x="2092095" y="3045668"/>
            <a:chExt cx="3587705" cy="136815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092095" y="3368834"/>
              <a:ext cx="1884675" cy="10449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976770" y="3045668"/>
              <a:ext cx="1703030" cy="64633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key pairs,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gene, agent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104112" y="980728"/>
            <a:ext cx="3017204" cy="936104"/>
            <a:chOff x="2659775" y="3045668"/>
            <a:chExt cx="3017204" cy="936104"/>
          </a:xfrm>
        </p:grpSpPr>
        <p:cxnSp>
          <p:nvCxnSpPr>
            <p:cNvPr id="14" name="Straight Arrow Connector 13"/>
            <p:cNvCxnSpPr>
              <a:stCxn id="15" idx="1"/>
            </p:cNvCxnSpPr>
            <p:nvPr/>
          </p:nvCxnSpPr>
          <p:spPr>
            <a:xfrm flipH="1">
              <a:off x="2659775" y="3368834"/>
              <a:ext cx="1316995" cy="612938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976770" y="3045668"/>
              <a:ext cx="17002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create plots,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one per key pair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229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5" y="1268760"/>
            <a:ext cx="7019503" cy="50714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8040217" y="3535513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03913" y="6080727"/>
            <a:ext cx="504056" cy="31351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7" name="Oval 6"/>
          <p:cNvSpPr/>
          <p:nvPr/>
        </p:nvSpPr>
        <p:spPr>
          <a:xfrm>
            <a:off x="8028591" y="4120203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Oval 7"/>
          <p:cNvSpPr/>
          <p:nvPr/>
        </p:nvSpPr>
        <p:spPr>
          <a:xfrm rot="16200000">
            <a:off x="2976394" y="3827448"/>
            <a:ext cx="504056" cy="31351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896202" y="1990582"/>
            <a:ext cx="1999715" cy="1294403"/>
            <a:chOff x="3976770" y="3983513"/>
            <a:chExt cx="1999715" cy="1294403"/>
          </a:xfrm>
        </p:grpSpPr>
        <p:cxnSp>
          <p:nvCxnSpPr>
            <p:cNvPr id="10" name="Straight Arrow Connector 9"/>
            <p:cNvCxnSpPr>
              <a:stCxn id="11" idx="2"/>
            </p:cNvCxnSpPr>
            <p:nvPr/>
          </p:nvCxnSpPr>
          <p:spPr>
            <a:xfrm flipH="1">
              <a:off x="4639997" y="4629844"/>
              <a:ext cx="336631" cy="64807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76770" y="3983513"/>
              <a:ext cx="19997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select parameters</a:t>
              </a:r>
              <a:br>
                <a:rPr lang="nl-BE" dirty="0">
                  <a:solidFill>
                    <a:prstClr val="black"/>
                  </a:solidFill>
                  <a:latin typeface="Calibri"/>
                </a:rPr>
              </a:b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to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plot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from</a:t>
              </a:r>
              <a:r>
                <a:rPr lang="nl-BE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nl-BE" dirty="0" err="1">
                  <a:solidFill>
                    <a:prstClr val="black"/>
                  </a:solidFill>
                  <a:latin typeface="Calibri"/>
                </a:rPr>
                <a:t>menus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14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</a:t>
            </a:r>
            <a:r>
              <a:rPr lang="en-US" dirty="0" err="1"/>
              <a:t>machne</a:t>
            </a:r>
            <a:r>
              <a:rPr lang="en-US" dirty="0"/>
              <a:t> learning: </a:t>
            </a:r>
            <a:r>
              <a:rPr lang="en-US" dirty="0" err="1"/>
              <a:t>keras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emperature</a:t>
            </a:r>
            <a:endParaRPr lang="en-US" sz="16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print('{city}\t{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}'.format(city=row['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     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=row['temperature']))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{temp:.1f}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fmt_str.format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time=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http://www.ntu.edu.sg/home/ehchua/programming/sql/relational_database_design.html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print('looking at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print('a element: {0}'.format(a))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text: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print('link url: 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017" y="2104604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lucg5005\Downloads\pandas_shots\pivot_tab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3224" y="2687538"/>
            <a:ext cx="5915025" cy="33337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Patient data as columns, date as index:</a:t>
            </a:r>
            <a:br>
              <a:rPr lang="en-US" dirty="0"/>
            </a:br>
            <a:r>
              <a:rPr lang="en-US" dirty="0"/>
              <a:t>pivot 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98904" y="6453337"/>
            <a:ext cx="2133600" cy="365125"/>
          </a:xfrm>
        </p:spPr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86" y="4108430"/>
            <a:ext cx="4191078" cy="976754"/>
            <a:chOff x="2699792" y="1804174"/>
            <a:chExt cx="4191078" cy="976754"/>
          </a:xfrm>
        </p:grpSpPr>
        <p:sp>
          <p:nvSpPr>
            <p:cNvPr id="8" name="Oval 7"/>
            <p:cNvSpPr/>
            <p:nvPr/>
          </p:nvSpPr>
          <p:spPr>
            <a:xfrm>
              <a:off x="2699792" y="2564904"/>
              <a:ext cx="432048" cy="216024"/>
            </a:xfrm>
            <a:prstGeom prst="ellipse">
              <a:avLst/>
            </a:prstGeom>
            <a:solidFill>
              <a:srgbClr val="C00000">
                <a:alpha val="38824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131841" y="1988840"/>
              <a:ext cx="2319404" cy="684076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451245" y="1804174"/>
              <a:ext cx="143962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missing value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27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dirty="0">
                <a:hlinkClick r:id="rId2"/>
              </a:rPr>
              <a:t>http://python-visualization.github.io/folium/docs-master/</a:t>
            </a:r>
            <a:r>
              <a:rPr lang="en-US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dirty="0">
                <a:hlinkClick r:id="rId4"/>
              </a:rPr>
              <a:t>http://geopandas.org/index.html</a:t>
            </a:r>
            <a:r>
              <a:rPr lang="en-US" dirty="0"/>
              <a:t> </a:t>
            </a:r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6119</Words>
  <Application>Microsoft Office PowerPoint</Application>
  <PresentationFormat>Widescreen</PresentationFormat>
  <Paragraphs>948</Paragraphs>
  <Slides>99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99</vt:i4>
      </vt:variant>
    </vt:vector>
  </HeadingPairs>
  <TitlesOfParts>
    <vt:vector size="107" baseType="lpstr">
      <vt:lpstr>Arial</vt:lpstr>
      <vt:lpstr>Calibri</vt:lpstr>
      <vt:lpstr>Calibri Light</vt:lpstr>
      <vt:lpstr>Courier New</vt:lpstr>
      <vt:lpstr>Lucida Sans</vt:lpstr>
      <vt:lpstr>Office Theme</vt:lpstr>
      <vt:lpstr>1_Office Theme</vt:lpstr>
      <vt:lpstr>Equation</vt:lpstr>
      <vt:lpstr>Python for data science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Transform dataframe</vt:lpstr>
      <vt:lpstr>Plot data</vt:lpstr>
      <vt:lpstr>Missing data: NaNs</vt:lpstr>
      <vt:lpstr>In-place changes</vt:lpstr>
      <vt:lpstr>Statistics &amp; adding columns</vt:lpstr>
      <vt:lpstr>Cumulative sum</vt:lpstr>
      <vt:lpstr>More pivot &amp; query</vt:lpstr>
      <vt:lpstr>Reading HTML tables</vt:lpstr>
      <vt:lpstr>Scatter matrix</vt:lpstr>
      <vt:lpstr>Computing correlations</vt:lpstr>
      <vt:lpstr>HoloViews</vt:lpstr>
      <vt:lpstr>What is it?</vt:lpstr>
      <vt:lpstr>Trivial example</vt:lpstr>
      <vt:lpstr>Combining plots</vt:lpstr>
      <vt:lpstr>Side by side</vt:lpstr>
      <vt:lpstr>Overlay</vt:lpstr>
      <vt:lpstr>pandas &amp; HoloViews</vt:lpstr>
      <vt:lpstr>Plotting DataFrame</vt:lpstr>
      <vt:lpstr>More overlays</vt:lpstr>
      <vt:lpstr>Plotting distributions</vt:lpstr>
      <vt:lpstr>GridSpace</vt:lpstr>
      <vt:lpstr>HoloMap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14</cp:revision>
  <dcterms:created xsi:type="dcterms:W3CDTF">2019-11-13T06:24:38Z</dcterms:created>
  <dcterms:modified xsi:type="dcterms:W3CDTF">2020-12-15T12:43:05Z</dcterms:modified>
</cp:coreProperties>
</file>