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55" r:id="rId4"/>
    <p:sldId id="356" r:id="rId5"/>
    <p:sldId id="284" r:id="rId6"/>
    <p:sldId id="354" r:id="rId7"/>
    <p:sldId id="257" r:id="rId8"/>
    <p:sldId id="258" r:id="rId9"/>
    <p:sldId id="259" r:id="rId10"/>
    <p:sldId id="260" r:id="rId11"/>
    <p:sldId id="271" r:id="rId12"/>
    <p:sldId id="357" r:id="rId13"/>
    <p:sldId id="272" r:id="rId14"/>
    <p:sldId id="359" r:id="rId15"/>
    <p:sldId id="358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60" r:id="rId86"/>
    <p:sldId id="361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8C6464-C521-4B74-A7E4-98CD5EB65368}">
          <p14:sldIdLst>
            <p14:sldId id="256"/>
            <p14:sldId id="355"/>
            <p14:sldId id="356"/>
            <p14:sldId id="284"/>
            <p14:sldId id="354"/>
          </p14:sldIdLst>
        </p14:section>
        <p14:section name="pandas" id="{BE975CE5-18D5-4CCE-86C7-3C0BB9730D61}">
          <p14:sldIdLst>
            <p14:sldId id="257"/>
            <p14:sldId id="258"/>
            <p14:sldId id="259"/>
            <p14:sldId id="260"/>
          </p14:sldIdLst>
        </p14:section>
        <p14:section name="Visualization" id="{A0471E5F-BFD1-4E83-B2C2-79FA1E04AAF8}">
          <p14:sldIdLst>
            <p14:sldId id="271"/>
            <p14:sldId id="357"/>
            <p14:sldId id="272"/>
            <p14:sldId id="359"/>
            <p14:sldId id="358"/>
          </p14:sldIdLst>
        </p14:section>
        <p14:section name="regular expressions" id="{CAD819BF-EAB7-4983-921A-65553CD80A8D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relational database access" id="{2D588D07-9BAB-44AA-AD2A-BEB82052CA27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web scraping" id="{51873645-6943-4870-938E-C3D09DEDBA45}">
          <p14:sldIdLst>
            <p14:sldId id="326"/>
            <p14:sldId id="327"/>
            <p14:sldId id="328"/>
            <p14:sldId id="329"/>
          </p14:sldIdLst>
        </p14:section>
        <p14:section name="graphical information systems" id="{A00FFC44-4537-4F33-A80E-66A46A634EC9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3548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11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794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29/03/2024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0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29/03/2024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1307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29/03/2024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871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29/03/2024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081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29/03/2024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24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39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29/03/2024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351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7707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9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0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3661-B08D-4017-93C8-D8B174BFC141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35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data-science/tree/master/source-code/altair" TargetMode="External"/><Relationship Id="rId2" Type="http://schemas.openxmlformats.org/officeDocument/2006/relationships/hyperlink" Target="https://github.com/gjbex/Python-for-data-science/tree/master/source-code-/holoviews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seaborn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-/holoviews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altair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oloviews.org/" TargetMode="External"/><Relationship Id="rId7" Type="http://schemas.openxmlformats.org/officeDocument/2006/relationships/hyperlink" Target="https://www.color-blindness.com/coblis-color-blindness-simulator/" TargetMode="External"/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colorbrewer2.org/" TargetMode="External"/><Relationship Id="rId5" Type="http://schemas.openxmlformats.org/officeDocument/2006/relationships/hyperlink" Target="https://python-graph-gallery.com/" TargetMode="External"/><Relationship Id="rId4" Type="http://schemas.openxmlformats.org/officeDocument/2006/relationships/hyperlink" Target="https://altair-viz.github.io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regexes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blob/master/source-code/regexes/regexes.ipynb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O8Zpex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tricktriest.com/you-should-learn-regex/" TargetMode="External"/><Relationship Id="rId2" Type="http://schemas.openxmlformats.org/officeDocument/2006/relationships/hyperlink" Target="http://docs.python.org/3/howto/regex.html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db-access" TargetMode="Externa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3.ntu.edu.sg/home/ehchua/programming/sql/Relational_Database_Design.html" TargetMode="Externa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web-scraping" TargetMode="Externa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pandas" TargetMode="Externa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gis" TargetMode="Externa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://gisgeography.com/best-free-gis-data-sources-raster-vector/" TargetMode="External"/><Relationship Id="rId3" Type="http://schemas.openxmlformats.org/officeDocument/2006/relationships/hyperlink" Target="https://shapely.readthedocs.io/en/latest/" TargetMode="External"/><Relationship Id="rId7" Type="http://schemas.openxmlformats.org/officeDocument/2006/relationships/hyperlink" Target="http://geojson.io/" TargetMode="External"/><Relationship Id="rId2" Type="http://schemas.openxmlformats.org/officeDocument/2006/relationships/hyperlink" Target="http://python-visualization.github.io/folium/docs-master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toblerity.org/fiona/index.html" TargetMode="External"/><Relationship Id="rId5" Type="http://schemas.openxmlformats.org/officeDocument/2006/relationships/hyperlink" Target="https://macwright.org/2012/10/31/gis-with-python-shapely-fiona.html" TargetMode="External"/><Relationship Id="rId4" Type="http://schemas.openxmlformats.org/officeDocument/2006/relationships/hyperlink" Target="http://geopandas.org/index.html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data-science/tree/master/source-code/xarray" TargetMode="External"/><Relationship Id="rId2" Type="http://schemas.openxmlformats.org/officeDocument/2006/relationships/hyperlink" Target="https://github.com/gjbex/Python-for-data-science/tree/master/source-code/networkx" TargetMode="Externa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data-science/blob/master/source-code/pandas/patient_data.ipynb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69CA0-42B9-A0CF-7920-04BB9A2B7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B1057D6-423E-9216-6F18-C9DA96DA4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53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https://github.com/gjbex/Python-for-data-science/tree/master/source-code/seaborn </a:t>
            </a:r>
          </a:p>
          <a:p>
            <a:r>
              <a:rPr lang="nl-BE" sz="1800" dirty="0">
                <a:hlinkClick r:id="rId2"/>
              </a:rPr>
              <a:t>https://github.com/gjbex/Python-for-data-science/tree/master/source-code-/holoviews</a:t>
            </a:r>
            <a:r>
              <a:rPr lang="nl-BE" sz="1800" dirty="0"/>
              <a:t> </a:t>
            </a:r>
          </a:p>
          <a:p>
            <a:r>
              <a:rPr lang="nl-BE" sz="1800" dirty="0">
                <a:hlinkClick r:id="rId3"/>
              </a:rPr>
              <a:t>https://github.com/gjbex/Python-for-data-science/tree/master/source-code/altair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14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Seaborn: 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for exploratory data visualization</a:t>
            </a:r>
          </a:p>
          <a:p>
            <a:pPr lvl="1"/>
            <a:r>
              <a:rPr lang="en-US" dirty="0"/>
              <a:t>Especially nice for statistics</a:t>
            </a:r>
          </a:p>
          <a:p>
            <a:pPr lvl="1"/>
            <a:r>
              <a:rPr lang="en-US" dirty="0"/>
              <a:t>Interfaces with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with/explore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Simple</a:t>
            </a:r>
            <a:r>
              <a:rPr lang="en-US" dirty="0">
                <a:cs typeface="Courier New" panose="02070309020205020404" pitchFamily="49" charset="0"/>
              </a:rPr>
              <a:t> for complex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40233" y="4110683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seaborn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sns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75C9F7B-CC89-24D3-571B-EB7BEF14DE93}"/>
              </a:ext>
            </a:extLst>
          </p:cNvPr>
          <p:cNvSpPr txBox="1"/>
          <p:nvPr/>
        </p:nvSpPr>
        <p:spPr>
          <a:xfrm>
            <a:off x="836592" y="6108672"/>
            <a:ext cx="9885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sz="2000" dirty="0">
                <a:hlinkClick r:id="rId2"/>
              </a:rPr>
              <a:t>https://github.com/gjbex/Python-for-data-science/tree/master/source-code/seaborn</a:t>
            </a:r>
            <a:r>
              <a:rPr lang="nl-BE" sz="20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C3629-CD4C-84C8-69C5-EB2370C589C5}"/>
              </a:ext>
            </a:extLst>
          </p:cNvPr>
          <p:cNvSpPr txBox="1"/>
          <p:nvPr/>
        </p:nvSpPr>
        <p:spPr>
          <a:xfrm>
            <a:off x="8713558" y="5079723"/>
            <a:ext cx="25843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Samuel Norman Seaborn,</a:t>
            </a:r>
            <a:br>
              <a:rPr lang="en-US" dirty="0"/>
            </a:br>
            <a:r>
              <a:rPr lang="en-US" dirty="0"/>
              <a:t>The West Wing TV series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0224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HoloViews</a:t>
            </a:r>
            <a:r>
              <a:rPr lang="en-US" dirty="0"/>
              <a:t>: 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for exploratory data visualization</a:t>
            </a:r>
          </a:p>
          <a:p>
            <a:pPr lvl="1"/>
            <a:r>
              <a:rPr lang="en-US" dirty="0"/>
              <a:t>Easy to create overlays</a:t>
            </a:r>
          </a:p>
          <a:p>
            <a:pPr lvl="1"/>
            <a:r>
              <a:rPr lang="en-US" dirty="0"/>
              <a:t>Parameter exploration</a:t>
            </a:r>
          </a:p>
          <a:p>
            <a:pPr lvl="2"/>
            <a:r>
              <a:rPr lang="en-US" dirty="0" err="1"/>
              <a:t>GridSpace</a:t>
            </a:r>
            <a:endParaRPr lang="en-US" dirty="0"/>
          </a:p>
          <a:p>
            <a:pPr lvl="2"/>
            <a:r>
              <a:rPr lang="en-US" dirty="0" err="1"/>
              <a:t>HoloMap</a:t>
            </a:r>
            <a:endParaRPr lang="en-US" dirty="0"/>
          </a:p>
          <a:p>
            <a:pPr lvl="1"/>
            <a:r>
              <a:rPr lang="en-US" dirty="0"/>
              <a:t>Interfaces with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with/explore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>
                <a:cs typeface="Courier New" panose="02070309020205020404" pitchFamily="49" charset="0"/>
              </a:rPr>
              <a:t> for complex things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03913" y="2845386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75C9F7B-CC89-24D3-571B-EB7BEF14DE93}"/>
              </a:ext>
            </a:extLst>
          </p:cNvPr>
          <p:cNvSpPr txBox="1"/>
          <p:nvPr/>
        </p:nvSpPr>
        <p:spPr>
          <a:xfrm>
            <a:off x="836592" y="6108672"/>
            <a:ext cx="9885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sz="2000" dirty="0">
                <a:hlinkClick r:id="rId2"/>
              </a:rPr>
              <a:t>https://github.com/gjbex/Python-for-data-science/tree/master/source-code-/holoviews</a:t>
            </a:r>
            <a:r>
              <a:rPr lang="nl-B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9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Altair: 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for interactive data visualization</a:t>
            </a:r>
          </a:p>
          <a:p>
            <a:pPr lvl="1"/>
            <a:r>
              <a:rPr lang="en-US" dirty="0"/>
              <a:t>Can create interactive plots</a:t>
            </a:r>
          </a:p>
          <a:p>
            <a:pPr lvl="1"/>
            <a:r>
              <a:rPr lang="en-US" dirty="0"/>
              <a:t>Nice for dashboards, </a:t>
            </a:r>
            <a:r>
              <a:rPr lang="en-US" dirty="0" err="1"/>
              <a:t>javascript</a:t>
            </a:r>
            <a:r>
              <a:rPr lang="en-US" dirty="0"/>
              <a:t>-based</a:t>
            </a:r>
          </a:p>
          <a:p>
            <a:pPr lvl="1"/>
            <a:r>
              <a:rPr lang="en-US" dirty="0"/>
              <a:t>Interfaces with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Declarative style, Grammar of Graphics</a:t>
            </a:r>
          </a:p>
          <a:p>
            <a:r>
              <a:rPr lang="en-US" i="1" dirty="0">
                <a:cs typeface="Courier New" panose="02070309020205020404" pitchFamily="49" charset="0"/>
              </a:rPr>
              <a:t>Learning curve</a:t>
            </a:r>
            <a:r>
              <a:rPr lang="en-US" dirty="0">
                <a:cs typeface="Courier New" panose="02070309020205020404" pitchFamily="49" charset="0"/>
              </a:rPr>
              <a:t> for complex things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96000" y="4998423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75C9F7B-CC89-24D3-571B-EB7BEF14DE93}"/>
              </a:ext>
            </a:extLst>
          </p:cNvPr>
          <p:cNvSpPr txBox="1"/>
          <p:nvPr/>
        </p:nvSpPr>
        <p:spPr>
          <a:xfrm>
            <a:off x="836592" y="6108672"/>
            <a:ext cx="9885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sz="2000" dirty="0">
                <a:hlinkClick r:id="rId2"/>
              </a:rPr>
              <a:t>https://github.com/gjbex/Python-for-data-science/tree/master/source-code/altair</a:t>
            </a:r>
            <a:r>
              <a:rPr lang="nl-B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367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7D1A-FE0A-E175-9CBD-247732A6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9A48-49D1-B4FA-4891-8C4E81030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Seaborn:</a:t>
            </a:r>
            <a:br>
              <a:rPr lang="en-US" dirty="0"/>
            </a:br>
            <a:r>
              <a:rPr lang="en-US" dirty="0">
                <a:hlinkClick r:id="rId2"/>
              </a:rPr>
              <a:t>https://seaborn.pydata.org/</a:t>
            </a:r>
            <a:r>
              <a:rPr lang="en-US" dirty="0"/>
              <a:t> </a:t>
            </a:r>
          </a:p>
          <a:p>
            <a:r>
              <a:rPr lang="en-US" dirty="0" err="1"/>
              <a:t>HoloViews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3"/>
              </a:rPr>
              <a:t>https://holoviews.org/</a:t>
            </a:r>
            <a:r>
              <a:rPr lang="en-US" dirty="0"/>
              <a:t> </a:t>
            </a:r>
          </a:p>
          <a:p>
            <a:r>
              <a:rPr lang="en-US" dirty="0"/>
              <a:t>Altair:</a:t>
            </a:r>
            <a:br>
              <a:rPr lang="en-US" dirty="0"/>
            </a:br>
            <a:r>
              <a:rPr lang="en-US" dirty="0">
                <a:hlinkClick r:id="rId4"/>
              </a:rPr>
              <a:t>https://altair-viz.github.io/</a:t>
            </a:r>
            <a:r>
              <a:rPr lang="en-US" dirty="0"/>
              <a:t> </a:t>
            </a:r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5"/>
              </a:rPr>
              <a:t>https://python-graph-gallery.com/</a:t>
            </a:r>
            <a:endParaRPr lang="en-US" dirty="0"/>
          </a:p>
          <a:p>
            <a:r>
              <a:rPr lang="en-US" dirty="0" err="1"/>
              <a:t>ColorBrewer</a:t>
            </a:r>
            <a:r>
              <a:rPr lang="en-US" dirty="0"/>
              <a:t> 2.0: advice on choosing appropriate color maps</a:t>
            </a:r>
            <a:br>
              <a:rPr lang="en-US" sz="2800" dirty="0"/>
            </a:br>
            <a:r>
              <a:rPr lang="en-US" dirty="0">
                <a:hlinkClick r:id="rId6"/>
              </a:rPr>
              <a:t>http://colorbrewer2.org/</a:t>
            </a:r>
            <a:r>
              <a:rPr lang="en-US" dirty="0"/>
              <a:t>  </a:t>
            </a:r>
          </a:p>
          <a:p>
            <a:r>
              <a:rPr lang="en-US" dirty="0" err="1"/>
              <a:t>Coblis</a:t>
            </a:r>
            <a:r>
              <a:rPr lang="en-US" dirty="0"/>
              <a:t>: color blindness simulator</a:t>
            </a:r>
            <a:br>
              <a:rPr lang="en-US" sz="2800" dirty="0"/>
            </a:br>
            <a:r>
              <a:rPr lang="en-US" sz="2800" dirty="0">
                <a:hlinkClick r:id="rId7"/>
              </a:rPr>
              <a:t>https://www.color-blindness.com/coblis-color-blindness-simulator/</a:t>
            </a:r>
            <a:r>
              <a:rPr lang="en-US" sz="2800" dirty="0"/>
              <a:t> 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F8A4C-FF08-4B8B-F153-EEF8AD41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742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strings:</a:t>
            </a:r>
            <a:br>
              <a:rPr lang="en-US" dirty="0"/>
            </a:br>
            <a:r>
              <a:rPr lang="en-US" dirty="0"/>
              <a:t>Python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https://github.com/gjbex/Python-for-data-science/tree/master/source-code/regexes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39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1" y="6021289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5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36F15-DDA6-9CD1-711B-A6F6BAB3DB66}"/>
              </a:ext>
            </a:extLst>
          </p:cNvPr>
          <p:cNvSpPr txBox="1"/>
          <p:nvPr/>
        </p:nvSpPr>
        <p:spPr>
          <a:xfrm>
            <a:off x="1442720" y="6126164"/>
            <a:ext cx="9555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https://github.com/gjbex/Python-for-data-science/blob/master/source-code/regexes/regexes.ipynb</a:t>
            </a:r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930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 {A, C, G, T, AA, AC,…,GAATTCAA,…}</a:t>
            </a:r>
            <a:endParaRPr lang="en-US" sz="2300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,…, </a:t>
            </a:r>
            <a:r>
              <a:rPr lang="en-US" sz="2300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A, CGT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GGAT,…}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,..,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GT,..}</a:t>
            </a:r>
          </a:p>
          <a:p>
            <a:r>
              <a:rPr lang="en-US" dirty="0">
                <a:latin typeface="Lucida Sans" pitchFamily="34" charset="0"/>
                <a:cs typeface="Courier New" pitchFamily="49" charset="0"/>
              </a:rPr>
              <a:t>DNA containing AA or AACC: [ACGT]*AA(CC)?[ACGT]*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= zero or one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A,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,…, AGAT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TTA}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Belgian phone number: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= one or more </a:t>
            </a:r>
            <a:r>
              <a:rPr lang="en-US" dirty="0" err="1">
                <a:cs typeface="Courier New" pitchFamily="49" charset="0"/>
              </a:rPr>
              <a:t>repetions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i="1" dirty="0"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  <a:endParaRPr lang="en-US" i="1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0257" y="5366710"/>
            <a:ext cx="18966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use this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69914" y="582246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54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http://bit.ly/2O8Zpex</a:t>
            </a:r>
            <a:r>
              <a:rPr lang="en-US" sz="40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8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               =  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929" y="5910372"/>
            <a:ext cx="72429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strings are Unicode, so, e.g.,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matches numerals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   in any script,  not only Arabic numerals</a:t>
            </a:r>
          </a:p>
        </p:txBody>
      </p:sp>
    </p:spTree>
    <p:extLst>
      <p:ext uri="{BB962C8B-B14F-4D97-AF65-F5344CB8AC3E}">
        <p14:creationId xmlns:p14="http://schemas.microsoft.com/office/powerpoint/2010/main" val="912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3684" y="5775648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9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863" y="341676"/>
            <a:ext cx="8229600" cy="1143000"/>
          </a:xfrm>
        </p:spPr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 …</a:t>
            </a:r>
            <a:br>
              <a:rPr lang="en-US" dirty="0"/>
            </a:br>
            <a:r>
              <a:rPr lang="en-US" dirty="0"/>
              <a:t> 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8" y="304533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7808" y="2445175"/>
            <a:ext cx="4374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48128" y="263691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  <a:latin typeface="Calibri"/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5654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Oops!</a:t>
            </a:r>
            <a:endParaRPr lang="nl-BE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8890" y="5355214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a parser for context free language, or,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better still, use Python's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51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examples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of digits only: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^\d+$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: matches empty string at start of string, or after new line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: matches empty string at end of string, or before new line</a:t>
            </a:r>
          </a:p>
          <a:p>
            <a:r>
              <a:rPr lang="en-US" dirty="0"/>
              <a:t>Year in 20</a:t>
            </a:r>
            <a:r>
              <a:rPr lang="en-US" baseline="30000" dirty="0"/>
              <a:t>th</a:t>
            </a:r>
            <a:r>
              <a:rPr lang="en-US" dirty="0"/>
              <a:t> or 21</a:t>
            </a:r>
            <a:r>
              <a:rPr lang="en-US" baseline="30000" dirty="0"/>
              <a:t>st</a:t>
            </a:r>
            <a:r>
              <a:rPr lang="en-US" dirty="0"/>
              <a:t> century: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\b(?:19|20)\d{2}\b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at "word" boundary</a:t>
            </a:r>
          </a:p>
          <a:p>
            <a:r>
              <a:rPr lang="en-US" dirty="0"/>
              <a:t>Words starting, but not ending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in "word"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anchors match empty string</a:t>
            </a:r>
          </a:p>
          <a:p>
            <a:r>
              <a:rPr lang="en-US" dirty="0"/>
              <a:t>At start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\A</a:t>
            </a:r>
          </a:p>
          <a:p>
            <a:r>
              <a:rPr lang="en-US" dirty="0"/>
              <a:t>At end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\Z</a:t>
            </a:r>
          </a:p>
          <a:p>
            <a:r>
              <a:rPr lang="en-US" dirty="0"/>
              <a:t>At start of string, or after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r>
              <a:rPr lang="en-US" dirty="0"/>
              <a:t>At end of string, or before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dirty="0"/>
              <a:t>Before or after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r>
              <a:rPr lang="en-US" dirty="0"/>
              <a:t>Within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5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matching</a:t>
            </a:r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567608" y="2852937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567608" y="5661249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896201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Import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248129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Use raw Python strings, i.e.,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for regular expressions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81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more strings: raw string,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/>
              <a:t>     versus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/>
              <a:t>versus</a:t>
            </a:r>
            <a:br>
              <a:rPr lang="en-US" dirty="0"/>
            </a:br>
            <a:r>
              <a:rPr lang="en-US" b="1" dirty="0" err="1">
                <a:solidFill>
                  <a:srgbClr val="C00000"/>
                </a:solidFill>
              </a:rPr>
              <a:t>r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9" y="4111913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+world!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2065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 is just a regular character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a raw string,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very convenient for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regular expressions!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8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  <a:p>
            <a:pPr lvl="1"/>
            <a:r>
              <a:rPr lang="en-US" dirty="0"/>
              <a:t>E.g., match DNA,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cumbersome, error prone, hard to read!</a:t>
            </a:r>
          </a:p>
          <a:p>
            <a:pPr lvl="1"/>
            <a:r>
              <a:rPr lang="en-US" dirty="0"/>
              <a:t>Better: use original pattern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/>
              <a:t>, but match while ignoring case, i.e.,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/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/>
              <a:t>) modifier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59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readable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Sophisticated regular expressions are hard to read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r'0[1-9]\d?/[1-9]\d{5,6}'</a:t>
            </a:r>
          </a:p>
          <a:p>
            <a:r>
              <a:rPr lang="en-US" dirty="0"/>
              <a:t>Reformat as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[1-9]\d?      # area codes: 1-2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[1-9]\d{5,6}  # 6 or 7 digits for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>
                <a:cs typeface="Courier New" pitchFamily="49" charset="0"/>
              </a:rPr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>
                <a:cs typeface="Courier New" pitchFamily="49" charset="0"/>
              </a:rPr>
              <a:t>) modifier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2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9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compiled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regular expression object,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reused many times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44072" y="1340769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Regular expression may be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evaluated many times</a:t>
              </a: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44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Substantial performance benefit!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Part(s) of regular expressions can be captured</a:t>
            </a:r>
          </a:p>
          <a:p>
            <a:pPr lvl="1"/>
            <a:r>
              <a:rPr lang="en-US" dirty="0"/>
              <a:t>Example: regular expression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(\w+)</a:t>
            </a:r>
            <a:br>
              <a:rPr lang="en-US" dirty="0"/>
            </a:br>
            <a:r>
              <a:rPr lang="en-US" dirty="0"/>
              <a:t>if matched against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/>
              <a:t>' is captured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/>
              <a:t>' is captured</a:t>
            </a:r>
          </a:p>
          <a:p>
            <a:pPr lvl="1"/>
            <a:r>
              <a:rPr lang="en-US" dirty="0"/>
              <a:t>Use match object returned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(\w+)',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2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03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group 1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904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74672" y="5085185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67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Capturing vs.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confuse grouping and capturing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/>
              <a:t>: syntactic grouping for operator priority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: capturing, use partial match later</a:t>
            </a:r>
          </a:p>
          <a:p>
            <a:r>
              <a:rPr lang="en-US" dirty="0"/>
              <a:t>Capturing instead of grouping will work, but is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4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More robust to name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better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regular expression harder to read?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132856"/>
            <a:ext cx="776687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?P&lt;name&gt;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'event'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28872"/>
            <a:ext cx="790472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(?P&lt;name&gt;\w+)',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('event')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}s here')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</p:spTree>
    <p:extLst>
      <p:ext uri="{BB962C8B-B14F-4D97-AF65-F5344CB8AC3E}">
        <p14:creationId xmlns:p14="http://schemas.microsoft.com/office/powerpoint/2010/main" val="49648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(codons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twice with the exact same codon, at most 5 codons apart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UU[AG]|CU[ACGU]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(?:[ACGU]{3}){,5}?   #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0990" y="4509121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Repetition of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65425" y="464986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Note: non-greedy match operator!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9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all words from a text</a:t>
            </a:r>
            <a:br>
              <a:rPr lang="en-US" dirty="0"/>
            </a:br>
            <a:r>
              <a:rPr lang="en-US" dirty="0"/>
              <a:t>  '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/>
              <a:t>'</a:t>
            </a:r>
          </a:p>
          <a:p>
            <a:r>
              <a:rPr lang="en-US" dirty="0"/>
              <a:t>Pattern for word: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>
                <a:cs typeface="Courier New" pitchFamily="49" charset="0"/>
              </a:rPr>
              <a:t> returns list of all matches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0012" y="5325016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(r'[A-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-z]+',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['This', 'is', 'a', 'short', 'text', 'It', 'has', 'words']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3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a string on a delimiter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/>
              <a:t>Pattern for delimiter: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9016" y="3812848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'a ; list; of  ;  words  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parts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print(parts)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['a', 'list', 'of', 'words']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67737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parts = map(lambda x: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(';'))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print(list(parts))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['a', 'list', 'of', 'words']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or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5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should 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17,13.3,AGCGT,-1.4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/>
              <a:t>Pattern for values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, replace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/>
              <a:t> replaces all occurrences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9016" y="4869161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(r'([^,]+)', r"'\1'",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412480" y="1844824"/>
            <a:ext cx="1894714" cy="1347263"/>
            <a:chOff x="6888479" y="1844824"/>
            <a:chExt cx="1894714" cy="1347263"/>
          </a:xfrm>
        </p:grpSpPr>
        <p:cxnSp>
          <p:nvCxnSpPr>
            <p:cNvPr id="6" name="Straight Arrow Connector 5"/>
            <p:cNvCxnSpPr>
              <a:cxnSpLocks/>
            </p:cNvCxnSpPr>
            <p:nvPr/>
          </p:nvCxnSpPr>
          <p:spPr>
            <a:xfrm flipH="1">
              <a:off x="6888479" y="2636912"/>
              <a:ext cx="1211913" cy="555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Corresponds to</a:t>
              </a:r>
            </a:p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group(1)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2207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8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'(?P&lt;item&gt;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[^,]+)', r"'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(?P=item)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</p:spTree>
    <p:extLst>
      <p:ext uri="{BB962C8B-B14F-4D97-AF65-F5344CB8AC3E}">
        <p14:creationId xmlns:p14="http://schemas.microsoft.com/office/powerpoint/2010/main" val="5634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 how-to</a:t>
            </a:r>
            <a:br>
              <a:rPr lang="en-US" dirty="0"/>
            </a:br>
            <a:r>
              <a:rPr lang="en-US" sz="2000" dirty="0">
                <a:hlinkClick r:id="rId2"/>
              </a:rPr>
              <a:t>http://docs.python.org/3/howto/regex.html</a:t>
            </a:r>
            <a:endParaRPr lang="en-US" sz="2000" dirty="0"/>
          </a:p>
          <a:p>
            <a:r>
              <a:rPr lang="en-US" sz="2800" dirty="0"/>
              <a:t>You should learn regex</a:t>
            </a:r>
            <a:br>
              <a:rPr lang="en-US" sz="2800" dirty="0"/>
            </a:br>
            <a:r>
              <a:rPr lang="en-US" sz="2000" dirty="0">
                <a:hlinkClick r:id="rId3"/>
              </a:rPr>
              <a:t>https://blog.patricktriest.com/you-should-learn-regex/</a:t>
            </a:r>
            <a:r>
              <a:rPr lang="en-US" sz="2800" dirty="0"/>
              <a:t> 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389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databases:</a:t>
            </a:r>
            <a:br>
              <a:rPr lang="en-US" dirty="0"/>
            </a:br>
            <a:r>
              <a:rPr lang="en-US" dirty="0"/>
              <a:t>Python DB API &amp; </a:t>
            </a:r>
            <a:r>
              <a:rPr lang="en-US" dirty="0" err="1"/>
              <a:t>SQLAlchemy</a:t>
            </a:r>
            <a:r>
              <a:rPr lang="en-US" dirty="0"/>
              <a:t> 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https://github.com/gjbex/Python-for-data-science/tree/master/source-code/db-access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103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Relational databases:</a:t>
            </a:r>
          </a:p>
          <a:p>
            <a:pPr lvl="1"/>
            <a:r>
              <a:rPr lang="en-US" dirty="0"/>
              <a:t>great to store structured data, table-oriented</a:t>
            </a:r>
          </a:p>
          <a:p>
            <a:pPr lvl="1"/>
            <a:r>
              <a:rPr lang="en-US" dirty="0"/>
              <a:t>can be accessed easily via command line, programming language, GUI</a:t>
            </a:r>
          </a:p>
          <a:p>
            <a:pPr lvl="1"/>
            <a:r>
              <a:rPr lang="en-US" dirty="0"/>
              <a:t>can be queried using </a:t>
            </a:r>
            <a:r>
              <a:rPr lang="en-US" dirty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/>
              <a:t>examples: MySQL, </a:t>
            </a:r>
            <a:r>
              <a:rPr lang="en-US" dirty="0" err="1"/>
              <a:t>PostgreSQL</a:t>
            </a:r>
            <a:r>
              <a:rPr lang="en-US" dirty="0"/>
              <a:t>, Oracle, DB2, SQLite3,…</a:t>
            </a:r>
          </a:p>
          <a:p>
            <a:r>
              <a:rPr lang="en-US" dirty="0"/>
              <a:t>Using DB from Python via standard interface</a:t>
            </a:r>
          </a:p>
          <a:p>
            <a:pPr lvl="1"/>
            <a:r>
              <a:rPr lang="en-US" dirty="0"/>
              <a:t>Support for sqlite3 built-in, ok for simple applications</a:t>
            </a:r>
          </a:p>
          <a:p>
            <a:r>
              <a:rPr lang="en-US" dirty="0"/>
              <a:t>For non-trivial stuff, use </a:t>
            </a:r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/>
              <a:t>Object-relational mapping (ORM)</a:t>
            </a:r>
          </a:p>
          <a:p>
            <a:pPr lvl="1"/>
            <a:r>
              <a:rPr lang="en-US" dirty="0"/>
              <a:t>Connectors to many RDBMS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718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table to store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Store data</a:t>
            </a:r>
          </a:p>
          <a:p>
            <a:endParaRPr lang="en-US" dirty="0"/>
          </a:p>
          <a:p>
            <a:r>
              <a:rPr lang="en-US" dirty="0"/>
              <a:t>Query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Modify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REAL   NOT NULL);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561680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4581129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7568" y="6124621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66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a database &amp; create cursor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data tuples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933057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9"/>
          <p:cNvGrpSpPr/>
          <p:nvPr/>
        </p:nvGrpSpPr>
        <p:grpSpPr>
          <a:xfrm>
            <a:off x="5087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tuple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0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for period per 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708920"/>
            <a:ext cx="8064896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 = sqlite3.connect('weather-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print(f"{row['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']}\t{row['temperature']}")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385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5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=False, unique=True)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81728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attribute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column definition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807973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7022288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03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object attributes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617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relationship(City)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7022288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1981728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relationship for ORM queries</a:t>
              </a: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936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table constraint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74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interact, create engine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tables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7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(engine)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1250" y="4941169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That's it!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95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engine, session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engine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9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['New York', 'Leningrad', 'Paris']: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City(name=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30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well-suited for data science</a:t>
            </a:r>
          </a:p>
          <a:p>
            <a:pPr lvl="1"/>
            <a:r>
              <a:rPr lang="en-US" dirty="0"/>
              <a:t>terse, interpreted language,  prototyping, fast development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easy to access information</a:t>
            </a:r>
          </a:p>
          <a:p>
            <a:pPr lvl="2"/>
            <a:r>
              <a:rPr lang="en-US" dirty="0"/>
              <a:t>text-based information: regular expressions, CSV</a:t>
            </a:r>
          </a:p>
          <a:p>
            <a:pPr lvl="2"/>
            <a:r>
              <a:rPr lang="en-US" dirty="0"/>
              <a:t>web-based information: beautiful soup</a:t>
            </a:r>
          </a:p>
          <a:p>
            <a:pPr lvl="2"/>
            <a:r>
              <a:rPr lang="en-US" dirty="0"/>
              <a:t>relational databases: </a:t>
            </a:r>
            <a:r>
              <a:rPr lang="en-US" dirty="0" err="1"/>
              <a:t>SQLalchemy</a:t>
            </a:r>
            <a:endParaRPr lang="en-US" dirty="0"/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easy to represent information: pandas</a:t>
            </a:r>
          </a:p>
          <a:p>
            <a:pPr lvl="1"/>
            <a:r>
              <a:rPr lang="en-US" dirty="0"/>
              <a:t>easy to visualize information: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holoviews</a:t>
            </a:r>
            <a:endParaRPr lang="en-US" dirty="0"/>
          </a:p>
          <a:p>
            <a:pPr lvl="1"/>
            <a:r>
              <a:rPr lang="en-US" dirty="0"/>
              <a:t>go-to language for machine learning: </a:t>
            </a:r>
            <a:r>
              <a:rPr lang="en-US" dirty="0" err="1"/>
              <a:t>keras</a:t>
            </a:r>
            <a:r>
              <a:rPr lang="en-US" dirty="0"/>
              <a:t>, TensorFlow, </a:t>
            </a:r>
            <a:r>
              <a:rPr lang="en-US" dirty="0" err="1"/>
              <a:t>PyTorch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15932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city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measure_temperature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measurement = Measurement(time=date,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temperature=temperature,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6600057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actual object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5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as method calls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348881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995773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.join('city')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36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join on relationship</a:t>
              </a: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960097" y="5863056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SELECT * FROM … WHERE …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6079716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624520" y="5733257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alibri"/>
                </a:rPr>
                <a:t>Note: class attributes!!!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2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object attribute(s)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.filter(City.name == 'Leningrad')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.one()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leningrad.name = 'Saint Petersburg'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3431705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don't forget commit!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self.city:s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self.time:s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}\n'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f'\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{self.temperature:.1f} C'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81205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"hides" database interaction</a:t>
            </a:r>
          </a:p>
          <a:p>
            <a:pPr lvl="1"/>
            <a:r>
              <a:rPr lang="en-US" dirty="0"/>
              <a:t>Easy to be inefficient</a:t>
            </a:r>
          </a:p>
          <a:p>
            <a:pPr lvl="1"/>
            <a:r>
              <a:rPr lang="en-US" dirty="0"/>
              <a:t>Object creation takes time</a:t>
            </a:r>
          </a:p>
          <a:p>
            <a:pPr lvl="1"/>
            <a:r>
              <a:rPr lang="en-US" dirty="0"/>
              <a:t>Can consume a lot of memory</a:t>
            </a:r>
          </a:p>
          <a:p>
            <a:pPr lvl="1"/>
            <a:r>
              <a:rPr lang="en-US" dirty="0"/>
              <a:t>Still necessary to understand</a:t>
            </a:r>
          </a:p>
          <a:p>
            <a:pPr lvl="2"/>
            <a:r>
              <a:rPr lang="en-US" dirty="0"/>
              <a:t>Relational model</a:t>
            </a:r>
          </a:p>
          <a:p>
            <a:pPr lvl="2"/>
            <a:r>
              <a:rPr lang="en-US" dirty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relational 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https://www3.ntu.edu.sg/home/ehchua/programming/sql/Relational_Database_Design.html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453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scraping:</a:t>
            </a:r>
            <a:br>
              <a:rPr lang="en-US" dirty="0"/>
            </a:br>
            <a:r>
              <a:rPr lang="en-US" dirty="0"/>
              <a:t>gathering data from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https://github.com/gjbex/Python-for-data-science/tree/master/source-code/web-scraping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1177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Caveat: web scraping code is brittle, typically not robust against</a:t>
            </a:r>
          </a:p>
          <a:p>
            <a:pPr lvl="1"/>
            <a:r>
              <a:rPr lang="en-US" dirty="0"/>
              <a:t>page layout changes (unless proper use of CSS)</a:t>
            </a:r>
          </a:p>
          <a:p>
            <a:pPr lvl="1"/>
            <a:r>
              <a:rPr lang="en-US" dirty="0"/>
              <a:t>page content changes</a:t>
            </a:r>
          </a:p>
          <a:p>
            <a:pPr lvl="1"/>
            <a:r>
              <a:rPr lang="en-US" dirty="0"/>
              <a:t>site redesign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Many frameworks available, here </a:t>
            </a:r>
            <a:r>
              <a:rPr lang="en-US" dirty="0">
                <a:solidFill>
                  <a:srgbClr val="C00000"/>
                </a:solidFill>
              </a:rPr>
              <a:t>Beautiful Soup</a:t>
            </a:r>
          </a:p>
          <a:p>
            <a:r>
              <a:rPr lang="en-US" dirty="0"/>
              <a:t>However, for tables only, consider </a:t>
            </a:r>
            <a:r>
              <a:rPr lang="en-US" dirty="0">
                <a:solidFill>
                  <a:srgbClr val="C00000"/>
                </a:solidFill>
              </a:rPr>
              <a:t>pandas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036" y="4149080"/>
            <a:ext cx="8129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site APIs (e.g., REST interface) whenever available!</a:t>
            </a:r>
          </a:p>
        </p:txBody>
      </p:sp>
    </p:spTree>
    <p:extLst>
      <p:ext uri="{BB962C8B-B14F-4D97-AF65-F5344CB8AC3E}">
        <p14:creationId xmlns:p14="http://schemas.microsoft.com/office/powerpoint/2010/main" val="23540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web page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Cook soup out of opened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Eat soup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0671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urllib.request.urlopen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page_url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82234" y="2369205"/>
            <a:ext cx="2728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urllib2 for Python 2.x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2898" y="4010373"/>
            <a:ext cx="706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(page, "html5lib")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2898" y="57959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f'looking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at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soup.title.string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927648" y="6165305"/>
            <a:ext cx="4176464" cy="561415"/>
            <a:chOff x="1403648" y="6165304"/>
            <a:chExt cx="4176464" cy="561415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6357387"/>
              <a:ext cx="3630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Assumes page has a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element</a:t>
              </a:r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 flipV="1">
              <a:off x="5033937" y="6165304"/>
              <a:ext cx="546175" cy="376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All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content,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attribute,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2768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f'looking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at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316158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element: {a}')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199" y="4500471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f'link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text: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199" y="5640877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f'link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url: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a.get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')}')</a:t>
            </a:r>
          </a:p>
        </p:txBody>
      </p:sp>
    </p:spTree>
    <p:extLst>
      <p:ext uri="{BB962C8B-B14F-4D97-AF65-F5344CB8AC3E}">
        <p14:creationId xmlns:p14="http://schemas.microsoft.com/office/powerpoint/2010/main" val="26413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https://github.com/gjbex/Python-for-data-science/tree/master/source-code/pandas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43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Geographical Information Systems data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https://github.com/gjbex/Python-for-data-science/tree/master/source-code/gis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713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Geographical Information System (GIS), e.g.,</a:t>
            </a:r>
          </a:p>
          <a:p>
            <a:pPr lvl="1"/>
            <a:r>
              <a:rPr lang="en-US" dirty="0"/>
              <a:t>ArcGIS</a:t>
            </a:r>
          </a:p>
          <a:p>
            <a:pPr lvl="1"/>
            <a:r>
              <a:rPr lang="en-US" dirty="0"/>
              <a:t>QGIS</a:t>
            </a:r>
          </a:p>
          <a:p>
            <a:r>
              <a:rPr lang="en-US" dirty="0"/>
              <a:t>Many data formats, e.g.,</a:t>
            </a:r>
          </a:p>
          <a:p>
            <a:pPr lvl="1"/>
            <a:r>
              <a:rPr lang="en-US" dirty="0"/>
              <a:t>shape files</a:t>
            </a:r>
          </a:p>
          <a:p>
            <a:pPr lvl="1"/>
            <a:r>
              <a:rPr lang="en-US" dirty="0" err="1"/>
              <a:t>GeoJSON</a:t>
            </a:r>
            <a:endParaRPr lang="en-US" dirty="0"/>
          </a:p>
          <a:p>
            <a:pPr lvl="1"/>
            <a:r>
              <a:rPr lang="en-US" dirty="0" err="1"/>
              <a:t>GeoTIFF</a:t>
            </a:r>
            <a:endParaRPr lang="en-US" dirty="0"/>
          </a:p>
          <a:p>
            <a:r>
              <a:rPr lang="en-US" dirty="0"/>
              <a:t>Python &amp; GIS</a:t>
            </a:r>
          </a:p>
          <a:p>
            <a:pPr lvl="1"/>
            <a:r>
              <a:rPr lang="en-US" dirty="0"/>
              <a:t>I/O library: Fiona, </a:t>
            </a:r>
            <a:r>
              <a:rPr lang="en-US" dirty="0" err="1"/>
              <a:t>gdal</a:t>
            </a:r>
            <a:endParaRPr lang="en-US" dirty="0"/>
          </a:p>
          <a:p>
            <a:pPr lvl="1"/>
            <a:r>
              <a:rPr lang="en-US" dirty="0"/>
              <a:t>visualization: Folium</a:t>
            </a:r>
          </a:p>
          <a:p>
            <a:pPr lvl="1"/>
            <a:r>
              <a:rPr lang="en-US" dirty="0"/>
              <a:t>data processing/modeling: Shapely,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6606" y="2160574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Can be scripted with Python</a:t>
            </a:r>
          </a:p>
        </p:txBody>
      </p:sp>
    </p:spTree>
    <p:extLst>
      <p:ext uri="{BB962C8B-B14F-4D97-AF65-F5344CB8AC3E}">
        <p14:creationId xmlns:p14="http://schemas.microsoft.com/office/powerpoint/2010/main" val="18947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World Happiness information: CSV file</a:t>
            </a:r>
          </a:p>
          <a:p>
            <a:pPr lvl="2"/>
            <a:r>
              <a:rPr lang="en-US" dirty="0"/>
              <a:t>relevant columns: Country, Happiness Score</a:t>
            </a:r>
          </a:p>
          <a:p>
            <a:pPr lvl="2"/>
            <a:r>
              <a:rPr lang="en-US" dirty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country names, borders,… :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360978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pandas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3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world map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1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277617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00B050"/>
                    </a:solidFill>
                    <a:latin typeface="Calibri"/>
                  </a:rPr>
                  <a:t>lattitude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4434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shows entire world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06176" y="3910024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name='world happiness',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=0.7,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='Happiness Score')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2434" y="4101121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alibri"/>
                </a:rPr>
                <a:t>pandas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892434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GeoJSON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165855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22095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1809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615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Missing data?</a:t>
              </a: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2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linkage issue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World Happiness Index: </a:t>
            </a:r>
            <a:r>
              <a:rPr lang="en-US" dirty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/>
              <a:t>In </a:t>
            </a:r>
            <a:r>
              <a:rPr lang="en-US" dirty="0" err="1"/>
              <a:t>GeoJSON</a:t>
            </a:r>
            <a:r>
              <a:rPr lang="en-US" dirty="0"/>
              <a:t> file: </a:t>
            </a:r>
            <a:r>
              <a:rPr lang="en-US" dirty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/>
              <a:t>Fix: change names, e.g.,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1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90" y="3990597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geometric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2D or 3D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/>
              <a:t>: collection of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sequence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/>
              <a:t>: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: closed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should not cross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outer boundary, optionally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"holes"</a:t>
            </a:r>
          </a:p>
          <a:p>
            <a:pPr lvl="1"/>
            <a:r>
              <a:rPr lang="en-US" dirty="0"/>
              <a:t>should not touch in more than one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/>
              <a:t>: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/>
              <a:t>should not touch in more than one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2796382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3800859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71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5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object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([(0.0, 0.0), (1.0, 1.0), (2.0, 0.5)])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306174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([(3.0, 2.0), (3.0, 5.0), (6.0, 5.0),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(6.0, 2.0)])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inner1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([(3.5, 2.5), (3.5, 4.5), (4.5, 4.5),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(4.5, 2.5)])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inner2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([(5.0, 2.5), (5.0, 4.5), (5.5, 4.5),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(5.5, 2.5)])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6173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polygon = Polygon(outer, [inner1, inner2])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431" y="5504883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2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Shapely lets you create invalid objects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95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spatial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>
                <a:cs typeface="Courier New" panose="02070309020205020404" pitchFamily="49" charset="0"/>
              </a:rPr>
              <a:t>: "mean"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9365" y="1740929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Set theoretic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1352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1352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b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1918" y="5895331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use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247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Library for data science</a:t>
            </a:r>
          </a:p>
          <a:p>
            <a:pPr lvl="1"/>
            <a:r>
              <a:rPr lang="en-US" dirty="0"/>
              <a:t>defines </a:t>
            </a:r>
            <a:r>
              <a:rPr lang="en-US" dirty="0" err="1"/>
              <a:t>datastructures</a:t>
            </a:r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cs typeface="Courier New" panose="02070309020205020404" pitchFamily="49" charset="0"/>
              </a:rPr>
              <a:t> (2D)</a:t>
            </a:r>
          </a:p>
          <a:p>
            <a:pPr lvl="1"/>
            <a:r>
              <a:rPr lang="en-US" dirty="0"/>
              <a:t>defines algorithms</a:t>
            </a:r>
          </a:p>
          <a:p>
            <a:pPr lvl="2"/>
            <a:r>
              <a:rPr lang="en-US" dirty="0"/>
              <a:t>selection</a:t>
            </a:r>
          </a:p>
          <a:p>
            <a:pPr lvl="2"/>
            <a:r>
              <a:rPr lang="en-US" dirty="0"/>
              <a:t>pivot tables</a:t>
            </a:r>
          </a:p>
          <a:p>
            <a:pPr lvl="1"/>
            <a:r>
              <a:rPr lang="en-US" dirty="0"/>
              <a:t>defines utilities</a:t>
            </a:r>
          </a:p>
          <a:p>
            <a:pPr lvl="2"/>
            <a:r>
              <a:rPr lang="en-US" dirty="0"/>
              <a:t>visualization,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Backed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Nice to experiment with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8209" y="3485501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R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dataframes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for Python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63953" y="2557354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pandas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59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0D,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1D</a:t>
            </a:r>
          </a:p>
          <a:p>
            <a:pPr lvl="1"/>
            <a:r>
              <a:rPr lang="en-US" dirty="0"/>
              <a:t>buffer operation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2D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25923" y="2799092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([line1, line2]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1825922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1825922" y="5322898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181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island</a:t>
            </a:r>
          </a:p>
          <a:p>
            <a:pPr lvl="1"/>
            <a:r>
              <a:rPr lang="en-US" dirty="0"/>
              <a:t>create coast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create lake contour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check whether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/>
              <a:t>create island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/>
              <a:t>Create cities</a:t>
            </a:r>
          </a:p>
          <a:p>
            <a:pPr lvl="1"/>
            <a:r>
              <a:rPr lang="en-US" dirty="0"/>
              <a:t>create city position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/>
              <a:t>extend proportional to size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/>
              <a:t>Create roads</a:t>
            </a:r>
          </a:p>
          <a:p>
            <a:pPr lvl="1"/>
            <a:r>
              <a:rPr lang="en-US" dirty="0"/>
              <a:t>create road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 between cities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other constructions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shape.convex_hull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shape.envelope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pPr lvl="1"/>
            <a:r>
              <a:rPr lang="en-US" dirty="0"/>
              <a:t>rectangle, sides parallel to axes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shape.minimum_rotated_rectangle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line.parallel_offset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78917" y="4781750"/>
            <a:ext cx="8834166" cy="1850140"/>
            <a:chOff x="154917" y="4781750"/>
            <a:chExt cx="8834166" cy="1850140"/>
          </a:xfrm>
        </p:grpSpPr>
        <p:sp>
          <p:nvSpPr>
            <p:cNvPr id="7" name="TextBox 6"/>
            <p:cNvSpPr txBox="1"/>
            <p:nvPr/>
          </p:nvSpPr>
          <p:spPr>
            <a:xfrm>
              <a:off x="154917" y="5985559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line.parallel_offset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(0.5, 'left',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78" y="4781750"/>
              <a:ext cx="2105205" cy="13444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9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point at given distance from point along a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829889"/>
            <a:ext cx="50895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point1 = Point((1.0, 1.0))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point2 = Point((3.0, 3.0))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([point1, point2])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point3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line.interpolate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(1.0)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10" y="2994390"/>
            <a:ext cx="3209925" cy="2990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670098" y="4587351"/>
            <a:ext cx="1147770" cy="556910"/>
            <a:chOff x="5516369" y="5415487"/>
            <a:chExt cx="1147770" cy="556910"/>
          </a:xfrm>
        </p:grpSpPr>
        <p:sp>
          <p:nvSpPr>
            <p:cNvPr id="7" name="Left Brace 6"/>
            <p:cNvSpPr/>
            <p:nvPr/>
          </p:nvSpPr>
          <p:spPr>
            <a:xfrm rot="2700000">
              <a:off x="6001734" y="5309993"/>
              <a:ext cx="177039" cy="114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1862" y="541548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 = 1.0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81201" y="4353520"/>
            <a:ext cx="5089585" cy="738664"/>
            <a:chOff x="457200" y="4353520"/>
            <a:chExt cx="5089585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53520"/>
              <a:ext cx="508958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point1.distance(point3)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2221" y="47228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  <a:sym typeface="Symbol" panose="05050102010706020507" pitchFamily="18" charset="2"/>
                </a:rPr>
                <a:t> 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8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shape files &amp;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GeoJSON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Coordinate reference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2376" y="1278113"/>
            <a:ext cx="33784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geopandas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934" y="2126428"/>
            <a:ext cx="564959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gdp.read_file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geo_json_filename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print(gdf.info())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3696" y="2803727"/>
            <a:ext cx="6388287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geopandas.geodataframe.GeoDataFrame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RangeIndex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180 entries, 0 to 179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Data columns (total 3 columns):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  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name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geometry    180 non-null object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object(3)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memory usage: 4.3+ KB</a:t>
            </a:r>
            <a:endParaRPr lang="en-US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0934" y="5662394"/>
            <a:ext cx="56495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gdf.crs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4024" y="2203435"/>
            <a:ext cx="52090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cx[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0:10, 50:55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384024" y="2609173"/>
            <a:ext cx="8081676" cy="2031325"/>
            <a:chOff x="860024" y="2609172"/>
            <a:chExt cx="8081676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5253999" y="2609172"/>
              <a:ext cx="3687701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id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BEL           Belgium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DEU           Germany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DNK           Denmark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FRA            France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GBR    United Kingdom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LUX        Luxembourg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NLD       Netherlands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Name: name, </a:t>
              </a:r>
              <a:r>
                <a:rPr lang="en-US" sz="1400" b="1" dirty="0" err="1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dtype</a:t>
              </a:r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: 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0024" y="3547781"/>
              <a:ext cx="43026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['name'])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84024" y="4574576"/>
            <a:ext cx="6064734" cy="2238800"/>
            <a:chOff x="860024" y="4574576"/>
            <a:chExt cx="6064734" cy="2238800"/>
          </a:xfrm>
        </p:grpSpPr>
        <p:sp>
          <p:nvSpPr>
            <p:cNvPr id="8" name="TextBox 7"/>
            <p:cNvSpPr txBox="1"/>
            <p:nvPr/>
          </p:nvSpPr>
          <p:spPr>
            <a:xfrm>
              <a:off x="860024" y="4574576"/>
              <a:ext cx="309425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.plot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19" y="4610687"/>
              <a:ext cx="2920339" cy="220268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725254" y="1417638"/>
            <a:ext cx="4563250" cy="1123072"/>
            <a:chOff x="2405659" y="1687068"/>
            <a:chExt cx="4563250" cy="1123072"/>
          </a:xfrm>
        </p:grpSpPr>
        <p:grpSp>
          <p:nvGrpSpPr>
            <p:cNvPr id="11" name="Group 10"/>
            <p:cNvGrpSpPr/>
            <p:nvPr/>
          </p:nvGrpSpPr>
          <p:grpSpPr>
            <a:xfrm>
              <a:off x="2405659" y="1687068"/>
              <a:ext cx="3145762" cy="1123072"/>
              <a:chOff x="3349556" y="2400755"/>
              <a:chExt cx="3145762" cy="112307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49556" y="3235795"/>
                <a:ext cx="597323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32940" y="2400755"/>
                <a:ext cx="166237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0"/>
              </p:cNvCxnSpPr>
              <p:nvPr/>
            </p:nvCxnSpPr>
            <p:spPr>
              <a:xfrm flipH="1">
                <a:off x="3648218" y="2585421"/>
                <a:ext cx="1184722" cy="65037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7651" y="2129957"/>
              <a:ext cx="3731258" cy="657364"/>
              <a:chOff x="3469317" y="2843644"/>
              <a:chExt cx="3731258" cy="65736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469317" y="3212976"/>
                <a:ext cx="729057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05422" y="284364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latitude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3028310"/>
                <a:ext cx="1507048" cy="32868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3769218" y="2825583"/>
            <a:ext cx="24386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Based on intersection</a:t>
            </a:r>
          </a:p>
        </p:txBody>
      </p:sp>
    </p:spTree>
    <p:extLst>
      <p:ext uri="{BB962C8B-B14F-4D97-AF65-F5344CB8AC3E}">
        <p14:creationId xmlns:p14="http://schemas.microsoft.com/office/powerpoint/2010/main" val="29684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Shapely operations,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buffer(…)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rotate(…)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unary_union</a:t>
            </a:r>
            <a:r>
              <a:rPr lang="en-US" dirty="0">
                <a:cs typeface="Courier New" panose="02070309020205020404" pitchFamily="49" charset="0"/>
              </a:rPr>
              <a:t>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Polygon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MultiPolygon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Overlay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overlay(…)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9662" y="5817674"/>
            <a:ext cx="8453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gdf.cx[-10:20, 40:45]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intersection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gpd.overlay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how='intersection'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72" y="5132511"/>
            <a:ext cx="1398833" cy="9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7"/>
            <a:ext cx="564959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df.rename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(columns={'Country': 'name'})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gdf.merge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on='name')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df_merged.plot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(column='Happiness Score',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OrRd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62159" y="1752074"/>
            <a:ext cx="3489735" cy="820244"/>
            <a:chOff x="5195773" y="3040395"/>
            <a:chExt cx="3489735" cy="820244"/>
          </a:xfrm>
        </p:grpSpPr>
        <p:sp>
          <p:nvSpPr>
            <p:cNvPr id="9" name="TextBox 8"/>
            <p:cNvSpPr txBox="1"/>
            <p:nvPr/>
          </p:nvSpPr>
          <p:spPr>
            <a:xfrm>
              <a:off x="6118587" y="3040395"/>
              <a:ext cx="2566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consistent column names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195773" y="3225061"/>
              <a:ext cx="922814" cy="63557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364083" y="2932954"/>
            <a:ext cx="3187810" cy="369332"/>
            <a:chOff x="5370932" y="3040395"/>
            <a:chExt cx="318781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6118587" y="3040395"/>
              <a:ext cx="24401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merge on country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5370932" y="3129132"/>
              <a:ext cx="747655" cy="959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981201" y="4045646"/>
            <a:ext cx="7949085" cy="2356464"/>
            <a:chOff x="524775" y="3863181"/>
            <a:chExt cx="7949085" cy="23564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75" y="3863181"/>
              <a:ext cx="5578568" cy="235646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316282" y="4555111"/>
              <a:ext cx="215757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prstClr val="black"/>
                  </a:solidFill>
                  <a:latin typeface="Calibri"/>
                </a:rPr>
                <a:t>Cholopleth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plot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by happiness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4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dissolve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GIS information based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8"/>
            <a:ext cx="77010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[['name', 'Region', 'geometry']]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regions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world.dissolve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(by='Region')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western_Europe_shape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regions.at['Western Europe',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'geometry']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56" y="3664318"/>
            <a:ext cx="3025916" cy="2545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2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 data, e.g., satellite imagery</a:t>
            </a:r>
          </a:p>
          <a:p>
            <a:pPr lvl="1"/>
            <a:r>
              <a:rPr lang="en-US" dirty="0"/>
              <a:t>TIFF image file</a:t>
            </a:r>
          </a:p>
          <a:p>
            <a:pPr lvl="2"/>
            <a:r>
              <a:rPr lang="en-US" dirty="0"/>
              <a:t>1 or more raster bands</a:t>
            </a:r>
          </a:p>
          <a:p>
            <a:pPr lvl="1"/>
            <a:r>
              <a:rPr lang="en-US" dirty="0"/>
              <a:t>meta-data in tags</a:t>
            </a:r>
          </a:p>
          <a:p>
            <a:pPr lvl="2"/>
            <a:r>
              <a:rPr lang="en-US" dirty="0"/>
              <a:t>coordinate reference system</a:t>
            </a:r>
          </a:p>
          <a:p>
            <a:pPr lvl="2"/>
            <a:r>
              <a:rPr lang="en-US" dirty="0" err="1"/>
              <a:t>geotransform</a:t>
            </a:r>
            <a:endParaRPr lang="en-US" dirty="0"/>
          </a:p>
          <a:p>
            <a:r>
              <a:rPr lang="en-US" dirty="0"/>
              <a:t>I/O: GDAL library with Python wrapper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3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261196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990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&amp; read </a:t>
            </a:r>
            <a:r>
              <a:rPr lang="en-US" dirty="0" err="1"/>
              <a:t>GeoTIFF</a:t>
            </a:r>
            <a:endParaRPr lang="en-US" dirty="0"/>
          </a:p>
          <a:p>
            <a:endParaRPr lang="en-US" dirty="0"/>
          </a:p>
          <a:p>
            <a:r>
              <a:rPr lang="en-US" dirty="0"/>
              <a:t>Number raster bands: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data.RasterCount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Raster band as </a:t>
            </a:r>
            <a:r>
              <a:rPr lang="en-US" dirty="0" err="1">
                <a:cs typeface="Courier New" panose="02070309020205020404" pitchFamily="49" charset="0"/>
              </a:rPr>
              <a:t>numpy</a:t>
            </a:r>
            <a:r>
              <a:rPr lang="en-US" dirty="0">
                <a:cs typeface="Courier New" panose="02070309020205020404" pitchFamily="49" charset="0"/>
              </a:rPr>
              <a:t> array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Projection: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data.GetProjection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Geo-transform: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data.GetGeoTransform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508958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8839" y="3957233"/>
            <a:ext cx="71685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ReadAsArray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43917" y="3450479"/>
            <a:ext cx="2919327" cy="835436"/>
            <a:chOff x="4999197" y="3383033"/>
            <a:chExt cx="2919327" cy="835436"/>
          </a:xfrm>
        </p:grpSpPr>
        <p:sp>
          <p:nvSpPr>
            <p:cNvPr id="9" name="Rectangle 8"/>
            <p:cNvSpPr/>
            <p:nvPr/>
          </p:nvSpPr>
          <p:spPr>
            <a:xfrm>
              <a:off x="4999197" y="3930437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6390" y="3383033"/>
              <a:ext cx="14721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count from 1!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5155906" y="3567699"/>
              <a:ext cx="1290484" cy="5067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2200" r="2331" b="8702"/>
          <a:stretch/>
        </p:blipFill>
        <p:spPr>
          <a:xfrm>
            <a:off x="9286049" y="4703906"/>
            <a:ext cx="2035834" cy="20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projection/geo-transform</a:t>
            </a:r>
          </a:p>
          <a:p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numpy</a:t>
            </a:r>
            <a:r>
              <a:rPr lang="en-US" dirty="0"/>
              <a:t> array data</a:t>
            </a:r>
          </a:p>
          <a:p>
            <a:endParaRPr lang="en-US" dirty="0"/>
          </a:p>
          <a:p>
            <a:r>
              <a:rPr lang="en-US" dirty="0"/>
              <a:t>Flush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83762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gdal.GetDriverByName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('GTIFF')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driver.Create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data.RasterXSize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data.RasterYSize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gdal.GDT_Byte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86086" y="2838135"/>
            <a:ext cx="2229093" cy="376995"/>
            <a:chOff x="1546586" y="2750368"/>
            <a:chExt cx="2229093" cy="376995"/>
          </a:xfrm>
        </p:grpSpPr>
        <p:sp>
          <p:nvSpPr>
            <p:cNvPr id="7" name="Rectangle 6"/>
            <p:cNvSpPr/>
            <p:nvPr/>
          </p:nvSpPr>
          <p:spPr>
            <a:xfrm>
              <a:off x="3618970" y="2839331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6586" y="2750368"/>
              <a:ext cx="1285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  <a:latin typeface="Calibri"/>
                </a:rPr>
                <a:t>nr</a:t>
              </a:r>
              <a:r>
                <a:rPr lang="en-US" dirty="0">
                  <a:solidFill>
                    <a:srgbClr val="C00000"/>
                  </a:solidFill>
                  <a:latin typeface="Calibri"/>
                </a:rPr>
                <a:t>. of bands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2831746" y="2947466"/>
              <a:ext cx="787224" cy="3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058838" y="3699168"/>
            <a:ext cx="83762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8837" y="476580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8836" y="588418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new_data.Flush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624221" y="2938004"/>
            <a:ext cx="3837116" cy="995053"/>
            <a:chOff x="4710074" y="3095001"/>
            <a:chExt cx="3837116" cy="995053"/>
          </a:xfrm>
        </p:grpSpPr>
        <p:sp>
          <p:nvSpPr>
            <p:cNvPr id="20" name="Rectangle 19"/>
            <p:cNvSpPr/>
            <p:nvPr/>
          </p:nvSpPr>
          <p:spPr>
            <a:xfrm>
              <a:off x="4710074" y="3095001"/>
              <a:ext cx="1167114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74141" y="3166724"/>
              <a:ext cx="177304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many types, e.g.,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GDT_Float32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GDT_Int16</a:t>
              </a:r>
              <a:endParaRPr lang="nl-B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 flipV="1">
              <a:off x="5877188" y="3239017"/>
              <a:ext cx="896953" cy="38937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18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13" grpId="0" animBg="1"/>
      <p:bldP spid="1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r>
              <a:rPr lang="en-US" dirty="0"/>
              <a:t> geo-transformation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Geo-transformation: pixels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36351" y="2321948"/>
          <a:ext cx="4384933" cy="128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609480" progId="Equation.3">
                  <p:embed/>
                </p:oleObj>
              </mc:Choice>
              <mc:Fallback>
                <p:oleObj name="Equation" r:id="rId2" imgW="2082600" imgH="609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36351" y="2321948"/>
                        <a:ext cx="4384933" cy="128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77327" y="4586497"/>
          <a:ext cx="7302501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66800" imgH="634680" progId="Equation.3">
                  <p:embed/>
                </p:oleObj>
              </mc:Choice>
              <mc:Fallback>
                <p:oleObj name="Equation" r:id="rId4" imgW="3466800" imgH="6346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7327" y="4586497"/>
                        <a:ext cx="7302501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77326" y="3872665"/>
          <a:ext cx="57213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17640" imgH="228600" progId="Equation.3">
                  <p:embed/>
                </p:oleObj>
              </mc:Choice>
              <mc:Fallback>
                <p:oleObj name="Equation" r:id="rId6" imgW="271764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77326" y="3872665"/>
                        <a:ext cx="5721350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5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Folium manual</a:t>
            </a:r>
            <a:br>
              <a:rPr lang="en-US" dirty="0"/>
            </a:br>
            <a:r>
              <a:rPr lang="en-US" sz="2100" dirty="0">
                <a:hlinkClick r:id="rId2"/>
              </a:rPr>
              <a:t>http://python-visualization.github.io/folium/docs-master/</a:t>
            </a:r>
            <a:r>
              <a:rPr lang="en-US" sz="2100" dirty="0"/>
              <a:t> </a:t>
            </a:r>
          </a:p>
          <a:p>
            <a:r>
              <a:rPr lang="en-US" dirty="0"/>
              <a:t>Shapely manual</a:t>
            </a:r>
            <a:br>
              <a:rPr lang="en-US" dirty="0"/>
            </a:br>
            <a:r>
              <a:rPr lang="en-US" sz="1900" dirty="0">
                <a:hlinkClick r:id="rId3"/>
              </a:rPr>
              <a:t>https://shapely.readthedocs.io/en/latest/</a:t>
            </a:r>
            <a:endParaRPr lang="en-US" dirty="0"/>
          </a:p>
          <a:p>
            <a:r>
              <a:rPr lang="en-US" dirty="0" err="1"/>
              <a:t>GeoPandas</a:t>
            </a:r>
            <a:r>
              <a:rPr lang="en-US" dirty="0"/>
              <a:t> manual</a:t>
            </a:r>
            <a:br>
              <a:rPr lang="en-US" dirty="0"/>
            </a:br>
            <a:r>
              <a:rPr lang="en-US" sz="1900" dirty="0">
                <a:hlinkClick r:id="rId4"/>
              </a:rPr>
              <a:t>http://geopandas.org/index.html</a:t>
            </a:r>
            <a:r>
              <a:rPr lang="en-US" sz="1900" dirty="0"/>
              <a:t> </a:t>
            </a:r>
            <a:endParaRPr lang="en-US" dirty="0"/>
          </a:p>
          <a:p>
            <a:r>
              <a:rPr lang="en-US" dirty="0"/>
              <a:t>GIS &amp; Python introduction</a:t>
            </a:r>
            <a:br>
              <a:rPr lang="en-US" dirty="0"/>
            </a:br>
            <a:r>
              <a:rPr lang="en-US" sz="2000" dirty="0">
                <a:hlinkClick r:id="rId5"/>
              </a:rPr>
              <a:t>https://macwright.org/2012/10/31/gis-with-python-shapely-fiona.html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Fiona manual</a:t>
            </a:r>
            <a:br>
              <a:rPr lang="en-US" dirty="0"/>
            </a:br>
            <a:r>
              <a:rPr lang="en-US" sz="2000" dirty="0">
                <a:hlinkClick r:id="rId6"/>
              </a:rPr>
              <a:t>http://toblerity.org/fiona/index.html</a:t>
            </a:r>
            <a:endParaRPr lang="en-US" sz="2000" dirty="0"/>
          </a:p>
          <a:p>
            <a:r>
              <a:rPr lang="en-US" dirty="0"/>
              <a:t>Editing/displaying </a:t>
            </a:r>
            <a:r>
              <a:rPr lang="en-US" dirty="0" err="1"/>
              <a:t>GeoJSON</a:t>
            </a:r>
            <a:br>
              <a:rPr lang="en-US" dirty="0"/>
            </a:br>
            <a:r>
              <a:rPr lang="en-US" sz="2000" dirty="0">
                <a:hlinkClick r:id="rId7"/>
              </a:rPr>
              <a:t>http://geojson.io/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GIS data sources</a:t>
            </a:r>
            <a:br>
              <a:rPr lang="en-US" sz="2000" dirty="0"/>
            </a:br>
            <a:r>
              <a:rPr lang="en-US" sz="2000" dirty="0">
                <a:hlinkClick r:id="rId8"/>
              </a:rPr>
              <a:t>http://gisgeography.com/best-free-gis-data-sources-raster-vector/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1186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E8F9-F46E-87C6-28EB-95617271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libraries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2CA5D-2E54-808D-47DF-27DE7EAEB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https://github.com/gjbex/Python-for-data-science/tree/master/source-code/networkx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https://github.com/gjbex/Python-for-data-science/tree/master/source-code/xarray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3D434-886A-0B6B-4883-D93DBEC6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78063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EA0EE8-4E01-F77B-FD51-05EEEBC6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libraries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31C63-D5BC-AC82-3D26-948EBEE1A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endParaRPr lang="en-US" dirty="0"/>
          </a:p>
          <a:p>
            <a:pPr lvl="1"/>
            <a:r>
              <a:rPr lang="en-US" dirty="0"/>
              <a:t>Graph library with many algorithms implemented</a:t>
            </a:r>
          </a:p>
          <a:p>
            <a:r>
              <a:rPr lang="en-US" dirty="0" err="1"/>
              <a:t>Xarrays</a:t>
            </a:r>
            <a:endParaRPr lang="en-US" dirty="0"/>
          </a:p>
          <a:p>
            <a:pPr lvl="1"/>
            <a:r>
              <a:rPr lang="en-US" dirty="0" err="1"/>
              <a:t>Dataframe</a:t>
            </a:r>
            <a:r>
              <a:rPr lang="en-US" dirty="0"/>
              <a:t>-like data structures to work with physical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D2323-FA85-A714-558A-7B2D43BD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234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Excel 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Also tabular data,</a:t>
            </a:r>
            <a:br>
              <a:rPr lang="en-US" dirty="0"/>
            </a:br>
            <a:r>
              <a:rPr lang="en-US" dirty="0"/>
              <a:t>CSV, HDF5, SQL</a:t>
            </a:r>
            <a:br>
              <a:rPr lang="en-US" dirty="0"/>
            </a:br>
            <a:r>
              <a:rPr lang="en-US" dirty="0"/>
              <a:t>query, HTML page,…</a:t>
            </a:r>
            <a:endParaRPr lang="nl-BE" dirty="0"/>
          </a:p>
          <a:p>
            <a:r>
              <a:rPr lang="en-US" dirty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217" y="1449602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CEE565-0C00-5090-C978-7A5B08C443A0}"/>
              </a:ext>
            </a:extLst>
          </p:cNvPr>
          <p:cNvSpPr txBox="1"/>
          <p:nvPr/>
        </p:nvSpPr>
        <p:spPr>
          <a:xfrm>
            <a:off x="1107440" y="6105844"/>
            <a:ext cx="100148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https://github.com/gjbex/Python-for-data-science/blob/master/source-code/pandas/patient_data.ipynb</a:t>
            </a:r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8282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6138</Words>
  <Application>Microsoft Office PowerPoint</Application>
  <PresentationFormat>Widescreen</PresentationFormat>
  <Paragraphs>912</Paragraphs>
  <Slides>85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Arial</vt:lpstr>
      <vt:lpstr>Calibri</vt:lpstr>
      <vt:lpstr>Calibri Light</vt:lpstr>
      <vt:lpstr>Courier New</vt:lpstr>
      <vt:lpstr>Lucida Sans</vt:lpstr>
      <vt:lpstr>Symbol</vt:lpstr>
      <vt:lpstr>Office Theme</vt:lpstr>
      <vt:lpstr>1_Office Theme</vt:lpstr>
      <vt:lpstr>Equation</vt:lpstr>
      <vt:lpstr>Python for data science</vt:lpstr>
      <vt:lpstr>PowerPoint Presentation</vt:lpstr>
      <vt:lpstr>PowerPoint Presentation</vt:lpstr>
      <vt:lpstr>Typographical conventions</vt:lpstr>
      <vt:lpstr>Motivation</vt:lpstr>
      <vt:lpstr>Pandas</vt:lpstr>
      <vt:lpstr>What is it?</vt:lpstr>
      <vt:lpstr>Example data</vt:lpstr>
      <vt:lpstr>Read dataframe</vt:lpstr>
      <vt:lpstr>Visualization</vt:lpstr>
      <vt:lpstr>Seaborn: what is it?</vt:lpstr>
      <vt:lpstr>HoloViews: what is it?</vt:lpstr>
      <vt:lpstr>Altair: what is it?</vt:lpstr>
      <vt:lpstr>References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examples III</vt:lpstr>
      <vt:lpstr>Regular expressions: anchors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Named groups</vt:lpstr>
      <vt:lpstr>Finding repetitions</vt:lpstr>
      <vt:lpstr>Regular expressions: extracting II</vt:lpstr>
      <vt:lpstr>Regular expressions: extracting III</vt:lpstr>
      <vt:lpstr>Regular expressions: substitution</vt:lpstr>
      <vt:lpstr>Named group substitution</vt:lpstr>
      <vt:lpstr>Further reading: regular expressions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Web scraping: gathering data from the web</vt:lpstr>
      <vt:lpstr>Introduction</vt:lpstr>
      <vt:lpstr>Beautiful Soup</vt:lpstr>
      <vt:lpstr>Finding stuff</vt:lpstr>
      <vt:lpstr>Geographical Information Systems data processing</vt:lpstr>
      <vt:lpstr>Introduction</vt:lpstr>
      <vt:lpstr>World Happiness Index</vt:lpstr>
      <vt:lpstr>Folium visualization</vt:lpstr>
      <vt:lpstr>Folium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Shapely: other constructions</vt:lpstr>
      <vt:lpstr>Shapely: interpolation</vt:lpstr>
      <vt:lpstr>GeoPandas: shape files &amp; GeoJSON</vt:lpstr>
      <vt:lpstr>GeoPandas: selection</vt:lpstr>
      <vt:lpstr>GeoPandas operations</vt:lpstr>
      <vt:lpstr>GeoPandas merge</vt:lpstr>
      <vt:lpstr>GeoPandas dissolve</vt:lpstr>
      <vt:lpstr>GeoTIFF</vt:lpstr>
      <vt:lpstr>Reading GeoTIFF</vt:lpstr>
      <vt:lpstr>Writing GeoTIFF</vt:lpstr>
      <vt:lpstr>GeoTIFF geo-transformation</vt:lpstr>
      <vt:lpstr>Further reading</vt:lpstr>
      <vt:lpstr>Other useful libraries</vt:lpstr>
      <vt:lpstr>Useful libraries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Geert Jan Bex</dc:creator>
  <cp:lastModifiedBy>Geert Jan Bex</cp:lastModifiedBy>
  <cp:revision>26</cp:revision>
  <dcterms:created xsi:type="dcterms:W3CDTF">2019-11-13T06:24:38Z</dcterms:created>
  <dcterms:modified xsi:type="dcterms:W3CDTF">2024-03-29T13:23:39Z</dcterms:modified>
</cp:coreProperties>
</file>