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6"/>
  </p:notesMasterIdLst>
  <p:sldIdLst>
    <p:sldId id="256" r:id="rId3"/>
    <p:sldId id="355" r:id="rId4"/>
    <p:sldId id="284" r:id="rId5"/>
    <p:sldId id="258" r:id="rId6"/>
    <p:sldId id="499" r:id="rId7"/>
    <p:sldId id="660" r:id="rId8"/>
    <p:sldId id="293" r:id="rId9"/>
    <p:sldId id="259" r:id="rId10"/>
    <p:sldId id="301" r:id="rId11"/>
    <p:sldId id="261" r:id="rId12"/>
    <p:sldId id="260" r:id="rId13"/>
    <p:sldId id="268" r:id="rId14"/>
    <p:sldId id="346" r:id="rId15"/>
    <p:sldId id="345" r:id="rId16"/>
    <p:sldId id="263" r:id="rId17"/>
    <p:sldId id="262" r:id="rId18"/>
    <p:sldId id="283" r:id="rId19"/>
    <p:sldId id="639" r:id="rId20"/>
    <p:sldId id="657" r:id="rId21"/>
    <p:sldId id="662" r:id="rId22"/>
    <p:sldId id="264" r:id="rId23"/>
    <p:sldId id="265" r:id="rId24"/>
    <p:sldId id="266" r:id="rId25"/>
    <p:sldId id="267" r:id="rId26"/>
    <p:sldId id="349" r:id="rId27"/>
    <p:sldId id="269" r:id="rId28"/>
    <p:sldId id="338" r:id="rId29"/>
    <p:sldId id="337" r:id="rId30"/>
    <p:sldId id="658" r:id="rId31"/>
    <p:sldId id="500" r:id="rId32"/>
    <p:sldId id="350" r:id="rId33"/>
    <p:sldId id="270" r:id="rId34"/>
    <p:sldId id="339" r:id="rId35"/>
    <p:sldId id="340" r:id="rId36"/>
    <p:sldId id="341" r:id="rId37"/>
    <p:sldId id="342" r:id="rId38"/>
    <p:sldId id="347" r:id="rId39"/>
    <p:sldId id="557" r:id="rId40"/>
    <p:sldId id="343" r:id="rId41"/>
    <p:sldId id="344" r:id="rId42"/>
    <p:sldId id="271" r:id="rId43"/>
    <p:sldId id="272" r:id="rId44"/>
    <p:sldId id="273" r:id="rId45"/>
    <p:sldId id="319" r:id="rId46"/>
    <p:sldId id="320" r:id="rId47"/>
    <p:sldId id="699" r:id="rId48"/>
    <p:sldId id="285" r:id="rId49"/>
    <p:sldId id="606" r:id="rId50"/>
    <p:sldId id="286" r:id="rId51"/>
    <p:sldId id="287" r:id="rId52"/>
    <p:sldId id="288" r:id="rId53"/>
    <p:sldId id="289" r:id="rId54"/>
    <p:sldId id="786" r:id="rId55"/>
    <p:sldId id="603" r:id="rId56"/>
    <p:sldId id="787" r:id="rId57"/>
    <p:sldId id="290" r:id="rId58"/>
    <p:sldId id="821" r:id="rId59"/>
    <p:sldId id="822" r:id="rId60"/>
    <p:sldId id="274" r:id="rId61"/>
    <p:sldId id="275" r:id="rId62"/>
    <p:sldId id="276" r:id="rId63"/>
    <p:sldId id="277" r:id="rId64"/>
    <p:sldId id="604" r:id="rId65"/>
    <p:sldId id="605" r:id="rId66"/>
    <p:sldId id="291" r:id="rId67"/>
    <p:sldId id="292" r:id="rId68"/>
    <p:sldId id="303" r:id="rId69"/>
    <p:sldId id="317" r:id="rId70"/>
    <p:sldId id="314" r:id="rId71"/>
    <p:sldId id="316" r:id="rId72"/>
    <p:sldId id="318" r:id="rId73"/>
    <p:sldId id="749" r:id="rId74"/>
    <p:sldId id="330" r:id="rId75"/>
    <p:sldId id="354" r:id="rId76"/>
    <p:sldId id="823" r:id="rId77"/>
    <p:sldId id="356" r:id="rId78"/>
    <p:sldId id="357" r:id="rId79"/>
    <p:sldId id="358" r:id="rId80"/>
    <p:sldId id="824" r:id="rId81"/>
    <p:sldId id="360" r:id="rId82"/>
    <p:sldId id="359" r:id="rId83"/>
    <p:sldId id="381" r:id="rId84"/>
    <p:sldId id="382" r:id="rId85"/>
    <p:sldId id="383" r:id="rId86"/>
    <p:sldId id="384" r:id="rId87"/>
    <p:sldId id="391" r:id="rId88"/>
    <p:sldId id="392" r:id="rId89"/>
    <p:sldId id="393" r:id="rId90"/>
    <p:sldId id="394" r:id="rId91"/>
    <p:sldId id="395" r:id="rId92"/>
    <p:sldId id="396" r:id="rId93"/>
    <p:sldId id="397" r:id="rId94"/>
    <p:sldId id="398" r:id="rId95"/>
    <p:sldId id="521" r:id="rId96"/>
    <p:sldId id="440" r:id="rId97"/>
    <p:sldId id="455" r:id="rId98"/>
    <p:sldId id="456" r:id="rId99"/>
    <p:sldId id="637" r:id="rId100"/>
    <p:sldId id="458" r:id="rId101"/>
    <p:sldId id="459" r:id="rId102"/>
    <p:sldId id="460" r:id="rId103"/>
    <p:sldId id="608" r:id="rId104"/>
    <p:sldId id="727" r:id="rId105"/>
    <p:sldId id="522" r:id="rId106"/>
    <p:sldId id="433" r:id="rId107"/>
    <p:sldId id="434" r:id="rId108"/>
    <p:sldId id="322" r:id="rId109"/>
    <p:sldId id="323" r:id="rId110"/>
    <p:sldId id="656" r:id="rId111"/>
    <p:sldId id="828" r:id="rId112"/>
    <p:sldId id="324" r:id="rId113"/>
    <p:sldId id="498" r:id="rId114"/>
    <p:sldId id="827" r:id="rId115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presProps" Target="pres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viewProps" Target="viewProps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3CF76-F635-4E61-BD10-131059A8056E}" type="datetimeFigureOut">
              <a:rPr lang="en-BE" smtClean="0"/>
              <a:t>24/01/2020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DF3F6F-9E0E-4FAB-A008-565DADA12ED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9488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32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0402-E388-4EE3-80E7-ACCFCFD62D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C33EC-AAAD-45BD-AD0B-8130BAFE22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BAD6-98D5-4F8E-85BA-39CE0FDD4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24/01/2020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87EAA-6BC8-4A51-97E0-CC852D1D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D4E96-4455-460E-BAFD-51542B32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6633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8A8CF-3A34-4208-954C-0929184AC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9DD033-A3A5-4174-9859-8D2EB539E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FE8AC-0143-4A41-AA7F-D3D33E965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24/01/2020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63D3-48CD-498C-A3EA-6D6627B4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4FF37-4394-4B89-9BBB-C78983E3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31355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CF3E38-F8CD-4875-A1F7-6DA79FCAB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8AC014-A04F-4A52-A641-6A8D91B5C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27212-015F-4486-B853-F0E8C953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24/01/2020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D876F-341F-4EAB-A4B4-15778C27D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243AE-AD37-4B40-A37A-D68E58D25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8269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24/01/2020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8360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24/01/2020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3712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24/01/2020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3674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24/01/2020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44488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24/01/2020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0404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24/01/2020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16359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24/01/2020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17339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24/01/2020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932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BB195-9E50-4876-A191-FA920C34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2624-3156-45EC-91C5-E20FE5FF1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FDCBEF-0A07-44F9-8914-23811FC6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24/01/2020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9BC0F-F5D6-46E4-AF24-086706A2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3F00D-E146-4B7E-A7F6-36F08F0D9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0031798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24/01/2020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15437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24/01/2020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2311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24/01/2020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4863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8337-AF9B-4A60-8F0C-570BAB666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494DB-FCDB-46CB-BF81-C5673EA5C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E7813-E81E-4B70-B454-66769F1DB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24/01/2020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C8808-3423-4448-A208-1C0CD6919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F6DE5-7B08-441B-8034-AA0423C2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20362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5494D-B0E4-4574-A0C6-9FB9980B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FF4D-9F36-4153-94F9-9FC16F3D9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037436-C02C-4EAE-A512-2C9B86134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CA629-FDF7-468F-BFC2-671DAD5E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24/01/2020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0A0BA-D80B-4B1D-91A8-595BF53CC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3AEED-5D62-463A-93C7-BCFF1398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9611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341A-3784-4DB8-9F4A-F4D1380E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799A0-FDB0-498E-9555-96EFAE66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11566-4E50-46D5-B168-50EB49A3F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083D0-BC49-4019-BDD2-CBBA299C2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AA476B-2C92-4167-994C-64D788A49C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ABC050-5C4F-4B96-89DA-27780D97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24/01/2020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422124-3F80-4D88-B27F-CC94550E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6B723E-285D-4C9D-846E-46CFC9F85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57454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BDE7-BFF9-4E2E-8C3F-E46C612F0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9F2792-AE45-4433-A342-4444701B4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24/01/2020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3FE9E8-20BE-44F2-BAE5-9107B290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B62813-7B48-4746-A155-BE2217C99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909544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06354-FF41-4734-A3BB-FC1591B8F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24/01/2020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23161-1890-4E10-B31A-EC41F473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59D64-FC42-467A-965B-D971B34D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56391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CB8-A1F3-46C6-A65D-9004BB6C4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DB2BB-E951-4DBB-9DA5-A8A74D3DD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B5FDE-930C-4D1C-800D-C587D7F9D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0540B-E715-4106-9E47-BFF2984A0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24/01/2020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7C8A5-ECB3-4BEF-8D87-A4E138CA6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5991-41A6-4012-BBD1-8F0DAFFB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8594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DD76F-C0D1-439D-B7C6-486009BD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8A83-1561-4388-88D8-ABEC06F18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C4532F-42FD-4030-87F9-9C2648241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DB7B0-4179-47E6-92F1-242C56098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68361-2A46-4823-AA2F-9D02117872A7}" type="datetimeFigureOut">
              <a:rPr lang="en-BE" smtClean="0"/>
              <a:t>24/01/2020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E405F-A7E7-4E2D-B738-1430D8A9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8D0DA-46BD-47EC-BEC4-642992B12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66537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0BCA87-6AC6-4E2D-B74C-8E99F03CD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B6CA-E538-4AA5-A8E1-03D8C2F98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D9984-39BD-4A38-A3EC-E498CB7AF9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68361-2A46-4823-AA2F-9D02117872A7}" type="datetimeFigureOut">
              <a:rPr lang="en-BE" smtClean="0"/>
              <a:t>24/01/2020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3B39-E6AE-4D98-ABEC-B1F86CBF9E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88BE0-5E90-425C-87CC-6FA35FDDB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DAA2-CA64-43C8-A255-FE5F6C5D73CD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56294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24/01/2020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690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://docs.python.org/2/howto/functional.html" TargetMode="Externa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8.xml.rels><?xml version="1.0" encoding="UTF-8" standalone="yes"?>
<Relationships xmlns="http://schemas.openxmlformats.org/package/2006/relationships"><Relationship Id="rId8" Type="http://schemas.openxmlformats.org/officeDocument/2006/relationships/hyperlink" Target="http://google-styleguide.googlecode.com/svn/trunk/pyguide.html" TargetMode="External"/><Relationship Id="rId3" Type="http://schemas.openxmlformats.org/officeDocument/2006/relationships/hyperlink" Target="https://docs.python.org/3.6/library/" TargetMode="External"/><Relationship Id="rId7" Type="http://schemas.openxmlformats.org/officeDocument/2006/relationships/hyperlink" Target="http://www.python.org/dev/peps/pep-0008/" TargetMode="External"/><Relationship Id="rId2" Type="http://schemas.openxmlformats.org/officeDocument/2006/relationships/hyperlink" Target="http://docs.python.org/2/tutorial/index.html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docs.python.org/2/howto/doanddont.html" TargetMode="External"/><Relationship Id="rId5" Type="http://schemas.openxmlformats.org/officeDocument/2006/relationships/hyperlink" Target="http://www.greenteapress.com/thinkpython/thinkpython.pdf" TargetMode="External"/><Relationship Id="rId4" Type="http://schemas.openxmlformats.org/officeDocument/2006/relationships/hyperlink" Target="https://docs.python.org/3.4/reference/" TargetMode="External"/><Relationship Id="rId9" Type="http://schemas.openxmlformats.org/officeDocument/2006/relationships/hyperlink" Target="https://realpython.com/python-youtube-channels/" TargetMode="Externa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best-python-books/" TargetMode="Externa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matlab-vs-python/" TargetMode="External"/><Relationship Id="rId2" Type="http://schemas.openxmlformats.org/officeDocument/2006/relationships/hyperlink" Target="https://realpython.com/python-vs-cpp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mathesaurus.sourceforge.net/matlab-numpy.html" TargetMode="External"/></Relationships>
</file>

<file path=ppt/slides/_rels/slide111.xml.rels><?xml version="1.0" encoding="UTF-8" standalone="yes"?>
<Relationships xmlns="http://schemas.openxmlformats.org/package/2006/relationships"><Relationship Id="rId8" Type="http://schemas.openxmlformats.org/officeDocument/2006/relationships/hyperlink" Target="http://pydev.org/" TargetMode="External"/><Relationship Id="rId3" Type="http://schemas.openxmlformats.org/officeDocument/2006/relationships/hyperlink" Target="https://pypi.python.org/pypi" TargetMode="External"/><Relationship Id="rId7" Type="http://schemas.openxmlformats.org/officeDocument/2006/relationships/hyperlink" Target="https://pypi.python.org/pypi/flake8" TargetMode="External"/><Relationship Id="rId2" Type="http://schemas.openxmlformats.org/officeDocument/2006/relationships/hyperlink" Target="http://www.python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ylint.org/" TargetMode="External"/><Relationship Id="rId5" Type="http://schemas.openxmlformats.org/officeDocument/2006/relationships/hyperlink" Target="http://conda.pydata.org/miniconda.html" TargetMode="External"/><Relationship Id="rId4" Type="http://schemas.openxmlformats.org/officeDocument/2006/relationships/hyperlink" Target="https://store.continuum.io/cshop/anaconda/" TargetMode="External"/></Relationships>
</file>

<file path=ppt/slides/_rels/slide112.xml.rels><?xml version="1.0" encoding="UTF-8" standalone="yes"?>
<Relationships xmlns="http://schemas.openxmlformats.org/package/2006/relationships"><Relationship Id="rId8" Type="http://schemas.openxmlformats.org/officeDocument/2006/relationships/hyperlink" Target="http://matplotlib.org/" TargetMode="External"/><Relationship Id="rId3" Type="http://schemas.openxmlformats.org/officeDocument/2006/relationships/hyperlink" Target="http://www.scipy.org/" TargetMode="External"/><Relationship Id="rId7" Type="http://schemas.openxmlformats.org/officeDocument/2006/relationships/hyperlink" Target="http://pandas.pydata.org/" TargetMode="External"/><Relationship Id="rId12" Type="http://schemas.openxmlformats.org/officeDocument/2006/relationships/hyperlink" Target="http://networkx.github.io/" TargetMode="External"/><Relationship Id="rId2" Type="http://schemas.openxmlformats.org/officeDocument/2006/relationships/hyperlink" Target="http://www.numpy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www.pytables.org/moin" TargetMode="External"/><Relationship Id="rId11" Type="http://schemas.openxmlformats.org/officeDocument/2006/relationships/hyperlink" Target="http://biopython.org/wiki/Main_Page" TargetMode="External"/><Relationship Id="rId5" Type="http://schemas.openxmlformats.org/officeDocument/2006/relationships/hyperlink" Target="http://pyparsing.wikispaces.com/" TargetMode="External"/><Relationship Id="rId10" Type="http://schemas.openxmlformats.org/officeDocument/2006/relationships/hyperlink" Target="http://ioam.github.io/holoviews/" TargetMode="External"/><Relationship Id="rId4" Type="http://schemas.openxmlformats.org/officeDocument/2006/relationships/hyperlink" Target="http://scikit-image.org/" TargetMode="External"/><Relationship Id="rId9" Type="http://schemas.openxmlformats.org/officeDocument/2006/relationships/hyperlink" Target="http://bokeh.pydata.org/" TargetMode="Externa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8Zpe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Fundamentals" TargetMode="Externa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XmlGenerator" TargetMode="External"/><Relationship Id="rId2" Type="http://schemas.openxmlformats.org/officeDocument/2006/relationships/hyperlink" Target="https://github.com/gjbex/training-material/tree/master/Python/DataFormats" TargetMode="External"/><Relationship Id="rId1" Type="http://schemas.openxmlformats.org/officeDocument/2006/relationships/slideLayout" Target="../slideLayouts/slideLayout1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OperatorsFunctools" TargetMode="External"/><Relationship Id="rId1" Type="http://schemas.openxmlformats.org/officeDocument/2006/relationships/slideLayout" Target="../slideLayouts/slideLayout1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2/howto/functional.html" TargetMode="External"/><Relationship Id="rId2" Type="http://schemas.openxmlformats.org/officeDocument/2006/relationships/hyperlink" Target="http://docs.python.org/2/howto/sorting.html" TargetMode="Externa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terators" TargetMode="External"/><Relationship Id="rId1" Type="http://schemas.openxmlformats.org/officeDocument/2006/relationships/slideLayout" Target="../slideLayouts/slideLayout1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793C8-9B11-4A0A-90CD-8883243AB7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programmers</a:t>
            </a:r>
            <a:endParaRPr lang="en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7FBF4-C0BD-42C8-AFFD-7886FB3154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  <a:endParaRPr lang="en-B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6AA62-FECD-48BA-8BF2-B171059D2EE7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2553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Encapsulate script in main function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047100" y="2492896"/>
            <a:ext cx="3768980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(status)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807968" y="5229202"/>
            <a:ext cx="4680520" cy="1060375"/>
            <a:chOff x="2843808" y="1898279"/>
            <a:chExt cx="4680520" cy="1060375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Function call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2843808" y="1898279"/>
              <a:ext cx="1800200" cy="8603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816080" y="3538177"/>
            <a:ext cx="3312368" cy="1015663"/>
            <a:chOff x="5292080" y="3538176"/>
            <a:chExt cx="3312368" cy="1015663"/>
          </a:xfrm>
        </p:grpSpPr>
        <p:grpSp>
          <p:nvGrpSpPr>
            <p:cNvPr id="22" name="Group 21"/>
            <p:cNvGrpSpPr/>
            <p:nvPr/>
          </p:nvGrpSpPr>
          <p:grpSpPr>
            <a:xfrm>
              <a:off x="5508104" y="3538176"/>
              <a:ext cx="3096344" cy="1015663"/>
              <a:chOff x="5796136" y="1870836"/>
              <a:chExt cx="3096344" cy="1015663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6516216" y="1870836"/>
                <a:ext cx="237626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Simple function, no arguments, return</a:t>
                </a:r>
                <a:br>
                  <a:rPr lang="en-US" sz="2000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sz="2000" dirty="0">
                    <a:solidFill>
                      <a:prstClr val="black"/>
                    </a:solidFill>
                    <a:latin typeface="Calibri"/>
                  </a:rPr>
                  <a:t>status only</a:t>
                </a:r>
                <a:endParaRPr lang="nl-BE" sz="20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14" idx="1"/>
              </p:cNvCxnSpPr>
              <p:nvPr/>
            </p:nvCxnSpPr>
            <p:spPr>
              <a:xfrm flipH="1" flipV="1">
                <a:off x="5796136" y="2373728"/>
                <a:ext cx="720080" cy="49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ight Brace 13"/>
            <p:cNvSpPr/>
            <p:nvPr/>
          </p:nvSpPr>
          <p:spPr>
            <a:xfrm>
              <a:off x="5292080" y="3645024"/>
              <a:ext cx="216024" cy="792088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38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429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8814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275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72038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93678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688404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pros</a:t>
            </a:r>
          </a:p>
          <a:p>
            <a:pPr lvl="1"/>
            <a:r>
              <a:rPr lang="en-US" dirty="0"/>
              <a:t>Versatile &amp; expressive</a:t>
            </a:r>
          </a:p>
          <a:p>
            <a:pPr lvl="1"/>
            <a:r>
              <a:rPr lang="en-US" dirty="0"/>
              <a:t>Easy to read</a:t>
            </a:r>
          </a:p>
          <a:p>
            <a:pPr lvl="1"/>
            <a:r>
              <a:rPr lang="en-US" dirty="0"/>
              <a:t>Good &amp; extensive standard library</a:t>
            </a:r>
          </a:p>
          <a:p>
            <a:r>
              <a:rPr lang="en-US" dirty="0"/>
              <a:t>Python cons</a:t>
            </a:r>
          </a:p>
          <a:p>
            <a:pPr lvl="1"/>
            <a:r>
              <a:rPr lang="en-US" dirty="0"/>
              <a:t>Fairly slow</a:t>
            </a:r>
          </a:p>
          <a:p>
            <a:pPr lvl="1"/>
            <a:r>
              <a:rPr lang="en-US" dirty="0"/>
              <a:t>Some weird idiosyncrasies</a:t>
            </a:r>
          </a:p>
          <a:p>
            <a:pPr lvl="1"/>
            <a:r>
              <a:rPr lang="en-US" dirty="0"/>
              <a:t>Python 2 to 3: disruptive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1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054056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learning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Python tutorial:</a:t>
            </a:r>
            <a:br>
              <a:rPr lang="en-US" dirty="0"/>
            </a:br>
            <a:r>
              <a:rPr lang="en-US" dirty="0">
                <a:hlinkClick r:id="rId2"/>
              </a:rPr>
              <a:t>https://docs.python.org/3.6/tutorial/ </a:t>
            </a:r>
            <a:endParaRPr lang="en-US" dirty="0"/>
          </a:p>
          <a:p>
            <a:r>
              <a:rPr lang="en-US" dirty="0"/>
              <a:t>Library reference:</a:t>
            </a:r>
            <a:br>
              <a:rPr lang="en-US" dirty="0"/>
            </a:br>
            <a:r>
              <a:rPr lang="en-US" dirty="0">
                <a:hlinkClick r:id="rId3"/>
              </a:rPr>
              <a:t>https://docs.python.org/3.6/library/</a:t>
            </a:r>
            <a:r>
              <a:rPr lang="en-US" dirty="0"/>
              <a:t> </a:t>
            </a:r>
          </a:p>
          <a:p>
            <a:r>
              <a:rPr lang="en-US" dirty="0"/>
              <a:t>Language reference:</a:t>
            </a:r>
            <a:br>
              <a:rPr lang="en-US" dirty="0"/>
            </a:br>
            <a:r>
              <a:rPr lang="en-US" dirty="0">
                <a:hlinkClick r:id="rId4"/>
              </a:rPr>
              <a:t>https://docs.python.org/3.6/reference/</a:t>
            </a:r>
            <a:r>
              <a:rPr lang="en-US" dirty="0"/>
              <a:t> </a:t>
            </a:r>
          </a:p>
          <a:p>
            <a:r>
              <a:rPr lang="en-US" dirty="0"/>
              <a:t>Think Python:</a:t>
            </a:r>
            <a:br>
              <a:rPr lang="en-US" dirty="0"/>
            </a:br>
            <a:r>
              <a:rPr lang="en-US" dirty="0">
                <a:hlinkClick r:id="rId5"/>
              </a:rPr>
              <a:t>http://www.greenteapress.com/thinkpython/thinkpython.pdf</a:t>
            </a:r>
            <a:endParaRPr lang="en-US" dirty="0"/>
          </a:p>
          <a:p>
            <a:r>
              <a:rPr lang="en-US" dirty="0"/>
              <a:t>Python style guides:</a:t>
            </a:r>
          </a:p>
          <a:p>
            <a:pPr lvl="1"/>
            <a:r>
              <a:rPr lang="en-US" dirty="0"/>
              <a:t>Idioms and anti-idioms in Python:</a:t>
            </a:r>
            <a:br>
              <a:rPr lang="en-US" dirty="0"/>
            </a:br>
            <a:r>
              <a:rPr lang="en-US" dirty="0">
                <a:hlinkClick r:id="rId6"/>
              </a:rPr>
              <a:t>http://docs.python.org/2/howto/doanddont.html</a:t>
            </a:r>
            <a:endParaRPr lang="en-US" dirty="0"/>
          </a:p>
          <a:p>
            <a:pPr lvl="1"/>
            <a:r>
              <a:rPr lang="en-US" dirty="0"/>
              <a:t>PEP 8: </a:t>
            </a:r>
            <a:r>
              <a:rPr lang="en-US" dirty="0">
                <a:hlinkClick r:id="rId7"/>
              </a:rPr>
              <a:t>http://www.python.org/dev/peps/pep-0008/</a:t>
            </a:r>
            <a:endParaRPr lang="en-US" dirty="0"/>
          </a:p>
          <a:p>
            <a:pPr lvl="1"/>
            <a:r>
              <a:rPr lang="en-US" dirty="0"/>
              <a:t>Google:</a:t>
            </a:r>
            <a:br>
              <a:rPr lang="en-US" dirty="0"/>
            </a:br>
            <a:r>
              <a:rPr lang="en-US" dirty="0">
                <a:hlinkClick r:id="rId8"/>
              </a:rPr>
              <a:t>http://google-styleguide.googlecode.com/svn/trunk/pyguide.html</a:t>
            </a:r>
            <a:endParaRPr lang="en-US" dirty="0"/>
          </a:p>
          <a:p>
            <a:r>
              <a:rPr lang="en-US" dirty="0"/>
              <a:t>Python </a:t>
            </a:r>
            <a:r>
              <a:rPr lang="en-US" dirty="0" err="1"/>
              <a:t>Youtube</a:t>
            </a:r>
            <a:r>
              <a:rPr lang="en-US" dirty="0"/>
              <a:t> channels:</a:t>
            </a:r>
            <a:br>
              <a:rPr lang="en-US" dirty="0"/>
            </a:br>
            <a:r>
              <a:rPr lang="en-US" dirty="0">
                <a:hlinkClick r:id="rId9"/>
              </a:rPr>
              <a:t>https://realpython.com/python-youtube-channels/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79576" y="2161319"/>
            <a:ext cx="4032448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428042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How to make mistakes in Python</a:t>
            </a:r>
            <a:br>
              <a:rPr lang="en-US" dirty="0"/>
            </a:br>
            <a:r>
              <a:rPr lang="en-US" dirty="0"/>
              <a:t>Mike </a:t>
            </a:r>
            <a:r>
              <a:rPr lang="en-US" dirty="0" err="1"/>
              <a:t>Pirnat</a:t>
            </a:r>
            <a:r>
              <a:rPr lang="en-US" dirty="0"/>
              <a:t>, O'Reilly, 2015</a:t>
            </a:r>
          </a:p>
          <a:p>
            <a:r>
              <a:rPr lang="en-US" i="1" dirty="0"/>
              <a:t>Writing idiomatic Python 3.3</a:t>
            </a:r>
            <a:br>
              <a:rPr lang="en-US" i="1" dirty="0"/>
            </a:br>
            <a:r>
              <a:rPr lang="en-US" dirty="0"/>
              <a:t>Jeff </a:t>
            </a:r>
            <a:r>
              <a:rPr lang="en-US" dirty="0" err="1"/>
              <a:t>Knupp</a:t>
            </a:r>
            <a:r>
              <a:rPr lang="en-US" dirty="0"/>
              <a:t>, 2013</a:t>
            </a:r>
            <a:endParaRPr lang="en-US" i="1" dirty="0"/>
          </a:p>
          <a:p>
            <a:r>
              <a:rPr lang="en-US" i="1" dirty="0"/>
              <a:t>Fluent Python: clear, concise and effective programming</a:t>
            </a:r>
            <a:br>
              <a:rPr lang="en-US" dirty="0"/>
            </a:br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, O'Reilly, 2015</a:t>
            </a:r>
          </a:p>
          <a:p>
            <a:r>
              <a:rPr lang="en-US" i="1" dirty="0"/>
              <a:t>Python tricks: a buffet of awesome Python features</a:t>
            </a:r>
            <a:br>
              <a:rPr lang="en-US" dirty="0"/>
            </a:br>
            <a:r>
              <a:rPr lang="en-US" dirty="0"/>
              <a:t>Dan Bader, 2017</a:t>
            </a:r>
          </a:p>
          <a:p>
            <a:r>
              <a:rPr lang="en-US" dirty="0">
                <a:hlinkClick r:id="rId2"/>
              </a:rPr>
              <a:t>https://realpython.com/best-python-books/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0056" y="4941169"/>
            <a:ext cx="319331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Many, many more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4717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some data?</a:t>
            </a:r>
          </a:p>
          <a:p>
            <a:pPr lvl="1"/>
            <a:r>
              <a:rPr lang="en-US" dirty="0"/>
              <a:t>first column, case number: sequential number</a:t>
            </a:r>
          </a:p>
          <a:p>
            <a:pPr lvl="1"/>
            <a:r>
              <a:rPr lang="en-US" dirty="0"/>
              <a:t>second column, dimension number: integer 1, 2, 3</a:t>
            </a:r>
          </a:p>
          <a:p>
            <a:pPr lvl="1"/>
            <a:r>
              <a:rPr lang="en-US" dirty="0"/>
              <a:t>third column, temperature: float value -0.5, 0.0, 0.5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4277995"/>
            <a:ext cx="5698996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[-0.5, 0.0, 0.5]: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884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vs.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Articles comparing Python to</a:t>
            </a:r>
          </a:p>
          <a:p>
            <a:pPr lvl="1"/>
            <a:r>
              <a:rPr lang="en-US" dirty="0"/>
              <a:t>C++:</a:t>
            </a:r>
            <a:r>
              <a:rPr lang="en-US" sz="2000" dirty="0"/>
              <a:t> </a:t>
            </a:r>
            <a:r>
              <a:rPr lang="en-US" sz="2000" dirty="0">
                <a:hlinkClick r:id="rId2"/>
              </a:rPr>
              <a:t>https://realpython.com/python-vs-cpp/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dirty="0"/>
              <a:t>MATLAB:</a:t>
            </a:r>
          </a:p>
          <a:p>
            <a:pPr lvl="2"/>
            <a:r>
              <a:rPr lang="en-US" sz="1600" dirty="0">
                <a:hlinkClick r:id="rId3"/>
              </a:rPr>
              <a:t>https://realpython.com/matlab-vs-python/</a:t>
            </a:r>
            <a:r>
              <a:rPr lang="en-US" sz="1600" dirty="0"/>
              <a:t> </a:t>
            </a:r>
          </a:p>
          <a:p>
            <a:pPr lvl="2"/>
            <a:r>
              <a:rPr lang="en-US" sz="1600" dirty="0">
                <a:hlinkClick r:id="rId4"/>
              </a:rPr>
              <a:t>http://mathesaurus.sourceforge.net/matlab-numpy.html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942313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Official Python website:</a:t>
            </a:r>
            <a:br>
              <a:rPr lang="en-US" dirty="0"/>
            </a:br>
            <a:r>
              <a:rPr lang="en-US" dirty="0">
                <a:hlinkClick r:id="rId2"/>
              </a:rPr>
              <a:t>http://www.python.org/</a:t>
            </a:r>
            <a:endParaRPr lang="en-US" dirty="0"/>
          </a:p>
          <a:p>
            <a:r>
              <a:rPr lang="en-US" dirty="0" err="1"/>
              <a:t>PyPI</a:t>
            </a:r>
            <a:r>
              <a:rPr lang="en-US" dirty="0"/>
              <a:t> (Python Package Index):</a:t>
            </a:r>
            <a:br>
              <a:rPr lang="en-US" dirty="0"/>
            </a:br>
            <a:r>
              <a:rPr lang="en-US" dirty="0">
                <a:hlinkClick r:id="rId3"/>
              </a:rPr>
              <a:t>https://pypi.python.org/pypi</a:t>
            </a:r>
            <a:endParaRPr lang="en-US" dirty="0"/>
          </a:p>
          <a:p>
            <a:r>
              <a:rPr lang="en-US" dirty="0"/>
              <a:t>Continuum Anaconda (fully loaded Python distribution, free for academic use) :</a:t>
            </a:r>
            <a:br>
              <a:rPr lang="en-US" dirty="0"/>
            </a:br>
            <a:r>
              <a:rPr lang="en-US" dirty="0">
                <a:hlinkClick r:id="rId4"/>
              </a:rPr>
              <a:t>https://store.continuum.io/cshop/anaconda/</a:t>
            </a:r>
            <a:endParaRPr lang="en-US" sz="3000" dirty="0"/>
          </a:p>
          <a:p>
            <a:r>
              <a:rPr lang="en-US" sz="3000" dirty="0" err="1"/>
              <a:t>Miniconda</a:t>
            </a:r>
            <a:r>
              <a:rPr lang="en-US" sz="3000" dirty="0"/>
              <a:t>:</a:t>
            </a:r>
            <a:br>
              <a:rPr lang="en-US" sz="3000" dirty="0"/>
            </a:br>
            <a:r>
              <a:rPr lang="en-US" sz="3000" dirty="0">
                <a:hlinkClick r:id="rId5"/>
              </a:rPr>
              <a:t>http://conda.pydata.org/miniconda.html</a:t>
            </a:r>
            <a:r>
              <a:rPr lang="en-US" sz="3000" dirty="0"/>
              <a:t> </a:t>
            </a:r>
          </a:p>
          <a:p>
            <a:r>
              <a:rPr lang="en-US" sz="3000" dirty="0" err="1"/>
              <a:t>PyLint</a:t>
            </a:r>
            <a:r>
              <a:rPr lang="en-US" sz="3000" dirty="0"/>
              <a:t> (check syntax before running script):</a:t>
            </a:r>
            <a:br>
              <a:rPr lang="en-US" sz="3000" dirty="0"/>
            </a:br>
            <a:r>
              <a:rPr lang="en-US" dirty="0">
                <a:hlinkClick r:id="rId6"/>
              </a:rPr>
              <a:t>http://www.pylint.org/</a:t>
            </a:r>
            <a:endParaRPr lang="en-US" dirty="0"/>
          </a:p>
          <a:p>
            <a:r>
              <a:rPr lang="en-US" dirty="0"/>
              <a:t>Flake8 (another syntax/semantics checker)</a:t>
            </a:r>
            <a:br>
              <a:rPr lang="en-US" dirty="0"/>
            </a:br>
            <a:r>
              <a:rPr lang="en-US" dirty="0">
                <a:hlinkClick r:id="rId7"/>
              </a:rPr>
              <a:t>https://pypi.python.org/pypi/flake8</a:t>
            </a:r>
            <a:r>
              <a:rPr lang="en-US" dirty="0"/>
              <a:t> </a:t>
            </a:r>
          </a:p>
          <a:p>
            <a:r>
              <a:rPr lang="en-US" dirty="0" err="1"/>
              <a:t>PyDev</a:t>
            </a:r>
            <a:r>
              <a:rPr lang="en-US" dirty="0"/>
              <a:t> (Eclipse plugin for Python development):</a:t>
            </a:r>
            <a:br>
              <a:rPr lang="en-US" dirty="0"/>
            </a:br>
            <a:r>
              <a:rPr lang="en-US" dirty="0">
                <a:hlinkClick r:id="rId8"/>
              </a:rPr>
              <a:t>http://pydev.org/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602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non-standard Python libraries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Numerical computations, especially linear algebra: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>
                <a:hlinkClick r:id="rId2"/>
              </a:rPr>
              <a:t>http://www.numpy.org/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http://www.scipy.org/</a:t>
            </a:r>
            <a:endParaRPr lang="en-US" dirty="0"/>
          </a:p>
          <a:p>
            <a:r>
              <a:rPr lang="en-US" dirty="0"/>
              <a:t>Image processing: </a:t>
            </a:r>
            <a:r>
              <a:rPr lang="en-US" dirty="0" err="1"/>
              <a:t>scikit</a:t>
            </a:r>
            <a:r>
              <a:rPr lang="en-US" dirty="0"/>
              <a:t>-image</a:t>
            </a:r>
            <a:br>
              <a:rPr lang="en-US" dirty="0"/>
            </a:br>
            <a:r>
              <a:rPr lang="en-US" dirty="0">
                <a:hlinkClick r:id="rId4"/>
              </a:rPr>
              <a:t>http://scikit-image.org/</a:t>
            </a:r>
            <a:endParaRPr lang="en-US" dirty="0"/>
          </a:p>
          <a:p>
            <a:r>
              <a:rPr lang="en-US" dirty="0"/>
              <a:t>Parsing context free languages: </a:t>
            </a:r>
            <a:r>
              <a:rPr lang="en-US" dirty="0" err="1"/>
              <a:t>pyparsing</a:t>
            </a:r>
            <a:br>
              <a:rPr lang="en-US" dirty="0"/>
            </a:br>
            <a:r>
              <a:rPr lang="en-US" dirty="0">
                <a:hlinkClick r:id="rId5"/>
              </a:rPr>
              <a:t>http://pyparsing.wikispaces.com/</a:t>
            </a:r>
            <a:endParaRPr lang="en-US" dirty="0"/>
          </a:p>
          <a:p>
            <a:r>
              <a:rPr lang="en-US" dirty="0"/>
              <a:t>HDF5: </a:t>
            </a:r>
            <a:r>
              <a:rPr lang="en-US" dirty="0" err="1"/>
              <a:t>PyTables</a:t>
            </a:r>
            <a:br>
              <a:rPr lang="en-US" dirty="0"/>
            </a:br>
            <a:r>
              <a:rPr lang="en-US" dirty="0">
                <a:hlinkClick r:id="rId6"/>
              </a:rPr>
              <a:t>http://www.pytables.org/</a:t>
            </a:r>
            <a:endParaRPr lang="en-US" dirty="0"/>
          </a:p>
          <a:p>
            <a:r>
              <a:rPr lang="en-US" dirty="0"/>
              <a:t>Data analysis: pandas</a:t>
            </a:r>
            <a:br>
              <a:rPr lang="en-US" dirty="0"/>
            </a:br>
            <a:r>
              <a:rPr lang="en-US" dirty="0">
                <a:hlinkClick r:id="rId7"/>
              </a:rPr>
              <a:t>http://pandas.pydata.org/</a:t>
            </a:r>
            <a:endParaRPr lang="en-US" dirty="0"/>
          </a:p>
          <a:p>
            <a:r>
              <a:rPr lang="en-US" dirty="0"/>
              <a:t>Plots: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Bokeh</a:t>
            </a:r>
            <a:r>
              <a:rPr lang="en-US" dirty="0"/>
              <a:t>, </a:t>
            </a:r>
            <a:r>
              <a:rPr lang="en-US" dirty="0" err="1"/>
              <a:t>HoloViews</a:t>
            </a:r>
            <a:br>
              <a:rPr lang="en-US" dirty="0"/>
            </a:br>
            <a:r>
              <a:rPr lang="en-US" dirty="0">
                <a:hlinkClick r:id="rId8"/>
              </a:rPr>
              <a:t>http://matplotlib.org/</a:t>
            </a:r>
            <a:r>
              <a:rPr lang="en-US" dirty="0"/>
              <a:t>, </a:t>
            </a:r>
            <a:r>
              <a:rPr lang="en-US" dirty="0">
                <a:hlinkClick r:id="rId9"/>
              </a:rPr>
              <a:t>http://bokeh.pydata.org</a:t>
            </a:r>
            <a:r>
              <a:rPr lang="en-US" dirty="0"/>
              <a:t>/, </a:t>
            </a:r>
            <a:r>
              <a:rPr lang="en-US" dirty="0">
                <a:hlinkClick r:id="rId10"/>
              </a:rPr>
              <a:t>http://ioam.github.io/holoviews/</a:t>
            </a:r>
            <a:r>
              <a:rPr lang="en-US" dirty="0"/>
              <a:t> </a:t>
            </a:r>
          </a:p>
          <a:p>
            <a:r>
              <a:rPr lang="en-US" dirty="0"/>
              <a:t>Bioinformatics: </a:t>
            </a:r>
            <a:r>
              <a:rPr lang="en-US" dirty="0" err="1"/>
              <a:t>BioPython</a:t>
            </a:r>
            <a:br>
              <a:rPr lang="en-US" dirty="0"/>
            </a:br>
            <a:r>
              <a:rPr lang="en-US" dirty="0">
                <a:hlinkClick r:id="rId11"/>
              </a:rPr>
              <a:t>http://biopython.org/</a:t>
            </a:r>
            <a:endParaRPr lang="en-US" dirty="0"/>
          </a:p>
          <a:p>
            <a:r>
              <a:rPr lang="en-US" dirty="0"/>
              <a:t>Graphs: </a:t>
            </a:r>
            <a:r>
              <a:rPr lang="en-US" dirty="0" err="1"/>
              <a:t>NetworkX</a:t>
            </a:r>
            <a:br>
              <a:rPr lang="en-US" dirty="0"/>
            </a:br>
            <a:r>
              <a:rPr lang="en-US" dirty="0">
                <a:hlinkClick r:id="rId12"/>
              </a:rPr>
              <a:t>http://networkx.github.io/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92831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Easter eggs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__future__ import braces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__hello__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this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antigravity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7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dirty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for each element in list do…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Actually, not only lists, anything one can iterate over (e.g., sets, dictionaries, I/O streams,…)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9697" y="3009146"/>
            <a:ext cx="3877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007768" y="2276873"/>
            <a:ext cx="1080120" cy="765799"/>
            <a:chOff x="2483768" y="2276872"/>
            <a:chExt cx="1080120" cy="765799"/>
          </a:xfrm>
        </p:grpSpPr>
        <p:grpSp>
          <p:nvGrpSpPr>
            <p:cNvPr id="5" name="Group 4"/>
            <p:cNvGrpSpPr/>
            <p:nvPr/>
          </p:nvGrpSpPr>
          <p:grpSpPr>
            <a:xfrm>
              <a:off x="2483768" y="2646204"/>
              <a:ext cx="1080120" cy="396467"/>
              <a:chOff x="4139952" y="2862228"/>
              <a:chExt cx="1080120" cy="396467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657152" y="2695776"/>
                <a:ext cx="45719" cy="108012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 flipH="1">
                <a:off x="4680012" y="2862228"/>
                <a:ext cx="3117" cy="3507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562010" y="2276872"/>
              <a:ext cx="929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variable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5735962" y="2276873"/>
            <a:ext cx="1296144" cy="765805"/>
            <a:chOff x="4211962" y="2276872"/>
            <a:chExt cx="1296144" cy="765805"/>
          </a:xfrm>
        </p:grpSpPr>
        <p:grpSp>
          <p:nvGrpSpPr>
            <p:cNvPr id="10" name="Group 9"/>
            <p:cNvGrpSpPr/>
            <p:nvPr/>
          </p:nvGrpSpPr>
          <p:grpSpPr>
            <a:xfrm>
              <a:off x="4211962" y="2646204"/>
              <a:ext cx="1296144" cy="396473"/>
              <a:chOff x="3995938" y="2862228"/>
              <a:chExt cx="1296144" cy="396473"/>
            </a:xfrm>
          </p:grpSpPr>
          <p:sp>
            <p:nvSpPr>
              <p:cNvPr id="11" name="Left Brace 10"/>
              <p:cNvSpPr/>
              <p:nvPr/>
            </p:nvSpPr>
            <p:spPr>
              <a:xfrm rot="5400000" flipV="1">
                <a:off x="4621148" y="2587768"/>
                <a:ext cx="45723" cy="129614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2" name="Straight Arrow Connector 11"/>
              <p:cNvCxnSpPr>
                <a:stCxn id="21" idx="2"/>
                <a:endCxn id="11" idx="1"/>
              </p:cNvCxnSpPr>
              <p:nvPr/>
            </p:nvCxnSpPr>
            <p:spPr>
              <a:xfrm>
                <a:off x="4632726" y="2862228"/>
                <a:ext cx="11284" cy="3507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4621444" y="2276872"/>
              <a:ext cx="454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list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73201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loop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6888089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91545" y="3388166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860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dirty="0"/>
              <a:t> loop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Semantics: while </a:t>
            </a:r>
            <a:r>
              <a:rPr lang="en-US" dirty="0" err="1"/>
              <a:t>boolean</a:t>
            </a:r>
            <a:r>
              <a:rPr lang="en-US" dirty="0"/>
              <a:t> condition holds do…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59697" y="3009146"/>
            <a:ext cx="2031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 n &gt; 0: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222958" y="2276872"/>
            <a:ext cx="1072409" cy="789582"/>
            <a:chOff x="2661133" y="2276872"/>
            <a:chExt cx="1072409" cy="789582"/>
          </a:xfrm>
        </p:grpSpPr>
        <p:grpSp>
          <p:nvGrpSpPr>
            <p:cNvPr id="5" name="Group 4"/>
            <p:cNvGrpSpPr/>
            <p:nvPr/>
          </p:nvGrpSpPr>
          <p:grpSpPr>
            <a:xfrm>
              <a:off x="2843809" y="2646204"/>
              <a:ext cx="712528" cy="420250"/>
              <a:chOff x="4499993" y="2862228"/>
              <a:chExt cx="712528" cy="420250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821506" y="2891464"/>
                <a:ext cx="69501" cy="71252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6" idx="2"/>
                <a:endCxn id="6" idx="1"/>
              </p:cNvCxnSpPr>
              <p:nvPr/>
            </p:nvCxnSpPr>
            <p:spPr>
              <a:xfrm>
                <a:off x="4853522" y="2862228"/>
                <a:ext cx="2735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/>
            <p:cNvSpPr txBox="1"/>
            <p:nvPr/>
          </p:nvSpPr>
          <p:spPr>
            <a:xfrm>
              <a:off x="2661133" y="2276872"/>
              <a:ext cx="10724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condition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519936" y="3356992"/>
            <a:ext cx="1947658" cy="648072"/>
            <a:chOff x="5796136" y="3356992"/>
            <a:chExt cx="1947658" cy="648072"/>
          </a:xfrm>
        </p:grpSpPr>
        <p:grpSp>
          <p:nvGrpSpPr>
            <p:cNvPr id="25" name="Group 24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26" name="Left Brace 25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7" name="Straight Arrow Connector 26"/>
              <p:cNvCxnSpPr>
                <a:stCxn id="28" idx="1"/>
                <a:endCxn id="26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8" name="TextBox 27"/>
            <p:cNvSpPr txBox="1"/>
            <p:nvPr/>
          </p:nvSpPr>
          <p:spPr>
            <a:xfrm>
              <a:off x="6372200" y="3356992"/>
              <a:ext cx="137159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loop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087889" y="2740093"/>
            <a:ext cx="3160125" cy="648072"/>
            <a:chOff x="2771800" y="3861048"/>
            <a:chExt cx="3160125" cy="648072"/>
          </a:xfrm>
        </p:grpSpPr>
        <p:sp>
          <p:nvSpPr>
            <p:cNvPr id="32" name="Oval 31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4" name="Straight Arrow Connector 33"/>
            <p:cNvCxnSpPr>
              <a:stCxn id="33" idx="1"/>
              <a:endCxn id="32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991545" y="3388166"/>
            <a:ext cx="2007291" cy="1058239"/>
            <a:chOff x="467544" y="3388165"/>
            <a:chExt cx="2007291" cy="1058239"/>
          </a:xfrm>
        </p:grpSpPr>
        <p:sp>
          <p:nvSpPr>
            <p:cNvPr id="35" name="Rectangle 3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6" name="Straight Arrow Connector 35"/>
            <p:cNvCxnSpPr>
              <a:stCxn id="39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3260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Skipping and quitting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Skipping loop iterations: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continue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for n in range(100):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continue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print(n)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Ending loop execution: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break</a:t>
            </a:r>
            <a:br>
              <a:rPr lang="en-US" dirty="0"/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n = 100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while n &lt; 1000: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     break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n += 1</a:t>
            </a:r>
          </a:p>
          <a:p>
            <a:pPr marL="0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896201" y="3356992"/>
            <a:ext cx="25446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Works for both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while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loops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6381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 sequence of characters,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'temp'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: integer,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-1234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1_203_107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: floating point number,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-0.5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complex</a:t>
            </a:r>
            <a:r>
              <a:rPr lang="en-US" dirty="0">
                <a:cs typeface="Courier New" pitchFamily="49" charset="0"/>
              </a:rPr>
              <a:t>: complex number,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1.3 + 4.8j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3269884"/>
            <a:ext cx="569899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[1, 2, 3]: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[-0.5, 0.0, 0.5]: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20337" y="2060849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3.6+</a:t>
            </a:r>
          </a:p>
        </p:txBody>
      </p:sp>
    </p:spTree>
    <p:extLst>
      <p:ext uri="{BB962C8B-B14F-4D97-AF65-F5344CB8AC3E}">
        <p14:creationId xmlns:p14="http://schemas.microsoft.com/office/powerpoint/2010/main" val="3936760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Very useful data structure</a:t>
            </a:r>
          </a:p>
          <a:p>
            <a:r>
              <a:rPr lang="en-US" dirty="0"/>
              <a:t>Elements can be of same, or different type</a:t>
            </a:r>
          </a:p>
          <a:p>
            <a:r>
              <a:rPr lang="en-US" dirty="0"/>
              <a:t>Literal list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[-0.5, 0.0, 0.5]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['alpha', 'beta', 'gamma', 'delta']</a:t>
            </a:r>
          </a:p>
          <a:p>
            <a:r>
              <a:rPr lang="en-US" dirty="0"/>
              <a:t>Empty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list()</a:t>
            </a:r>
          </a:p>
          <a:p>
            <a:r>
              <a:rPr lang="en-US" dirty="0"/>
              <a:t>List constructor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[0, 1, 2]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list(range(1, 4))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 2, 3]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list(range(1, 8, 2))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[1, 3, 5, 7]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list(range(0, -9, -3))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[0, -3, -6]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99428" y="5961474"/>
            <a:ext cx="560082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 explicit list construction can often be avoided,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returns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iterable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3223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list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'b']</a:t>
            </a:r>
            <a:endParaRPr lang="en-US" dirty="0"/>
          </a:p>
          <a:p>
            <a:r>
              <a:rPr lang="en-US" dirty="0"/>
              <a:t>Number of elements: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(l) == 2</a:t>
            </a:r>
          </a:p>
          <a:p>
            <a:r>
              <a:rPr lang="en-US" dirty="0"/>
              <a:t>Append to a list: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('c')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'b', 'c']</a:t>
            </a:r>
          </a:p>
          <a:p>
            <a:r>
              <a:rPr lang="en-US" dirty="0"/>
              <a:t>Remove last element: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en-US" dirty="0"/>
              <a:t>Insert element at position: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l.insert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'c')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'c', 'b']</a:t>
            </a:r>
          </a:p>
          <a:p>
            <a:r>
              <a:rPr lang="en-US" dirty="0"/>
              <a:t>Remove element at: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l.pop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(1)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['a', 'b']</a:t>
            </a:r>
          </a:p>
          <a:p>
            <a:r>
              <a:rPr lang="nl-BE" dirty="0" err="1"/>
              <a:t>Extend</a:t>
            </a:r>
            <a:r>
              <a:rPr lang="nl-BE" dirty="0"/>
              <a:t> a list:</a:t>
            </a:r>
            <a:br>
              <a:rPr lang="nl-BE" dirty="0"/>
            </a:br>
            <a:r>
              <a:rPr lang="nl-BE" dirty="0" err="1">
                <a:latin typeface="Courier New" pitchFamily="49" charset="0"/>
                <a:cs typeface="Courier New" pitchFamily="49" charset="0"/>
              </a:rPr>
              <a:t>l.extend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(['c', 'd'])</a:t>
            </a:r>
            <a:r>
              <a:rPr lang="nl-BE" dirty="0">
                <a:cs typeface="Courier New" pitchFamily="49" charset="0"/>
              </a:rPr>
              <a:t>,</a:t>
            </a:r>
            <a:br>
              <a:rPr lang="nl-BE" dirty="0"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l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['a', 'b', 'c', 'd']</a:t>
            </a:r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284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list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 = ['a', 'b', 'c']</a:t>
            </a:r>
          </a:p>
          <a:p>
            <a:r>
              <a:rPr lang="en-US" dirty="0">
                <a:cs typeface="Courier New" pitchFamily="49" charset="0"/>
              </a:rPr>
              <a:t>Use first element: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a = l[0]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 == 'a'</a:t>
            </a:r>
          </a:p>
          <a:p>
            <a:r>
              <a:rPr lang="en-US" dirty="0">
                <a:cs typeface="Courier New" pitchFamily="49" charset="0"/>
              </a:rPr>
              <a:t>Use second element: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l[1]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 last element: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l[-1]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'c'</a:t>
            </a:r>
          </a:p>
          <a:p>
            <a:r>
              <a:rPr lang="en-US" dirty="0">
                <a:cs typeface="Courier New" panose="02070309020205020404" pitchFamily="49" charset="0"/>
              </a:rPr>
              <a:t>One before last: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l[-2]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== 'b'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Assignment: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l[2] = 'de'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['a', 'b', 'de']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35898" y="3399384"/>
            <a:ext cx="34801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list index is 0-based!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1815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Slicing &amp; dicing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= list(range(1, 6))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[1, 2, 3, 4, 5]</a:t>
            </a:r>
          </a:p>
          <a:p>
            <a:r>
              <a:rPr lang="en-US" dirty="0"/>
              <a:t>Creating </a:t>
            </a:r>
            <a:r>
              <a:rPr lang="en-US" dirty="0" err="1"/>
              <a:t>sublists</a:t>
            </a:r>
            <a:r>
              <a:rPr lang="en-US" dirty="0"/>
              <a:t>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l[2:4]</a:t>
            </a:r>
            <a:r>
              <a:rPr lang="en-US" dirty="0"/>
              <a:t>,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l_sub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l[:4]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2, 3,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l[2:]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[3, 4, 5]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l[0:4:3]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4]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l[::2]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[1, 3, 5]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l[4:1:-1]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l_sub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3]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= l[::-1]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l_r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 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[5, 4, 3, 2, 1]</a:t>
            </a:r>
          </a:p>
          <a:p>
            <a:r>
              <a:rPr lang="en-US" dirty="0">
                <a:cs typeface="Courier New" panose="02070309020205020404" pitchFamily="49" charset="0"/>
                <a:sym typeface="Symbol"/>
              </a:rPr>
              <a:t>Assigning to slices: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l[::2] = ['a', 'b'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'],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             l</a:t>
            </a:r>
            <a:r>
              <a:rPr lang="nl-BE" dirty="0">
                <a:cs typeface="Courier New" panose="02070309020205020404" pitchFamily="49" charset="0"/>
                <a:sym typeface="Symbol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['a', 2, 'b', 4, 'c']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5560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http://bit.ly/2O8Zpex</a:t>
            </a:r>
            <a:r>
              <a:rPr lang="en-US" sz="40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Example list: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list(range(1, 6))</a:t>
            </a:r>
            <a:endParaRPr lang="en-US" dirty="0"/>
          </a:p>
          <a:p>
            <a:r>
              <a:rPr lang="en-US" dirty="0"/>
              <a:t>Straightforward iteration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 in data: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f(e)</a:t>
            </a:r>
          </a:p>
          <a:p>
            <a:r>
              <a:rPr lang="en-US" dirty="0"/>
              <a:t>Need index?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en-US" dirty="0"/>
              <a:t>Better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 in enumerate(data):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e)</a:t>
            </a:r>
            <a:br>
              <a:rPr lang="en-US" dirty="0"/>
            </a:br>
            <a:r>
              <a:rPr lang="en-US" dirty="0"/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64352" y="2420888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>
                <a:solidFill>
                  <a:srgbClr val="00B050"/>
                </a:solidFill>
                <a:latin typeface="Calibri"/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64352" y="4809926"/>
            <a:ext cx="5645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5400" b="1" i="1" dirty="0">
                <a:solidFill>
                  <a:srgbClr val="00B050"/>
                </a:solidFill>
                <a:latin typeface="Calibri"/>
                <a:sym typeface="Symbol"/>
              </a:rPr>
              <a:t></a:t>
            </a:r>
            <a:endParaRPr lang="nl-BE" sz="5400" b="1" i="1" dirty="0">
              <a:solidFill>
                <a:srgbClr val="00B050"/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9408368" y="3717032"/>
            <a:ext cx="648072" cy="504056"/>
            <a:chOff x="179512" y="548680"/>
            <a:chExt cx="648072" cy="504056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179512" y="548680"/>
              <a:ext cx="648072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 flipV="1">
              <a:off x="186943" y="548680"/>
              <a:ext cx="496625" cy="504056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10520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56793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range(…)</a:t>
            </a:r>
          </a:p>
          <a:p>
            <a:r>
              <a:rPr lang="en-US" dirty="0"/>
              <a:t>How to do lists of floats?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[0.5*x for x in range(-1, 2)]</a:t>
            </a:r>
          </a:p>
          <a:p>
            <a:pPr lvl="1"/>
            <a:r>
              <a:rPr lang="en-US" dirty="0"/>
              <a:t>list comprehensions: construct list from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7" y="4133979"/>
            <a:ext cx="7077579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print('case', 'dim', 'temp')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4):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temp in [0.5*x for x in range(-1, 2)]: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17658" y="2236802"/>
            <a:ext cx="22667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looks a lot like math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0096" y="4489956"/>
            <a:ext cx="337477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consider using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numpy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529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tabs as separator</a:t>
            </a:r>
          </a:p>
          <a:p>
            <a:r>
              <a:rPr lang="en-US" dirty="0"/>
              <a:t>Increase number of digits after decimal point to 4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cs typeface="Courier New" pitchFamily="49" charset="0"/>
              </a:rPr>
              <a:t>f-string: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f'{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case_nr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dim_nr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}\t{temp:.4f}'</a:t>
            </a:r>
            <a:endParaRPr lang="en-US" sz="2800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3143672" y="3737906"/>
            <a:ext cx="1872208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4439816" y="3809914"/>
            <a:ext cx="2088232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5663952" y="3737906"/>
            <a:ext cx="3024336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/>
          <p:cNvGrpSpPr/>
          <p:nvPr/>
        </p:nvGrpSpPr>
        <p:grpSpPr>
          <a:xfrm>
            <a:off x="3409590" y="3737906"/>
            <a:ext cx="1656184" cy="1243332"/>
            <a:chOff x="1885590" y="3284984"/>
            <a:chExt cx="1656184" cy="1243332"/>
          </a:xfrm>
        </p:grpSpPr>
        <p:sp>
          <p:nvSpPr>
            <p:cNvPr id="11" name="Left Brace 10"/>
            <p:cNvSpPr/>
            <p:nvPr/>
          </p:nvSpPr>
          <p:spPr>
            <a:xfrm rot="16200000">
              <a:off x="2123728" y="3140969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85590" y="4128206"/>
              <a:ext cx="5261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0"/>
              <a:endCxn id="11" idx="1"/>
            </p:cNvCxnSpPr>
            <p:nvPr/>
          </p:nvCxnSpPr>
          <p:spPr>
            <a:xfrm flipV="1">
              <a:off x="2148675" y="3356993"/>
              <a:ext cx="11057" cy="771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Left Brace 18"/>
            <p:cNvSpPr/>
            <p:nvPr/>
          </p:nvSpPr>
          <p:spPr>
            <a:xfrm rot="16200000">
              <a:off x="3325750" y="3140968"/>
              <a:ext cx="72008" cy="360040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1" name="Straight Arrow Connector 20"/>
            <p:cNvCxnSpPr>
              <a:stCxn id="12" idx="0"/>
              <a:endCxn id="19" idx="1"/>
            </p:cNvCxnSpPr>
            <p:nvPr/>
          </p:nvCxnSpPr>
          <p:spPr>
            <a:xfrm flipV="1">
              <a:off x="2148675" y="3356992"/>
              <a:ext cx="1213079" cy="7712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879976" y="2780928"/>
            <a:ext cx="648072" cy="504056"/>
            <a:chOff x="4355976" y="2780928"/>
            <a:chExt cx="648072" cy="504056"/>
          </a:xfrm>
        </p:grpSpPr>
        <p:sp>
          <p:nvSpPr>
            <p:cNvPr id="26" name="Left Brace 25"/>
            <p:cNvSpPr/>
            <p:nvPr/>
          </p:nvSpPr>
          <p:spPr>
            <a:xfrm rot="5400000" flipV="1">
              <a:off x="4644008" y="2924944"/>
              <a:ext cx="72008" cy="64807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endCxn id="26" idx="1"/>
            </p:cNvCxnSpPr>
            <p:nvPr/>
          </p:nvCxnSpPr>
          <p:spPr>
            <a:xfrm>
              <a:off x="4680012" y="2780928"/>
              <a:ext cx="0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07569" y="3181890"/>
            <a:ext cx="7590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  <a:endParaRPr lang="en-US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63644" y="5979430"/>
            <a:ext cx="502061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alibri"/>
              </a:rPr>
              <a:t>3.6+</a:t>
            </a:r>
          </a:p>
        </p:txBody>
      </p:sp>
    </p:spTree>
    <p:extLst>
      <p:ext uri="{BB962C8B-B14F-4D97-AF65-F5344CB8AC3E}">
        <p14:creationId xmlns:p14="http://schemas.microsoft.com/office/powerpoint/2010/main" val="3186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&amp;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an object (class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),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format</a:t>
            </a:r>
            <a:r>
              <a:rPr lang="en-US" dirty="0"/>
              <a:t> is a method on that object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783632" y="3822140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'{0}\t{1}\t{2:.4f}'.format(</a:t>
            </a:r>
            <a:b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2927648" y="2852937"/>
            <a:ext cx="3384378" cy="969205"/>
            <a:chOff x="1403648" y="2996952"/>
            <a:chExt cx="3384378" cy="969205"/>
          </a:xfrm>
        </p:grpSpPr>
        <p:grpSp>
          <p:nvGrpSpPr>
            <p:cNvPr id="5" name="Group 4"/>
            <p:cNvGrpSpPr/>
            <p:nvPr/>
          </p:nvGrpSpPr>
          <p:grpSpPr>
            <a:xfrm>
              <a:off x="1403648" y="3397062"/>
              <a:ext cx="3384378" cy="569095"/>
              <a:chOff x="3131840" y="2751895"/>
              <a:chExt cx="3384378" cy="569095"/>
            </a:xfrm>
          </p:grpSpPr>
          <p:sp>
            <p:nvSpPr>
              <p:cNvPr id="6" name="Left Brace 5"/>
              <p:cNvSpPr/>
              <p:nvPr/>
            </p:nvSpPr>
            <p:spPr>
              <a:xfrm rot="5400000" flipV="1">
                <a:off x="4783166" y="1587939"/>
                <a:ext cx="81725" cy="338437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10" idx="2"/>
                <a:endCxn id="6" idx="1"/>
              </p:cNvCxnSpPr>
              <p:nvPr/>
            </p:nvCxnSpPr>
            <p:spPr>
              <a:xfrm flipH="1">
                <a:off x="4824029" y="2751895"/>
                <a:ext cx="3248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/>
            <p:cNvSpPr txBox="1"/>
            <p:nvPr/>
          </p:nvSpPr>
          <p:spPr>
            <a:xfrm>
              <a:off x="2679739" y="2996952"/>
              <a:ext cx="8386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object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80005" y="2852936"/>
            <a:ext cx="1054143" cy="933200"/>
            <a:chOff x="5056004" y="2996952"/>
            <a:chExt cx="1054143" cy="933200"/>
          </a:xfrm>
        </p:grpSpPr>
        <p:grpSp>
          <p:nvGrpSpPr>
            <p:cNvPr id="12" name="Group 11"/>
            <p:cNvGrpSpPr/>
            <p:nvPr/>
          </p:nvGrpSpPr>
          <p:grpSpPr>
            <a:xfrm>
              <a:off x="5056004" y="3397062"/>
              <a:ext cx="1054143" cy="533090"/>
              <a:chOff x="4407932" y="2751895"/>
              <a:chExt cx="1054143" cy="53309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912144" y="2735054"/>
                <a:ext cx="45719" cy="1054143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/>
              <p:cNvCxnSpPr>
                <a:stCxn id="15" idx="2"/>
                <a:endCxn id="13" idx="1"/>
              </p:cNvCxnSpPr>
              <p:nvPr/>
            </p:nvCxnSpPr>
            <p:spPr>
              <a:xfrm>
                <a:off x="4930887" y="2751895"/>
                <a:ext cx="4117" cy="48737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5075327" y="2996952"/>
              <a:ext cx="10072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727850" y="4653132"/>
            <a:ext cx="3816424" cy="1008117"/>
            <a:chOff x="3203850" y="4797147"/>
            <a:chExt cx="3816424" cy="1008117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3203850" y="4797147"/>
              <a:ext cx="3816424" cy="608007"/>
              <a:chOff x="2771802" y="2712988"/>
              <a:chExt cx="3816424" cy="608007"/>
            </a:xfrm>
          </p:grpSpPr>
          <p:sp>
            <p:nvSpPr>
              <p:cNvPr id="19" name="Left Brace 18"/>
              <p:cNvSpPr/>
              <p:nvPr/>
            </p:nvSpPr>
            <p:spPr>
              <a:xfrm rot="5400000" flipV="1">
                <a:off x="4639150" y="1371919"/>
                <a:ext cx="81728" cy="3816424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0" name="Straight Arrow Connector 19"/>
              <p:cNvCxnSpPr>
                <a:stCxn id="23" idx="0"/>
                <a:endCxn id="19" idx="1"/>
              </p:cNvCxnSpPr>
              <p:nvPr/>
            </p:nvCxnSpPr>
            <p:spPr>
              <a:xfrm flipH="1">
                <a:off x="4680014" y="2712988"/>
                <a:ext cx="78444" cy="5262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4099117" y="5405154"/>
              <a:ext cx="21827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method arguments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287689" y="5949281"/>
            <a:ext cx="517423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methods on strings produce new strings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170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negative temperatures by 0.0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2204864"/>
            <a:ext cx="1789272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87889" y="2204864"/>
            <a:ext cx="3635031" cy="1815882"/>
            <a:chOff x="3563888" y="2204864"/>
            <a:chExt cx="3635031" cy="1815882"/>
          </a:xfrm>
        </p:grpSpPr>
        <p:sp>
          <p:nvSpPr>
            <p:cNvPr id="5" name="TextBox 4"/>
            <p:cNvSpPr txBox="1"/>
            <p:nvPr/>
          </p:nvSpPr>
          <p:spPr>
            <a:xfrm>
              <a:off x="5409647" y="2204864"/>
              <a:ext cx="1789272" cy="181588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5 2 0.0000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563888" y="3220526"/>
              <a:ext cx="100811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1919536" y="4133980"/>
            <a:ext cx="6801862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float(data[2]) &lt; 0.0: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data[2] = '0.0'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print('{0} {1} {2:.4f}'.format(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data[0], data[1], float(data[2])))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294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things in and out:</a:t>
            </a:r>
            <a:br>
              <a:rPr lang="en-US" dirty="0"/>
            </a:br>
            <a:r>
              <a:rPr lang="en-US" dirty="0"/>
              <a:t>I/O &amp; command line arguments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4026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lines from file handles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file handles: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/>
              <a:t>: standard input (keyboard, pipe in)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/>
              <a:t>: standard output (screen, pipe out)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/>
              <a:t>: standard error (screen, pipe out)</a:t>
            </a:r>
          </a:p>
          <a:p>
            <a:r>
              <a:rPr lang="en-US" dirty="0"/>
              <a:t>Reading a single line: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returns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Reading all lines at once: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ym typeface="Wingdings" pitchFamily="2" charset="2"/>
              </a:rPr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list</a:t>
            </a:r>
            <a:r>
              <a:rPr lang="en-US" dirty="0">
                <a:sym typeface="Wingdings" pitchFamily="2" charset="2"/>
              </a:rPr>
              <a:t> of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Wingdings" pitchFamily="2" charset="2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40216" y="4797152"/>
            <a:ext cx="21602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line endings,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or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are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included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7648" y="6021288"/>
            <a:ext cx="64966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black"/>
                </a:solidFill>
                <a:latin typeface="Calibri"/>
              </a:rPr>
              <a:t>Note: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are methods on file handles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641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memory consumption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 reads whole file at once</a:t>
            </a:r>
          </a:p>
          <a:p>
            <a:pPr lvl="1"/>
            <a:r>
              <a:rPr lang="en-US" dirty="0"/>
              <a:t>For large files, creates long list = lots of memory</a:t>
            </a:r>
          </a:p>
          <a:p>
            <a:r>
              <a:rPr lang="en-US" dirty="0"/>
              <a:t>Avoid: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20993" y="3861048"/>
            <a:ext cx="48718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0993" y="5457998"/>
            <a:ext cx="321754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1" y="5046276"/>
            <a:ext cx="351153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Calibri"/>
              </a:rPr>
              <a:t>Returns iterator, not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list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Memory friendly!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73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 handles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dirty="0"/>
              <a:t> function writes objects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sys.stdout</a:t>
            </a:r>
            <a:r>
              <a:rPr lang="en-US" dirty="0"/>
              <a:t>, adds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/>
              <a:t>' (or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\r\n</a:t>
            </a:r>
            <a:r>
              <a:rPr lang="en-US" dirty="0"/>
              <a:t>') and applies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conversion function by default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write(…)</a:t>
            </a:r>
            <a:r>
              <a:rPr lang="en-US" dirty="0"/>
              <a:t> method writes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to file handle, e.g.,</a:t>
            </a: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sys.stderr.write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('### error: number is negative\n')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sys.stdout.write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output_str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flush()</a:t>
            </a:r>
            <a:r>
              <a:rPr lang="en-US" dirty="0"/>
              <a:t> method flushes output to disk</a:t>
            </a:r>
          </a:p>
          <a:p>
            <a:pPr lvl="1"/>
            <a:r>
              <a:rPr lang="en-US" dirty="0"/>
              <a:t>At least, tells OS to do so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0076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print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has some useful optional arguments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: allows to print to any open file handle,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/>
              <a:t> (default: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print("# error: number should be positive",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file=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: character to separate multiple objects to print</a:t>
            </a:r>
            <a:br>
              <a:rPr lang="en-US" dirty="0"/>
            </a:br>
            <a:r>
              <a:rPr lang="en-US" dirty="0"/>
              <a:t>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 '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print('alpha', 3, 5.7,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='\t')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dirty="0"/>
              <a:t>: character to add when all arguments are printed</a:t>
            </a:r>
            <a:br>
              <a:rPr lang="en-US" dirty="0"/>
            </a:br>
            <a:r>
              <a:rPr lang="en-US" dirty="0"/>
              <a:t>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print('next print will be on same line',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end='')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flush</a:t>
            </a:r>
            <a:r>
              <a:rPr lang="en-US" dirty="0"/>
              <a:t>: whether to combine print with a flush on the file handle (default: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),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print('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', file=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flush=True)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74433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Script name &amp; command line arguments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sys.argv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5720" y="2780929"/>
            <a:ext cx="316835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3987061"/>
            <a:ext cx="6112571" cy="175432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 python  cla_printer.py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['cla_printer.py']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 python  cla_printer.py  alpha  beta  3.5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['cla_printer.py', 'alpha', 'beta', '3.5']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cla_printer.py  'alpha beta'  3.5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['cla_printer.py', 'alpha beta', '3.5']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7896200" y="3501008"/>
            <a:ext cx="2123222" cy="1363216"/>
            <a:chOff x="6372200" y="3735035"/>
            <a:chExt cx="2123222" cy="1363216"/>
          </a:xfrm>
        </p:grpSpPr>
        <p:sp>
          <p:nvSpPr>
            <p:cNvPr id="6" name="TextBox 5"/>
            <p:cNvSpPr txBox="1"/>
            <p:nvPr/>
          </p:nvSpPr>
          <p:spPr>
            <a:xfrm>
              <a:off x="7164288" y="3735035"/>
              <a:ext cx="1331134" cy="1200329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Note:</a:t>
              </a:r>
            </a:p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all values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are </a:t>
              </a:r>
              <a:r>
                <a:rPr lang="en-US" sz="2400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</a:t>
              </a:r>
              <a:endPara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6372200" y="4335200"/>
              <a:ext cx="792088" cy="76305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927649" y="6021289"/>
            <a:ext cx="612186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Okay for very simple cases, better: use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argparse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03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fundamentals continued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https://github.com/gjbex/training-material/tree/master/Python/Fundamentals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518762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strip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Getting rid of line endings: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rstrip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('\r\n')</a:t>
            </a:r>
          </a:p>
          <a:p>
            <a:pPr lvl="1"/>
            <a:r>
              <a:rPr lang="en-US" dirty="0"/>
              <a:t>method will strip all combinations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/>
              <a:t> from right end of string</a:t>
            </a:r>
          </a:p>
          <a:p>
            <a:pPr lvl="1"/>
            <a:r>
              <a:rPr lang="en-US" dirty="0"/>
              <a:t>Similar methods: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lstrip</a:t>
            </a:r>
            <a:r>
              <a:rPr lang="en-US" dirty="0"/>
              <a:t>: strips from left end of string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strip</a:t>
            </a:r>
            <a:r>
              <a:rPr lang="en-US" dirty="0"/>
              <a:t>: strips from both ends of string</a:t>
            </a:r>
          </a:p>
          <a:p>
            <a:pPr lvl="1"/>
            <a:r>
              <a:rPr lang="en-US" dirty="0"/>
              <a:t>no arguments, strips: space,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  <a:r>
              <a:rPr lang="en-US" dirty="0">
                <a:latin typeface="Calibri" pitchFamily="34" charset="0"/>
                <a:cs typeface="Courier New" pitchFamily="49" charset="0"/>
              </a:rPr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95600" y="5877273"/>
            <a:ext cx="725865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 that strings are not modified, new string is created!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5877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itchFamily="49" charset="0"/>
              </a:rPr>
              <a:t>Splitting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split()</a:t>
            </a:r>
            <a:r>
              <a:rPr lang="en-US" dirty="0">
                <a:cs typeface="Courier New" pitchFamily="49" charset="0"/>
              </a:rPr>
              <a:t>returns list of strings</a:t>
            </a:r>
          </a:p>
          <a:p>
            <a:pPr lvl="1"/>
            <a:r>
              <a:rPr lang="en-US" dirty="0">
                <a:cs typeface="Courier New" pitchFamily="49" charset="0"/>
              </a:rPr>
              <a:t>no argument: split on (multiple) whitespace</a:t>
            </a:r>
          </a:p>
          <a:p>
            <a:pPr lvl="1"/>
            <a:r>
              <a:rPr lang="en-US" dirty="0">
                <a:cs typeface="Courier New" pitchFamily="49" charset="0"/>
              </a:rPr>
              <a:t>otherwise, split on provided string</a:t>
            </a:r>
          </a:p>
          <a:p>
            <a:pPr lvl="1"/>
            <a:r>
              <a:rPr lang="en-US" dirty="0">
                <a:cs typeface="Courier New" pitchFamily="49" charset="0"/>
              </a:rPr>
              <a:t>limit number of splits by providing extra argument</a:t>
            </a:r>
          </a:p>
          <a:p>
            <a:r>
              <a:rPr lang="en-US" dirty="0">
                <a:cs typeface="Courier New" pitchFamily="49" charset="0"/>
              </a:rPr>
              <a:t>E.g., read file, and print only end times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771384" y="4422012"/>
            <a:ext cx="4044697" cy="20313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1: 2013-03-27 14:20:13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1: 2013-03-28 03:05:57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2: 2013-03-28 04:30:17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start 3: 2013-03-28 04:30:17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2: 2013-03-28 05:45:17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3: 2013-03-28 09:15:38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48128" y="4869161"/>
            <a:ext cx="27301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Split on 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', but note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time format!!!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384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endswith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startswith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(prefix)</a:t>
            </a:r>
            <a:r>
              <a:rPr lang="en-US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endswith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(suffix)</a:t>
            </a:r>
            <a:r>
              <a:rPr lang="en-US" dirty="0"/>
              <a:t> return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starts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prefix</a:t>
            </a:r>
            <a:r>
              <a:rPr lang="en-US" dirty="0"/>
              <a:t>/ends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suffix</a:t>
            </a:r>
            <a:r>
              <a:rPr lang="en-US" dirty="0"/>
              <a:t> respectively,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 otherwise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11624" y="3573016"/>
            <a:ext cx="6939720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event_str.startswith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('end'):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event,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event_str.split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(':',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time_str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223792" y="5013176"/>
            <a:ext cx="5040560" cy="1017404"/>
            <a:chOff x="2699792" y="5013176"/>
            <a:chExt cx="5040560" cy="1017404"/>
          </a:xfrm>
        </p:grpSpPr>
        <p:sp>
          <p:nvSpPr>
            <p:cNvPr id="5" name="TextBox 4"/>
            <p:cNvSpPr txBox="1"/>
            <p:nvPr/>
          </p:nvSpPr>
          <p:spPr>
            <a:xfrm>
              <a:off x="2699792" y="5661248"/>
              <a:ext cx="45247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Only single split, otherwise time is split as well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 flipV="1">
              <a:off x="7224557" y="5013176"/>
              <a:ext cx="515795" cy="832738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82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Even more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methods: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is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&lt;something&gt;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is uppercase/lowercase: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s.islower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'ABC'.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'A19'.isupper()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isupper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== False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'19'.isupper()  == False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has only whitespace: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has only digits: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s.isdigit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/>
              <a:t>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is </a:t>
            </a:r>
            <a:r>
              <a:rPr lang="en-US" dirty="0" err="1"/>
              <a:t>alphabethic</a:t>
            </a:r>
            <a:r>
              <a:rPr lang="en-US" dirty="0"/>
              <a:t>/alphanumeric: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s.isalpha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s.isalnum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581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&amp; replacing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contain substring?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in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 == True</a:t>
            </a:r>
          </a:p>
          <a:p>
            <a:r>
              <a:rPr lang="en-US" dirty="0"/>
              <a:t>Find position of first occurrence of substring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ABabCD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'.find('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 == 2</a:t>
            </a:r>
          </a:p>
          <a:p>
            <a:pPr lvl="1"/>
            <a:r>
              <a:rPr lang="en-US" dirty="0"/>
              <a:t>returns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-1</a:t>
            </a:r>
            <a:r>
              <a:rPr lang="en-US" dirty="0"/>
              <a:t> when not found</a:t>
            </a:r>
          </a:p>
          <a:p>
            <a:pPr lvl="1"/>
            <a:r>
              <a:rPr lang="en-US" dirty="0"/>
              <a:t>can search between given start and final position</a:t>
            </a:r>
          </a:p>
          <a:p>
            <a:r>
              <a:rPr lang="en-US" dirty="0"/>
              <a:t>Replace all occurrences of substring by other substring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'3.14'.replace('.', ',') == '3,14'</a:t>
            </a:r>
          </a:p>
          <a:p>
            <a:pPr lvl="1"/>
            <a:r>
              <a:rPr lang="en-US" dirty="0"/>
              <a:t>maximum number of replacements can be specified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009242" y="5589241"/>
            <a:ext cx="40309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methods, but this will do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1296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Concatenating strings: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+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>
                <a:cs typeface="Courier New" pitchFamily="49" charset="0"/>
              </a:rPr>
              <a:t>Works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 as well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[0, 1] + [3, 4] == [0, 1, 3, 4]</a:t>
            </a:r>
          </a:p>
          <a:p>
            <a:r>
              <a:rPr lang="en-US" dirty="0"/>
              <a:t>Multiplying strings: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'x' * 4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xxxx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pPr lvl="1"/>
            <a:r>
              <a:rPr lang="en-US" dirty="0"/>
              <a:t>Works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 as well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[0.0] * 4 == [0.0, 0.0, 0.0, 0.0]</a:t>
            </a:r>
          </a:p>
          <a:p>
            <a:pPr lvl="2"/>
            <a:r>
              <a:rPr lang="en-US" dirty="0"/>
              <a:t>However, bear in mind that this may </a:t>
            </a:r>
            <a:r>
              <a:rPr lang="en-US" i="1" dirty="0"/>
              <a:t>not</a:t>
            </a:r>
            <a:r>
              <a:rPr lang="en-US" dirty="0"/>
              <a:t> always do what you think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00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Often, data contained in list data structure</a:t>
            </a:r>
          </a:p>
          <a:p>
            <a:pPr lvl="1"/>
            <a:r>
              <a:rPr lang="en-US" dirty="0"/>
              <a:t>Needs to be represented as delimited string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[3.1745, 18.14, -6.49043]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3.1745,18.14,-6.49043</a:t>
            </a:r>
          </a:p>
          <a:p>
            <a:r>
              <a:rPr lang="en-US" dirty="0"/>
              <a:t>Use list comprehension,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function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 err="1"/>
              <a:t>'s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join(…)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5229200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(number) for number in data]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23592" y="3789040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9048328" y="5877272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196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&amp;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are sequences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(elements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 accessed by position,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s[0] == 'a'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s[2] == 'c'</a:t>
            </a:r>
            <a:r>
              <a:rPr lang="en-US" dirty="0"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s[-1] == 'c'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s[-2] == 'b'</a:t>
            </a:r>
          </a:p>
          <a:p>
            <a:r>
              <a:rPr lang="en-US" dirty="0"/>
              <a:t>Substrings (slices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s[0:3]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s[2:4] == 'cd'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s[1:]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bcde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s[:3] ==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s[::-1] == '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edcba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5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Motivation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yet another programming language?</a:t>
            </a:r>
          </a:p>
          <a:p>
            <a:pPr lvl="1"/>
            <a:r>
              <a:rPr lang="en-US" dirty="0"/>
              <a:t>Programming languages have strong &amp; weak points</a:t>
            </a:r>
          </a:p>
          <a:p>
            <a:pPr lvl="1"/>
            <a:r>
              <a:rPr lang="en-US" dirty="0"/>
              <a:t>Pick language for task at hand</a:t>
            </a:r>
          </a:p>
          <a:p>
            <a:r>
              <a:rPr lang="en-US" dirty="0"/>
              <a:t>Why Python?</a:t>
            </a:r>
          </a:p>
          <a:p>
            <a:pPr lvl="1"/>
            <a:r>
              <a:rPr lang="en-US" dirty="0"/>
              <a:t>Useful for data processing</a:t>
            </a:r>
          </a:p>
          <a:p>
            <a:pPr lvl="1"/>
            <a:r>
              <a:rPr lang="en-US" dirty="0"/>
              <a:t>Terse language: express a lot in few lines of code</a:t>
            </a:r>
          </a:p>
          <a:p>
            <a:pPr lvl="1"/>
            <a:r>
              <a:rPr lang="en-US" dirty="0"/>
              <a:t>Short time to solution</a:t>
            </a:r>
          </a:p>
          <a:p>
            <a:pPr lvl="1"/>
            <a:r>
              <a:rPr lang="en-US" dirty="0"/>
              <a:t>Extensive standard library</a:t>
            </a:r>
          </a:p>
          <a:p>
            <a:pPr lvl="1"/>
            <a:r>
              <a:rPr lang="en-US" dirty="0"/>
              <a:t>Cross platform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16080" y="4750229"/>
            <a:ext cx="3528392" cy="1404495"/>
            <a:chOff x="4821276" y="4447838"/>
            <a:chExt cx="3528392" cy="1404495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4447838"/>
              <a:ext cx="3528392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4447838"/>
              <a:ext cx="324960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Anybody who comes to you and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says he has a perfect language is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either naïve or a salesman.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5690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&amp;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length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computes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 length (number of elements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)</a:t>
            </a:r>
            <a:br>
              <a:rPr lang="en-US" dirty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('') == 0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') == 3</a:t>
            </a:r>
            <a:br>
              <a:rPr lang="en-US" sz="2800" dirty="0"/>
            </a:b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([]) == 0</a:t>
            </a:r>
            <a:r>
              <a:rPr lang="en-US" sz="2800" dirty="0"/>
              <a:t>,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([3, 5, 7]) == 3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Length &amp; truth</a:t>
            </a:r>
          </a:p>
          <a:p>
            <a:pPr lvl="1"/>
            <a:r>
              <a:rPr lang="en-US" dirty="0"/>
              <a:t>Empty string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, non-empty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 lvl="1"/>
            <a:r>
              <a:rPr lang="en-US" dirty="0"/>
              <a:t>Empty list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  <a:r>
              <a:rPr lang="en-US" dirty="0"/>
              <a:t>, non-empty list is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7434" y="5530006"/>
            <a:ext cx="3631122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 &gt; 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256045" y="5530006"/>
            <a:ext cx="2888923" cy="923330"/>
            <a:chOff x="4372004" y="5530006"/>
            <a:chExt cx="2888923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4870529" y="5530006"/>
              <a:ext cx="2390398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72004" y="57332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endParaRPr lang="en-US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621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floating point: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float(s)</a:t>
            </a:r>
          </a:p>
          <a:p>
            <a:pPr lvl="1"/>
            <a:r>
              <a:rPr lang="en-US" dirty="0"/>
              <a:t>necessary for comparison: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float(data[2]) &lt; 0.0</a:t>
            </a:r>
            <a:endParaRPr lang="en-US" dirty="0"/>
          </a:p>
          <a:p>
            <a:r>
              <a:rPr lang="en-US" dirty="0"/>
              <a:t>Convert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to integer: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r>
              <a:rPr lang="en-US" dirty="0"/>
              <a:t>Convert number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to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r>
              <a:rPr lang="en-US" dirty="0"/>
              <a:t>Convert float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 to integer: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</a:t>
            </a:r>
          </a:p>
          <a:p>
            <a:pPr lvl="1"/>
            <a:r>
              <a:rPr lang="en-US" dirty="0"/>
              <a:t>takes integer part of float,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(-3.8) == -3</a:t>
            </a:r>
          </a:p>
          <a:p>
            <a:r>
              <a:rPr lang="en-US" dirty="0"/>
              <a:t>Determining type of expression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type(e)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type(3 + 0.1) == float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923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form:</a:t>
            </a:r>
            <a:br>
              <a:rPr lang="en-US" dirty="0"/>
            </a:br>
            <a:endParaRPr lang="en-US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Nesting: structure through indentation</a:t>
            </a:r>
          </a:p>
          <a:p>
            <a:r>
              <a:rPr lang="en-US" dirty="0"/>
              <a:t>Conditional expression:</a:t>
            </a:r>
          </a:p>
          <a:p>
            <a:endParaRPr lang="en-US" dirty="0"/>
          </a:p>
          <a:p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495600" y="1774558"/>
            <a:ext cx="4104456" cy="2590547"/>
            <a:chOff x="-324544" y="2564904"/>
            <a:chExt cx="4104456" cy="2590547"/>
          </a:xfrm>
        </p:grpSpPr>
        <p:grpSp>
          <p:nvGrpSpPr>
            <p:cNvPr id="9" name="Group 8"/>
            <p:cNvGrpSpPr/>
            <p:nvPr/>
          </p:nvGrpSpPr>
          <p:grpSpPr>
            <a:xfrm>
              <a:off x="-324544" y="2564904"/>
              <a:ext cx="4104456" cy="1318796"/>
              <a:chOff x="-252536" y="3388165"/>
              <a:chExt cx="4104456" cy="1318796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2978891" y="3388165"/>
                <a:ext cx="873029" cy="615158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cxnSp>
            <p:nvCxnSpPr>
              <p:cNvPr id="11" name="Straight Arrow Connector 10"/>
              <p:cNvCxnSpPr>
                <a:stCxn id="12" idx="3"/>
              </p:cNvCxnSpPr>
              <p:nvPr/>
            </p:nvCxnSpPr>
            <p:spPr>
              <a:xfrm flipV="1">
                <a:off x="2062457" y="3695745"/>
                <a:ext cx="783155" cy="780384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/>
              <p:cNvSpPr txBox="1"/>
              <p:nvPr/>
            </p:nvSpPr>
            <p:spPr>
              <a:xfrm>
                <a:off x="-252536" y="4245296"/>
                <a:ext cx="23149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Note indentation</a:t>
                </a:r>
                <a:endParaRPr lang="nl-BE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  <p:sp>
          <p:nvSpPr>
            <p:cNvPr id="13" name="Rectangle 12"/>
            <p:cNvSpPr/>
            <p:nvPr/>
          </p:nvSpPr>
          <p:spPr>
            <a:xfrm>
              <a:off x="2906883" y="3532181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4" name="Straight Arrow Connector 13"/>
            <p:cNvCxnSpPr>
              <a:stCxn id="12" idx="3"/>
              <a:endCxn id="13" idx="1"/>
            </p:cNvCxnSpPr>
            <p:nvPr/>
          </p:nvCxnSpPr>
          <p:spPr>
            <a:xfrm>
              <a:off x="1990449" y="3652868"/>
              <a:ext cx="916434" cy="18689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2906883" y="4540293"/>
              <a:ext cx="873029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6" name="Straight Arrow Connector 15"/>
            <p:cNvCxnSpPr>
              <a:stCxn id="12" idx="3"/>
              <a:endCxn id="15" idx="1"/>
            </p:cNvCxnSpPr>
            <p:nvPr/>
          </p:nvCxnSpPr>
          <p:spPr>
            <a:xfrm>
              <a:off x="1990449" y="3652868"/>
              <a:ext cx="916434" cy="119500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6695885" y="1423167"/>
            <a:ext cx="3644330" cy="2345342"/>
            <a:chOff x="3763055" y="2212456"/>
            <a:chExt cx="3644330" cy="2345342"/>
          </a:xfrm>
        </p:grpSpPr>
        <p:grpSp>
          <p:nvGrpSpPr>
            <p:cNvPr id="8" name="Group 7"/>
            <p:cNvGrpSpPr/>
            <p:nvPr/>
          </p:nvGrpSpPr>
          <p:grpSpPr>
            <a:xfrm>
              <a:off x="4220344" y="3108552"/>
              <a:ext cx="3187041" cy="461665"/>
              <a:chOff x="2771800" y="4085491"/>
              <a:chExt cx="3187041" cy="461665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2771800" y="4149080"/>
                <a:ext cx="360040" cy="360040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4306914" y="4085491"/>
                <a:ext cx="165192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latin typeface="Calibri"/>
                  </a:rPr>
                  <a:t>Note colon!</a:t>
                </a:r>
                <a:endParaRPr lang="nl-BE" sz="2400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7" name="Straight Arrow Connector 6"/>
              <p:cNvCxnSpPr>
                <a:stCxn id="5" idx="1"/>
              </p:cNvCxnSpPr>
              <p:nvPr/>
            </p:nvCxnSpPr>
            <p:spPr>
              <a:xfrm flipH="1">
                <a:off x="3131840" y="4316324"/>
                <a:ext cx="1175074" cy="28599"/>
              </a:xfrm>
              <a:prstGeom prst="straightConnector1">
                <a:avLst/>
              </a:prstGeom>
              <a:ln w="1905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Oval 25"/>
            <p:cNvSpPr/>
            <p:nvPr/>
          </p:nvSpPr>
          <p:spPr>
            <a:xfrm>
              <a:off x="3779912" y="4197758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7" name="Straight Arrow Connector 26"/>
            <p:cNvCxnSpPr>
              <a:stCxn id="5" idx="1"/>
              <a:endCxn id="26" idx="6"/>
            </p:cNvCxnSpPr>
            <p:nvPr/>
          </p:nvCxnSpPr>
          <p:spPr>
            <a:xfrm flipH="1">
              <a:off x="4139952" y="3339385"/>
              <a:ext cx="1615506" cy="103839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763055" y="2212456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33" name="Straight Arrow Connector 32"/>
            <p:cNvCxnSpPr>
              <a:stCxn id="5" idx="1"/>
            </p:cNvCxnSpPr>
            <p:nvPr/>
          </p:nvCxnSpPr>
          <p:spPr>
            <a:xfrm flipH="1" flipV="1">
              <a:off x="4123095" y="2392476"/>
              <a:ext cx="1632363" cy="946909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5692387" y="1318116"/>
            <a:ext cx="191270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3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466832" y="5674022"/>
            <a:ext cx="349326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10 if r &gt; 1.0 else 0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994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0856" y="1600201"/>
            <a:ext cx="8229600" cy="4525963"/>
          </a:xfrm>
        </p:spPr>
        <p:txBody>
          <a:bodyPr/>
          <a:lstStyle/>
          <a:p>
            <a:r>
              <a:rPr lang="en-US" dirty="0"/>
              <a:t>Boolean values: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False</a:t>
            </a:r>
          </a:p>
          <a:p>
            <a:r>
              <a:rPr lang="en-US" dirty="0"/>
              <a:t>Boolean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r>
              <a:rPr lang="en-US" dirty="0"/>
              <a:t>Comparison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&gt;=</a:t>
            </a:r>
          </a:p>
          <a:p>
            <a:pPr lvl="1"/>
            <a:r>
              <a:rPr lang="en-US" dirty="0">
                <a:cs typeface="Courier New" pitchFamily="49" charset="0"/>
              </a:rPr>
              <a:t>work 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cs typeface="Courier New" pitchFamily="49" charset="0"/>
              </a:rPr>
              <a:t>,…</a:t>
            </a:r>
          </a:p>
          <a:p>
            <a:r>
              <a:rPr lang="en-US" dirty="0"/>
              <a:t>List membership: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in</a:t>
            </a:r>
            <a:r>
              <a:rPr lang="en-US" dirty="0">
                <a:cs typeface="Courier New" pitchFamily="49" charset="0"/>
              </a:rPr>
              <a:t>, e.g.,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'a' in ['c', 'a', 'd'] == True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'e' not in ['c', 'a', 'd'] == True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0259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dimension numbers?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2492896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('\r\n').split()[1]))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15577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Yuck, what's that?!?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2063552" y="1988841"/>
            <a:ext cx="83529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('\r\n').split()[1])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063552" y="2564904"/>
            <a:ext cx="8352928" cy="2088232"/>
            <a:chOff x="539552" y="2564904"/>
            <a:chExt cx="8352928" cy="2088232"/>
          </a:xfrm>
        </p:grpSpPr>
        <p:sp>
          <p:nvSpPr>
            <p:cNvPr id="5" name="Rectangle 4"/>
            <p:cNvSpPr/>
            <p:nvPr/>
          </p:nvSpPr>
          <p:spPr>
            <a:xfrm>
              <a:off x="539552" y="3083476"/>
              <a:ext cx="8352928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</a:t>
              </a:r>
            </a:p>
            <a:p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    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line_str.split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= data[1]</a:t>
              </a:r>
            </a:p>
            <a:p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= 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dim_str</a:t>
              </a: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 rot="5400000">
              <a:off x="3413775" y="2498993"/>
              <a:ext cx="576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endParaRPr lang="nl-BE" sz="4000" b="1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5013177"/>
            <a:ext cx="772653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can be terse, but stick to what's comfortable for you!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6478" y="5949280"/>
            <a:ext cx="38277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However, use functions…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41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Reasonable compromise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additional variable simplifies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5" y="2492897"/>
            <a:ext cx="597471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59430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is Python data type, acts like set in math</a:t>
            </a:r>
          </a:p>
          <a:p>
            <a:pPr lvl="1"/>
            <a:r>
              <a:rPr lang="en-US" dirty="0"/>
              <a:t>empty set: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 = set()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number of elements: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  <a:p>
            <a:pPr lvl="1"/>
            <a:r>
              <a:rPr lang="en-US" dirty="0"/>
              <a:t>add element: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s.add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('a')</a:t>
            </a:r>
          </a:p>
          <a:p>
            <a:pPr lvl="1"/>
            <a:r>
              <a:rPr lang="en-US" dirty="0"/>
              <a:t>check membership: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'b' in s</a:t>
            </a:r>
          </a:p>
          <a:p>
            <a:pPr lvl="1"/>
            <a:r>
              <a:rPr lang="en-US" dirty="0"/>
              <a:t>remove element: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s.remove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('b')</a:t>
            </a:r>
            <a:r>
              <a:rPr lang="en-US" dirty="0"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s.discard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('b')</a:t>
            </a:r>
          </a:p>
          <a:p>
            <a:pPr lvl="1"/>
            <a:r>
              <a:rPr lang="en-US" dirty="0"/>
              <a:t>remove and return arbitrary element: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s.pop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iterating over elements: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for element in 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>
                <a:cs typeface="Courier New" pitchFamily="49" charset="0"/>
              </a:rPr>
              <a:t>No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s,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>
                <a:cs typeface="Courier New" pitchFamily="49" charset="0"/>
              </a:rPr>
              <a:t>s</a:t>
            </a:r>
          </a:p>
          <a:p>
            <a:r>
              <a:rPr lang="en-US" dirty="0">
                <a:cs typeface="Courier New" pitchFamily="49" charset="0"/>
              </a:rPr>
              <a:t>Set comprehensions:</a:t>
            </a:r>
            <a:br>
              <a:rPr lang="nl-BE" dirty="0">
                <a:cs typeface="Courier New" pitchFamily="49" charset="0"/>
              </a:rPr>
            </a:br>
            <a:r>
              <a:rPr lang="nl-BE" dirty="0">
                <a:cs typeface="Courier New" pitchFamily="49" charset="0"/>
              </a:rPr>
              <a:t>             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{i </a:t>
            </a:r>
            <a:r>
              <a:rPr lang="nl-BE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range(3)}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 {0, 1, 2}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2594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348880"/>
            <a:ext cx="8229600" cy="396044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Intersection: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s1.intersection(s2) == {7}</a:t>
            </a:r>
          </a:p>
          <a:p>
            <a:r>
              <a:rPr lang="en-US" dirty="0"/>
              <a:t>Union: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s1.union(s2) == {3, 5, 7, 11}</a:t>
            </a:r>
          </a:p>
          <a:p>
            <a:r>
              <a:rPr lang="en-US" dirty="0"/>
              <a:t>Difference: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s1.difference(s2) == {3, 5}</a:t>
            </a:r>
          </a:p>
          <a:p>
            <a:r>
              <a:rPr lang="en-US" dirty="0"/>
              <a:t>Symmetric difference: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s1.symmetric_difference(s2) == {3, 5, 11}</a:t>
            </a:r>
          </a:p>
          <a:p>
            <a:r>
              <a:rPr lang="en-US" dirty="0"/>
              <a:t>Is subset of?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s1.issubset(s2) == False</a:t>
            </a:r>
          </a:p>
          <a:p>
            <a:r>
              <a:rPr lang="en-US" dirty="0"/>
              <a:t>Is disjoint from?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s1.isdisjoint(s2) == False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95601" y="1268761"/>
            <a:ext cx="27655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= {3, 5, 7}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s2 = {7, 11}</a:t>
            </a:r>
            <a:endParaRPr lang="nl-B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5606" y="1484784"/>
            <a:ext cx="350288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To modify set, use: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s1.&lt;op&gt;_update(s2)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  <a:cs typeface="Courier New" panose="02070309020205020404" pitchFamily="49" charset="0"/>
              </a:rPr>
              <a:t>For union, use:</a:t>
            </a:r>
          </a:p>
          <a:p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s1.update(s2)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1101" y="232912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&amp; s2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61101" y="2931266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| s2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61101" y="3543099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s1 - s2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61101" y="41444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^ s2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61101" y="4715421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&lt;= s2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15839" y="3115932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s1 |= s2</a:t>
            </a:r>
          </a:p>
        </p:txBody>
      </p:sp>
    </p:spTree>
    <p:extLst>
      <p:ext uri="{BB962C8B-B14F-4D97-AF65-F5344CB8AC3E}">
        <p14:creationId xmlns:p14="http://schemas.microsoft.com/office/powerpoint/2010/main" val="13726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modularity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code copied and pasted, modified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Make it generic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1991544" y="2311712"/>
            <a:ext cx="776687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</a:t>
            </a:r>
            <a:endParaRPr lang="nl-BE" dirty="0">
              <a:solidFill>
                <a:prstClr val="black"/>
              </a:solidFill>
              <a:latin typeface="Calibri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505053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307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is general purpose programming language, but strong for</a:t>
            </a:r>
          </a:p>
          <a:p>
            <a:pPr lvl="1"/>
            <a:r>
              <a:rPr lang="en-US" dirty="0"/>
              <a:t>Data transformation: rewrite data into another format</a:t>
            </a:r>
          </a:p>
          <a:p>
            <a:pPr lvl="2"/>
            <a:r>
              <a:rPr lang="en-US" dirty="0"/>
              <a:t>Preprocessing/</a:t>
            </a:r>
            <a:r>
              <a:rPr lang="en-US" dirty="0" err="1"/>
              <a:t>postprocessing</a:t>
            </a:r>
            <a:r>
              <a:rPr lang="en-US" dirty="0"/>
              <a:t>/aggregating data</a:t>
            </a:r>
          </a:p>
          <a:p>
            <a:pPr lvl="1"/>
            <a:r>
              <a:rPr lang="en-US" dirty="0"/>
              <a:t>Prototyping</a:t>
            </a:r>
          </a:p>
          <a:p>
            <a:pPr lvl="2"/>
            <a:r>
              <a:rPr lang="en-US" dirty="0"/>
              <a:t>Experiment easily in Python, fast implementation later</a:t>
            </a:r>
          </a:p>
          <a:p>
            <a:pPr lvl="2"/>
            <a:r>
              <a:rPr lang="en-US" dirty="0"/>
              <a:t>Explorative programming</a:t>
            </a:r>
          </a:p>
          <a:p>
            <a:pPr lvl="1"/>
            <a:r>
              <a:rPr lang="en-US" dirty="0"/>
              <a:t>Glue/coordination language</a:t>
            </a:r>
          </a:p>
          <a:p>
            <a:pPr lvl="2"/>
            <a:r>
              <a:rPr lang="en-US" dirty="0"/>
              <a:t>Use Python as "scaffolding" for libraries in C/C++/Fortran</a:t>
            </a:r>
          </a:p>
          <a:p>
            <a:pPr lvl="1"/>
            <a:r>
              <a:rPr lang="en-US" dirty="0"/>
              <a:t>In-application scripting language</a:t>
            </a:r>
          </a:p>
          <a:p>
            <a:pPr lvl="2"/>
            <a:r>
              <a:rPr lang="en-US" dirty="0"/>
              <a:t>E.g., </a:t>
            </a:r>
            <a:r>
              <a:rPr lang="en-US" dirty="0" err="1"/>
              <a:t>Kitware</a:t>
            </a:r>
            <a:r>
              <a:rPr lang="en-US" dirty="0"/>
              <a:t> </a:t>
            </a:r>
            <a:r>
              <a:rPr lang="en-US" dirty="0" err="1"/>
              <a:t>ParaView</a:t>
            </a:r>
            <a:r>
              <a:rPr lang="en-US" dirty="0"/>
              <a:t>, </a:t>
            </a:r>
            <a:r>
              <a:rPr lang="en-US" dirty="0" err="1"/>
              <a:t>Dassault</a:t>
            </a:r>
            <a:r>
              <a:rPr lang="en-US" dirty="0"/>
              <a:t> </a:t>
            </a:r>
            <a:r>
              <a:rPr lang="en-US" dirty="0" err="1"/>
              <a:t>Systèmes</a:t>
            </a:r>
            <a:r>
              <a:rPr lang="en-US" dirty="0"/>
              <a:t> </a:t>
            </a:r>
            <a:r>
              <a:rPr lang="en-US" dirty="0" err="1"/>
              <a:t>Abaqus</a:t>
            </a:r>
            <a:r>
              <a:rPr lang="en-US" dirty="0"/>
              <a:t>™, Adobe Photoshop™</a:t>
            </a:r>
          </a:p>
          <a:p>
            <a:pPr lvl="1"/>
            <a:r>
              <a:rPr lang="en-US" dirty="0"/>
              <a:t>Graphical user interfaces</a:t>
            </a:r>
          </a:p>
          <a:p>
            <a:pPr lvl="2"/>
            <a:r>
              <a:rPr lang="en-US" dirty="0"/>
              <a:t>Wrap GUI around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9116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 by reference</a:t>
            </a:r>
          </a:p>
          <a:p>
            <a:pPr lvl="1"/>
            <a:r>
              <a:rPr lang="en-US" dirty="0"/>
              <a:t>however, remember that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/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dirty="0"/>
              <a:t> et al. are immutable</a:t>
            </a:r>
          </a:p>
          <a:p>
            <a:r>
              <a:rPr lang="en-US" dirty="0"/>
              <a:t>Arguments can have default values</a:t>
            </a:r>
          </a:p>
          <a:p>
            <a:r>
              <a:rPr lang="en-US" dirty="0"/>
              <a:t>Arguments can be positional, or by keyword</a:t>
            </a:r>
          </a:p>
          <a:p>
            <a:r>
              <a:rPr lang="en-US" dirty="0"/>
              <a:t>Higher order</a:t>
            </a:r>
          </a:p>
          <a:p>
            <a:pPr lvl="1"/>
            <a:r>
              <a:rPr lang="en-US" dirty="0"/>
              <a:t>functions can have functions as arguments</a:t>
            </a:r>
            <a:endParaRPr lang="nl-BE" dirty="0"/>
          </a:p>
          <a:p>
            <a:pPr lvl="1"/>
            <a:r>
              <a:rPr lang="en-US" dirty="0"/>
              <a:t>function can return functions (closures)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04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function definition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dirty="0"/>
              <a:t> statement to… return results, if any, and return control to caller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87688" y="3215878"/>
            <a:ext cx="3416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47728" y="2483604"/>
            <a:ext cx="1800202" cy="789582"/>
            <a:chOff x="2195736" y="2276872"/>
            <a:chExt cx="1800202" cy="789582"/>
          </a:xfrm>
        </p:grpSpPr>
        <p:grpSp>
          <p:nvGrpSpPr>
            <p:cNvPr id="6" name="Group 5"/>
            <p:cNvGrpSpPr/>
            <p:nvPr/>
          </p:nvGrpSpPr>
          <p:grpSpPr>
            <a:xfrm>
              <a:off x="2483768" y="2646204"/>
              <a:ext cx="1512170" cy="420250"/>
              <a:chOff x="4139952" y="2862228"/>
              <a:chExt cx="1512170" cy="420250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61286" y="2491643"/>
                <a:ext cx="69501" cy="151217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7" idx="2"/>
                <a:endCxn id="8" idx="1"/>
              </p:cNvCxnSpPr>
              <p:nvPr/>
            </p:nvCxnSpPr>
            <p:spPr>
              <a:xfrm>
                <a:off x="4629537" y="2862228"/>
                <a:ext cx="266500" cy="3507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2195736" y="2276872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function name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644541" y="2483604"/>
            <a:ext cx="1422377" cy="765802"/>
            <a:chOff x="4192548" y="2276872"/>
            <a:chExt cx="1422377" cy="765802"/>
          </a:xfrm>
        </p:grpSpPr>
        <p:grpSp>
          <p:nvGrpSpPr>
            <p:cNvPr id="11" name="Group 10"/>
            <p:cNvGrpSpPr/>
            <p:nvPr/>
          </p:nvGrpSpPr>
          <p:grpSpPr>
            <a:xfrm>
              <a:off x="4211962" y="2646204"/>
              <a:ext cx="691775" cy="396470"/>
              <a:chOff x="3995938" y="2862228"/>
              <a:chExt cx="691775" cy="396470"/>
            </a:xfrm>
          </p:grpSpPr>
          <p:sp>
            <p:nvSpPr>
              <p:cNvPr id="13" name="Left Brace 12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4" name="Straight Arrow Connector 13"/>
              <p:cNvCxnSpPr>
                <a:stCxn id="12" idx="2"/>
                <a:endCxn id="13" idx="1"/>
              </p:cNvCxnSpPr>
              <p:nvPr/>
            </p:nvCxnSpPr>
            <p:spPr>
              <a:xfrm flipH="1">
                <a:off x="4314333" y="2862228"/>
                <a:ext cx="373380" cy="35075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4192548" y="2276872"/>
              <a:ext cx="1422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list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7248128" y="3563724"/>
            <a:ext cx="2068780" cy="648072"/>
            <a:chOff x="5796136" y="3356992"/>
            <a:chExt cx="2068780" cy="648072"/>
          </a:xfrm>
        </p:grpSpPr>
        <p:grpSp>
          <p:nvGrpSpPr>
            <p:cNvPr id="16" name="Group 15"/>
            <p:cNvGrpSpPr/>
            <p:nvPr/>
          </p:nvGrpSpPr>
          <p:grpSpPr>
            <a:xfrm rot="5400000">
              <a:off x="5760132" y="3392996"/>
              <a:ext cx="648072" cy="576064"/>
              <a:chOff x="4355976" y="2708920"/>
              <a:chExt cx="648072" cy="576064"/>
            </a:xfrm>
          </p:grpSpPr>
          <p:sp>
            <p:nvSpPr>
              <p:cNvPr id="18" name="Left Brace 17"/>
              <p:cNvSpPr/>
              <p:nvPr/>
            </p:nvSpPr>
            <p:spPr>
              <a:xfrm rot="5400000" flipV="1">
                <a:off x="4644008" y="2924944"/>
                <a:ext cx="72008" cy="648072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9" name="Straight Arrow Connector 18"/>
              <p:cNvCxnSpPr>
                <a:stCxn id="17" idx="1"/>
                <a:endCxn id="18" idx="1"/>
              </p:cNvCxnSpPr>
              <p:nvPr/>
            </p:nvCxnSpPr>
            <p:spPr>
              <a:xfrm rot="16200000" flipH="1">
                <a:off x="4427549" y="2960513"/>
                <a:ext cx="504056" cy="87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/>
            <p:cNvSpPr txBox="1"/>
            <p:nvPr/>
          </p:nvSpPr>
          <p:spPr>
            <a:xfrm>
              <a:off x="6372200" y="3356992"/>
              <a:ext cx="14927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function body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statement(s)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392260" y="2946825"/>
            <a:ext cx="3160125" cy="648072"/>
            <a:chOff x="2771800" y="3861048"/>
            <a:chExt cx="3160125" cy="648072"/>
          </a:xfrm>
        </p:grpSpPr>
        <p:sp>
          <p:nvSpPr>
            <p:cNvPr id="21" name="Oval 20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44008" y="3861048"/>
              <a:ext cx="1287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colon!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6"/>
            </p:cNvCxnSpPr>
            <p:nvPr/>
          </p:nvCxnSpPr>
          <p:spPr>
            <a:xfrm flipH="1">
              <a:off x="3131840" y="4045714"/>
              <a:ext cx="1512168" cy="28338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1919537" y="3594898"/>
            <a:ext cx="2007291" cy="1058239"/>
            <a:chOff x="467544" y="3388165"/>
            <a:chExt cx="2007291" cy="1058239"/>
          </a:xfrm>
        </p:grpSpPr>
        <p:sp>
          <p:nvSpPr>
            <p:cNvPr id="25" name="Rectangle 24"/>
            <p:cNvSpPr/>
            <p:nvPr/>
          </p:nvSpPr>
          <p:spPr>
            <a:xfrm>
              <a:off x="1970779" y="3388165"/>
              <a:ext cx="504056" cy="615158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6" name="Straight Arrow Connector 25"/>
            <p:cNvCxnSpPr>
              <a:stCxn id="27" idx="0"/>
            </p:cNvCxnSpPr>
            <p:nvPr/>
          </p:nvCxnSpPr>
          <p:spPr>
            <a:xfrm flipV="1">
              <a:off x="1360609" y="3717032"/>
              <a:ext cx="610170" cy="36004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7544" y="4077072"/>
              <a:ext cx="17861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Note indentation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8" name="Slide Number Placeholder 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07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flexibility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column separator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765828"/>
            <a:ext cx="7848872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071664" y="2195572"/>
            <a:ext cx="2050626" cy="945396"/>
            <a:chOff x="1035381" y="3563724"/>
            <a:chExt cx="2050626" cy="945396"/>
          </a:xfrm>
        </p:grpSpPr>
        <p:sp>
          <p:nvSpPr>
            <p:cNvPr id="6" name="Oval 5"/>
            <p:cNvSpPr/>
            <p:nvPr/>
          </p:nvSpPr>
          <p:spPr>
            <a:xfrm>
              <a:off x="2813364" y="4149080"/>
              <a:ext cx="18002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35381" y="3563724"/>
              <a:ext cx="20506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argument separator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  <a:endCxn id="6" idx="0"/>
            </p:cNvCxnSpPr>
            <p:nvPr/>
          </p:nvCxnSpPr>
          <p:spPr>
            <a:xfrm>
              <a:off x="2060694" y="3933056"/>
              <a:ext cx="842680" cy="2160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482339" y="2189478"/>
            <a:ext cx="1402628" cy="565164"/>
            <a:chOff x="4030347" y="2477510"/>
            <a:chExt cx="1402628" cy="565164"/>
          </a:xfrm>
        </p:grpSpPr>
        <p:grpSp>
          <p:nvGrpSpPr>
            <p:cNvPr id="13" name="Group 12"/>
            <p:cNvGrpSpPr/>
            <p:nvPr/>
          </p:nvGrpSpPr>
          <p:grpSpPr>
            <a:xfrm>
              <a:off x="4211962" y="2846842"/>
              <a:ext cx="636790" cy="195832"/>
              <a:chOff x="3995938" y="3062866"/>
              <a:chExt cx="636790" cy="195832"/>
            </a:xfrm>
          </p:grpSpPr>
          <p:sp>
            <p:nvSpPr>
              <p:cNvPr id="15" name="Left Brace 14"/>
              <p:cNvSpPr/>
              <p:nvPr/>
            </p:nvSpPr>
            <p:spPr>
              <a:xfrm rot="5400000" flipV="1">
                <a:off x="4291473" y="2917444"/>
                <a:ext cx="45719" cy="63679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2"/>
                <a:endCxn id="15" idx="1"/>
              </p:cNvCxnSpPr>
              <p:nvPr/>
            </p:nvCxnSpPr>
            <p:spPr>
              <a:xfrm flipH="1">
                <a:off x="4314333" y="3062866"/>
                <a:ext cx="201304" cy="1501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4030347" y="2477510"/>
              <a:ext cx="1402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default value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384032" y="4437114"/>
            <a:ext cx="3672408" cy="1067925"/>
            <a:chOff x="4860032" y="4581129"/>
            <a:chExt cx="3672408" cy="1067925"/>
          </a:xfrm>
        </p:grpSpPr>
        <p:grpSp>
          <p:nvGrpSpPr>
            <p:cNvPr id="18" name="Group 17"/>
            <p:cNvGrpSpPr/>
            <p:nvPr/>
          </p:nvGrpSpPr>
          <p:grpSpPr>
            <a:xfrm flipV="1">
              <a:off x="4860032" y="4581129"/>
              <a:ext cx="2160240" cy="360039"/>
              <a:chOff x="4427984" y="3176974"/>
              <a:chExt cx="2160240" cy="360039"/>
            </a:xfrm>
          </p:grpSpPr>
          <p:sp>
            <p:nvSpPr>
              <p:cNvPr id="20" name="Left Brace 19"/>
              <p:cNvSpPr/>
              <p:nvPr/>
            </p:nvSpPr>
            <p:spPr>
              <a:xfrm rot="5400000" flipV="1">
                <a:off x="5467240" y="2416029"/>
                <a:ext cx="81728" cy="216024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1" name="Straight Arrow Connector 20"/>
              <p:cNvCxnSpPr>
                <a:stCxn id="19" idx="0"/>
                <a:endCxn id="20" idx="1"/>
              </p:cNvCxnSpPr>
              <p:nvPr/>
            </p:nvCxnSpPr>
            <p:spPr>
              <a:xfrm flipH="1">
                <a:off x="5508104" y="3176974"/>
                <a:ext cx="848766" cy="27831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/>
            <p:cNvSpPr txBox="1"/>
            <p:nvPr/>
          </p:nvSpPr>
          <p:spPr>
            <a:xfrm>
              <a:off x="5045395" y="4941168"/>
              <a:ext cx="34870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 with single argument,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default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(i.e.,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None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)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202616" y="5674022"/>
            <a:ext cx="776687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temp)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=';'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37110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value pitfall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75520" y="1196753"/>
            <a:ext cx="7848872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filter_pos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values=[]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values.append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values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[1, -3, 5],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[13, 33, -15],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values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f'filtering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{values}')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filtered_values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filter_pos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(values)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f'filtered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filtered_values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88088" y="3151079"/>
            <a:ext cx="3493264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[1, -3, 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filtered: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filtering [13, 33, -15]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filtered: [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1, 5,</a:t>
            </a:r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13, 33</a:t>
            </a:r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88088" y="1652608"/>
            <a:ext cx="3621306" cy="1200329"/>
            <a:chOff x="107504" y="5557338"/>
            <a:chExt cx="3621306" cy="1200329"/>
          </a:xfrm>
          <a:solidFill>
            <a:schemeClr val="bg1"/>
          </a:solidFill>
        </p:grpSpPr>
        <p:sp>
          <p:nvSpPr>
            <p:cNvPr id="7" name="Rectangle 6"/>
            <p:cNvSpPr/>
            <p:nvPr/>
          </p:nvSpPr>
          <p:spPr>
            <a:xfrm>
              <a:off x="107504" y="5589240"/>
              <a:ext cx="3621306" cy="115212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3528" y="5703226"/>
              <a:ext cx="731055" cy="750110"/>
            </a:xfrm>
            <a:prstGeom prst="rect">
              <a:avLst/>
            </a:prstGeom>
            <a:grpFill/>
          </p:spPr>
        </p:pic>
        <p:sp>
          <p:nvSpPr>
            <p:cNvPr id="9" name="TextBox 8"/>
            <p:cNvSpPr txBox="1"/>
            <p:nvPr/>
          </p:nvSpPr>
          <p:spPr>
            <a:xfrm>
              <a:off x="1038265" y="5557338"/>
              <a:ext cx="269054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default values are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created on import,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reused for calls: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mutable types == surprise!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773482" y="5505066"/>
            <a:ext cx="7848872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values=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if values is None: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values = []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26311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Tuples (YADS </a:t>
            </a:r>
            <a:r>
              <a:rPr lang="en-US" dirty="0">
                <a:sym typeface="Wingdings" pitchFamily="2" charset="2"/>
              </a:rPr>
              <a:t>)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is (kind of) fixed length list, </a:t>
            </a:r>
            <a:r>
              <a:rPr lang="en-US" i="1" dirty="0"/>
              <a:t>immutable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  <a:r>
              <a:rPr lang="en-US" dirty="0"/>
              <a:t> with two elements: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 = ('a', 'b')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first element: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t[0] == 'a'</a:t>
            </a:r>
            <a:r>
              <a:rPr lang="en-US" dirty="0"/>
              <a:t>, second element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t[1] == 'b'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07568" y="371703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temp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863752" y="4581128"/>
            <a:ext cx="6654202" cy="616134"/>
            <a:chOff x="2339752" y="4581129"/>
            <a:chExt cx="6654202" cy="616134"/>
          </a:xfrm>
        </p:grpSpPr>
        <p:grpSp>
          <p:nvGrpSpPr>
            <p:cNvPr id="6" name="Group 5"/>
            <p:cNvGrpSpPr/>
            <p:nvPr/>
          </p:nvGrpSpPr>
          <p:grpSpPr>
            <a:xfrm flipV="1">
              <a:off x="2339752" y="4581129"/>
              <a:ext cx="5904658" cy="416079"/>
              <a:chOff x="1907704" y="3120934"/>
              <a:chExt cx="5904658" cy="416079"/>
            </a:xfrm>
          </p:grpSpPr>
          <p:sp>
            <p:nvSpPr>
              <p:cNvPr id="8" name="Left Brace 7"/>
              <p:cNvSpPr/>
              <p:nvPr/>
            </p:nvSpPr>
            <p:spPr>
              <a:xfrm rot="5400000" flipV="1">
                <a:off x="4819168" y="543820"/>
                <a:ext cx="81729" cy="590465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7" idx="1"/>
                <a:endCxn id="8" idx="1"/>
              </p:cNvCxnSpPr>
              <p:nvPr/>
            </p:nvCxnSpPr>
            <p:spPr>
              <a:xfrm flipH="1">
                <a:off x="4860033" y="3120934"/>
                <a:ext cx="482722" cy="3343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5774803" y="4797153"/>
              <a:ext cx="321915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of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,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,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float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727778" y="5661248"/>
            <a:ext cx="6248543" cy="864096"/>
            <a:chOff x="2339752" y="4477183"/>
            <a:chExt cx="6248543" cy="864096"/>
          </a:xfrm>
        </p:grpSpPr>
        <p:grpSp>
          <p:nvGrpSpPr>
            <p:cNvPr id="14" name="Group 13"/>
            <p:cNvGrpSpPr/>
            <p:nvPr/>
          </p:nvGrpSpPr>
          <p:grpSpPr>
            <a:xfrm flipV="1">
              <a:off x="2339752" y="4477183"/>
              <a:ext cx="3096346" cy="664041"/>
              <a:chOff x="1907704" y="2976918"/>
              <a:chExt cx="3096346" cy="664041"/>
            </a:xfrm>
          </p:grpSpPr>
          <p:sp>
            <p:nvSpPr>
              <p:cNvPr id="16" name="Left Brace 15"/>
              <p:cNvSpPr/>
              <p:nvPr/>
            </p:nvSpPr>
            <p:spPr>
              <a:xfrm rot="5400000" flipV="1">
                <a:off x="3363039" y="1999949"/>
                <a:ext cx="185675" cy="3096346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7" name="Straight Arrow Connector 16"/>
              <p:cNvCxnSpPr>
                <a:stCxn id="15" idx="1"/>
                <a:endCxn id="16" idx="1"/>
              </p:cNvCxnSpPr>
              <p:nvPr/>
            </p:nvCxnSpPr>
            <p:spPr>
              <a:xfrm flipH="1">
                <a:off x="3455877" y="2976918"/>
                <a:ext cx="828091" cy="4783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4716016" y="4941169"/>
              <a:ext cx="38722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3-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tuple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unpacked into 3 variables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1919537" y="6237312"/>
            <a:ext cx="236635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1-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('a', )</a:t>
            </a:r>
            <a:endParaRPr lang="nl-BE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106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dimension numbers…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dimension numbers occur in file?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2492897"/>
            <a:ext cx="5561138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set()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1" y="5661248"/>
            <a:ext cx="49180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is wildcard in tuple unpacking: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tuple elements at those positions are ignored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935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tuples, Python 2.6+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collections.namedtuple</a:t>
            </a:r>
            <a:r>
              <a:rPr lang="en-US" dirty="0"/>
              <a:t> </a:t>
            </a:r>
            <a:r>
              <a:rPr lang="en-US" i="1" dirty="0"/>
              <a:t>is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/>
              <a:t>, but elements have names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991545" y="2636912"/>
            <a:ext cx="818044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collections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temp')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4223792" y="6249294"/>
            <a:ext cx="4392488" cy="492075"/>
            <a:chOff x="2135563" y="4849204"/>
            <a:chExt cx="4392488" cy="492075"/>
          </a:xfrm>
        </p:grpSpPr>
        <p:grpSp>
          <p:nvGrpSpPr>
            <p:cNvPr id="19" name="Group 18"/>
            <p:cNvGrpSpPr/>
            <p:nvPr/>
          </p:nvGrpSpPr>
          <p:grpSpPr>
            <a:xfrm flipV="1">
              <a:off x="2135563" y="4849204"/>
              <a:ext cx="2580453" cy="292020"/>
              <a:chOff x="1703515" y="2976918"/>
              <a:chExt cx="2580453" cy="292020"/>
            </a:xfrm>
          </p:grpSpPr>
          <p:sp>
            <p:nvSpPr>
              <p:cNvPr id="21" name="Left Brace 20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22" name="Straight Arrow Connector 21"/>
              <p:cNvCxnSpPr>
                <a:stCxn id="20" idx="1"/>
                <a:endCxn id="21" idx="1"/>
              </p:cNvCxnSpPr>
              <p:nvPr/>
            </p:nvCxnSpPr>
            <p:spPr>
              <a:xfrm flipH="1">
                <a:off x="2827715" y="2976918"/>
                <a:ext cx="1456253" cy="19918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4716016" y="4941169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by name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59496" y="3212976"/>
            <a:ext cx="3312368" cy="1953508"/>
            <a:chOff x="35496" y="3212976"/>
            <a:chExt cx="3312368" cy="1953508"/>
          </a:xfrm>
        </p:grpSpPr>
        <p:sp>
          <p:nvSpPr>
            <p:cNvPr id="25" name="Rectangle 24"/>
            <p:cNvSpPr/>
            <p:nvPr/>
          </p:nvSpPr>
          <p:spPr>
            <a:xfrm>
              <a:off x="467544" y="3212976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79712" y="4313878"/>
              <a:ext cx="136815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35496" y="4797152"/>
              <a:ext cx="1264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constructor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flipV="1">
              <a:off x="1300266" y="4622072"/>
              <a:ext cx="1363522" cy="35974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7" idx="0"/>
            </p:cNvCxnSpPr>
            <p:nvPr/>
          </p:nvCxnSpPr>
          <p:spPr>
            <a:xfrm flipH="1" flipV="1">
              <a:off x="467544" y="3573016"/>
              <a:ext cx="200337" cy="122413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6960096" y="3212976"/>
            <a:ext cx="3439880" cy="972108"/>
            <a:chOff x="5436096" y="3212976"/>
            <a:chExt cx="3439880" cy="972108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2880320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36296" y="3815752"/>
              <a:ext cx="16396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element names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2"/>
            </p:cNvCxnSpPr>
            <p:nvPr/>
          </p:nvCxnSpPr>
          <p:spPr>
            <a:xfrm flipH="1" flipV="1">
              <a:off x="6876256" y="3501008"/>
              <a:ext cx="360040" cy="49941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221514" y="2492896"/>
            <a:ext cx="3358763" cy="1008112"/>
            <a:chOff x="3697513" y="2492896"/>
            <a:chExt cx="3358763" cy="1008112"/>
          </a:xfrm>
        </p:grpSpPr>
        <p:sp>
          <p:nvSpPr>
            <p:cNvPr id="42" name="Rectangle 41"/>
            <p:cNvSpPr/>
            <p:nvPr/>
          </p:nvSpPr>
          <p:spPr>
            <a:xfrm>
              <a:off x="3697513" y="3212976"/>
              <a:ext cx="1512168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868130" y="2492896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type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453597" y="2677562"/>
              <a:ext cx="1414533" cy="53541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1017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Named tuples, Python 3.5+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typing.NamedTuple</a:t>
            </a:r>
            <a:r>
              <a:rPr lang="en-US" dirty="0"/>
              <a:t> </a:t>
            </a:r>
            <a:r>
              <a:rPr lang="en-US" i="1" dirty="0"/>
              <a:t>acts as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dirty="0"/>
              <a:t>, but</a:t>
            </a:r>
          </a:p>
          <a:p>
            <a:pPr lvl="1"/>
            <a:r>
              <a:rPr lang="en-US" dirty="0"/>
              <a:t>elements have names</a:t>
            </a:r>
          </a:p>
          <a:p>
            <a:pPr lvl="1"/>
            <a:r>
              <a:rPr lang="en-US" dirty="0"/>
              <a:t>elements have type hints</a:t>
            </a:r>
          </a:p>
          <a:p>
            <a:pPr lvl="1"/>
            <a:r>
              <a:rPr lang="en-US" dirty="0"/>
              <a:t>can have methods</a:t>
            </a:r>
          </a:p>
          <a:p>
            <a:pPr lvl="1"/>
            <a:r>
              <a:rPr lang="en-US" dirty="0"/>
              <a:t>can serve as base class</a:t>
            </a: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2423592" y="4509120"/>
            <a:ext cx="496855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typing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NamedTuple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temp: float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3047359" y="5389995"/>
            <a:ext cx="5830371" cy="793139"/>
            <a:chOff x="5436096" y="3212976"/>
            <a:chExt cx="5830371" cy="793139"/>
          </a:xfrm>
        </p:grpSpPr>
        <p:sp>
          <p:nvSpPr>
            <p:cNvPr id="36" name="Rectangle 35"/>
            <p:cNvSpPr/>
            <p:nvPr/>
          </p:nvSpPr>
          <p:spPr>
            <a:xfrm>
              <a:off x="5436096" y="3212976"/>
              <a:ext cx="1680490" cy="78744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8473138" y="3636783"/>
              <a:ext cx="27933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element names + type hints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1"/>
              <a:endCxn id="36" idx="3"/>
            </p:cNvCxnSpPr>
            <p:nvPr/>
          </p:nvCxnSpPr>
          <p:spPr>
            <a:xfrm flipH="1" flipV="1">
              <a:off x="7116586" y="3606697"/>
              <a:ext cx="1356552" cy="21475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287689" y="4624572"/>
            <a:ext cx="4698529" cy="765423"/>
            <a:chOff x="3745859" y="2752363"/>
            <a:chExt cx="4698529" cy="765423"/>
          </a:xfrm>
        </p:grpSpPr>
        <p:sp>
          <p:nvSpPr>
            <p:cNvPr id="42" name="Rectangle 41"/>
            <p:cNvSpPr/>
            <p:nvPr/>
          </p:nvSpPr>
          <p:spPr>
            <a:xfrm>
              <a:off x="3745859" y="3229754"/>
              <a:ext cx="1305947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256242" y="2752363"/>
              <a:ext cx="11881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type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44" name="Straight Arrow Connector 43"/>
            <p:cNvCxnSpPr>
              <a:stCxn id="43" idx="1"/>
              <a:endCxn id="42" idx="0"/>
            </p:cNvCxnSpPr>
            <p:nvPr/>
          </p:nvCxnSpPr>
          <p:spPr>
            <a:xfrm flipH="1">
              <a:off x="4398833" y="2937029"/>
              <a:ext cx="2857409" cy="29272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66545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named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1772817"/>
            <a:ext cx="650736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temp=float(data[2]))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dim_nrs.add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11824" y="4521102"/>
            <a:ext cx="3987080" cy="1108209"/>
            <a:chOff x="2135563" y="4849204"/>
            <a:chExt cx="3987080" cy="1108209"/>
          </a:xfrm>
        </p:grpSpPr>
        <p:grpSp>
          <p:nvGrpSpPr>
            <p:cNvPr id="7" name="Group 6"/>
            <p:cNvGrpSpPr/>
            <p:nvPr/>
          </p:nvGrpSpPr>
          <p:grpSpPr>
            <a:xfrm flipV="1">
              <a:off x="2135563" y="4849204"/>
              <a:ext cx="2248400" cy="908154"/>
              <a:chOff x="1703515" y="2360784"/>
              <a:chExt cx="2248400" cy="908154"/>
            </a:xfrm>
          </p:grpSpPr>
          <p:sp>
            <p:nvSpPr>
              <p:cNvPr id="9" name="Left Brace 8"/>
              <p:cNvSpPr/>
              <p:nvPr/>
            </p:nvSpPr>
            <p:spPr>
              <a:xfrm rot="5400000" flipV="1">
                <a:off x="2781296" y="2098320"/>
                <a:ext cx="92837" cy="224840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0" name="Straight Arrow Connector 9"/>
              <p:cNvCxnSpPr>
                <a:stCxn id="8" idx="1"/>
                <a:endCxn id="9" idx="1"/>
              </p:cNvCxnSpPr>
              <p:nvPr/>
            </p:nvCxnSpPr>
            <p:spPr>
              <a:xfrm flipH="1">
                <a:off x="2827715" y="2360784"/>
                <a:ext cx="1050845" cy="8153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/>
            <p:cNvSpPr txBox="1"/>
            <p:nvPr/>
          </p:nvSpPr>
          <p:spPr>
            <a:xfrm>
              <a:off x="4310608" y="5557303"/>
              <a:ext cx="181203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by name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79522" y="2636912"/>
            <a:ext cx="2508966" cy="1828948"/>
            <a:chOff x="3143675" y="4687286"/>
            <a:chExt cx="2508966" cy="1828948"/>
          </a:xfrm>
        </p:grpSpPr>
        <p:grpSp>
          <p:nvGrpSpPr>
            <p:cNvPr id="13" name="Group 12"/>
            <p:cNvGrpSpPr/>
            <p:nvPr/>
          </p:nvGrpSpPr>
          <p:grpSpPr>
            <a:xfrm flipV="1">
              <a:off x="3143675" y="4687286"/>
              <a:ext cx="648072" cy="1167229"/>
              <a:chOff x="2711627" y="2263627"/>
              <a:chExt cx="648072" cy="1167229"/>
            </a:xfrm>
          </p:grpSpPr>
          <p:sp>
            <p:nvSpPr>
              <p:cNvPr id="15" name="Left Brace 14"/>
              <p:cNvSpPr/>
              <p:nvPr/>
            </p:nvSpPr>
            <p:spPr>
              <a:xfrm rot="10800000" flipV="1">
                <a:off x="2711627" y="2638768"/>
                <a:ext cx="162506" cy="79208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6" name="Straight Arrow Connector 15"/>
              <p:cNvCxnSpPr>
                <a:stCxn id="14" idx="1"/>
                <a:endCxn id="15" idx="1"/>
              </p:cNvCxnSpPr>
              <p:nvPr/>
            </p:nvCxnSpPr>
            <p:spPr>
              <a:xfrm flipH="1">
                <a:off x="2874133" y="2263627"/>
                <a:ext cx="485566" cy="77118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/>
            <p:cNvSpPr txBox="1"/>
            <p:nvPr/>
          </p:nvSpPr>
          <p:spPr>
            <a:xfrm>
              <a:off x="3791747" y="5192795"/>
              <a:ext cx="1860894" cy="132343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element values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can be specified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  <a:p>
              <a:r>
                <a:rPr lang="nl-BE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by name in</a:t>
              </a:r>
            </a:p>
            <a:p>
              <a:r>
                <a:rPr lang="nl-BE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any order</a:t>
              </a:r>
              <a:endParaRPr lang="en-US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48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dimension numbers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many times does a dimension number occur in file?</a:t>
            </a:r>
          </a:p>
          <a:p>
            <a:pPr lvl="1"/>
            <a:r>
              <a:rPr lang="en-US" dirty="0"/>
              <a:t>maximum &amp; minimum not known a-priori!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212976"/>
            <a:ext cx="666400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not in counter: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print('{0}: 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4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versus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syntax: form, grammar</a:t>
            </a:r>
          </a:p>
          <a:p>
            <a:pPr lvl="1"/>
            <a:r>
              <a:rPr lang="en-US" dirty="0"/>
              <a:t>correct:</a:t>
            </a:r>
            <a:br>
              <a:rPr lang="en-US" dirty="0"/>
            </a:br>
            <a:r>
              <a:rPr lang="en-US" i="1" dirty="0"/>
              <a:t>The dog is barking.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barking.</a:t>
            </a:r>
          </a:p>
          <a:p>
            <a:r>
              <a:rPr lang="en-US" dirty="0"/>
              <a:t>semantics: meaning, interpretation</a:t>
            </a:r>
          </a:p>
          <a:p>
            <a:pPr lvl="1"/>
            <a:r>
              <a:rPr lang="en-US" dirty="0"/>
              <a:t>correct:</a:t>
            </a:r>
            <a:br>
              <a:rPr lang="nl-BE" dirty="0"/>
            </a:br>
            <a:r>
              <a:rPr lang="nl-BE" i="1" dirty="0"/>
              <a:t>The dog </a:t>
            </a:r>
            <a:r>
              <a:rPr lang="nl-BE" i="1" dirty="0" err="1"/>
              <a:t>barked</a:t>
            </a:r>
            <a:r>
              <a:rPr lang="nl-BE" i="1" dirty="0"/>
              <a:t>.</a:t>
            </a:r>
          </a:p>
          <a:p>
            <a:pPr lvl="1"/>
            <a:r>
              <a:rPr lang="en-US" dirty="0"/>
              <a:t>incorrect:</a:t>
            </a:r>
            <a:br>
              <a:rPr lang="en-US" dirty="0"/>
            </a:br>
            <a:r>
              <a:rPr lang="en-US" i="1" dirty="0"/>
              <a:t>The dog spoke.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51109" y="5385600"/>
            <a:ext cx="228043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Except in fairy tales!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1709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Data structure that maps a key onto a value</a:t>
            </a:r>
          </a:p>
          <a:p>
            <a:pPr lvl="1"/>
            <a:r>
              <a:rPr lang="en-US" dirty="0"/>
              <a:t>e.g., map a name to an 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Keys can have any (</a:t>
            </a:r>
            <a:r>
              <a:rPr lang="en-US" dirty="0" err="1"/>
              <a:t>hashable</a:t>
            </a:r>
            <a:r>
              <a:rPr lang="en-US" dirty="0"/>
              <a:t>) type (mixed too)</a:t>
            </a:r>
          </a:p>
          <a:p>
            <a:pPr lvl="1"/>
            <a:r>
              <a:rPr lang="en-US" dirty="0"/>
              <a:t>Values can have any type (mixed too)</a:t>
            </a:r>
          </a:p>
          <a:p>
            <a:pPr lvl="1"/>
            <a:r>
              <a:rPr lang="en-US" dirty="0"/>
              <a:t>Dictionary comprehensions: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{k: k**2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 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range(3)}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br>
              <a:rPr lang="en-US" dirty="0">
                <a:cs typeface="Courier New" panose="02070309020205020404" pitchFamily="49" charset="0"/>
                <a:sym typeface="Symbol"/>
              </a:rPr>
            </a:br>
            <a:r>
              <a:rPr lang="en-US" dirty="0">
                <a:cs typeface="Courier New" panose="02070309020205020404" pitchFamily="49" charset="0"/>
                <a:sym typeface="Symbol"/>
              </a:rPr>
              <a:t>                                                            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/>
              </a:rPr>
              <a:t>{0: 0, 1: 1, 2:4}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5680" y="2348881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'bob':    32,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172036" y="2348880"/>
            <a:ext cx="4680520" cy="432048"/>
            <a:chOff x="2771800" y="4149080"/>
            <a:chExt cx="4680520" cy="432048"/>
          </a:xfrm>
        </p:grpSpPr>
        <p:sp>
          <p:nvSpPr>
            <p:cNvPr id="6" name="Oval 5"/>
            <p:cNvSpPr/>
            <p:nvPr/>
          </p:nvSpPr>
          <p:spPr>
            <a:xfrm>
              <a:off x="2771800" y="4149080"/>
              <a:ext cx="360040" cy="36004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24091" y="4211796"/>
              <a:ext cx="242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Curly brackets 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dict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6"/>
            </p:cNvCxnSpPr>
            <p:nvPr/>
          </p:nvCxnSpPr>
          <p:spPr>
            <a:xfrm flipH="1" flipV="1">
              <a:off x="3131840" y="4329100"/>
              <a:ext cx="1892251" cy="673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76356" y="3248982"/>
            <a:ext cx="535468" cy="724144"/>
            <a:chOff x="4890476" y="4833158"/>
            <a:chExt cx="535468" cy="724144"/>
          </a:xfrm>
        </p:grpSpPr>
        <p:grpSp>
          <p:nvGrpSpPr>
            <p:cNvPr id="10" name="Group 9"/>
            <p:cNvGrpSpPr/>
            <p:nvPr/>
          </p:nvGrpSpPr>
          <p:grpSpPr>
            <a:xfrm flipV="1">
              <a:off x="4932042" y="4833158"/>
              <a:ext cx="432048" cy="324034"/>
              <a:chOff x="4499994" y="2960950"/>
              <a:chExt cx="432048" cy="324034"/>
            </a:xfrm>
          </p:grpSpPr>
          <p:sp>
            <p:nvSpPr>
              <p:cNvPr id="12" name="Left Brace 11"/>
              <p:cNvSpPr/>
              <p:nvPr/>
            </p:nvSpPr>
            <p:spPr>
              <a:xfrm rot="5400000" flipV="1">
                <a:off x="4693158" y="3046101"/>
                <a:ext cx="45719" cy="432048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3" name="Straight Arrow Connector 12"/>
              <p:cNvCxnSpPr>
                <a:stCxn id="11" idx="0"/>
                <a:endCxn id="12" idx="1"/>
              </p:cNvCxnSpPr>
              <p:nvPr/>
            </p:nvCxnSpPr>
            <p:spPr>
              <a:xfrm flipH="1">
                <a:off x="4716018" y="2960950"/>
                <a:ext cx="10144" cy="27831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/>
            <p:cNvSpPr txBox="1"/>
            <p:nvPr/>
          </p:nvSpPr>
          <p:spPr>
            <a:xfrm>
              <a:off x="4890476" y="5157192"/>
              <a:ext cx="5354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key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5066034" y="3248980"/>
            <a:ext cx="741934" cy="724146"/>
            <a:chOff x="4756018" y="4833156"/>
            <a:chExt cx="741934" cy="724146"/>
          </a:xfrm>
        </p:grpSpPr>
        <p:grpSp>
          <p:nvGrpSpPr>
            <p:cNvPr id="28" name="Group 27"/>
            <p:cNvGrpSpPr/>
            <p:nvPr/>
          </p:nvGrpSpPr>
          <p:grpSpPr>
            <a:xfrm flipV="1">
              <a:off x="4901106" y="4833156"/>
              <a:ext cx="452829" cy="324036"/>
              <a:chOff x="4469058" y="2960950"/>
              <a:chExt cx="452829" cy="324036"/>
            </a:xfrm>
          </p:grpSpPr>
          <p:sp>
            <p:nvSpPr>
              <p:cNvPr id="30" name="Left Brace 29"/>
              <p:cNvSpPr/>
              <p:nvPr/>
            </p:nvSpPr>
            <p:spPr>
              <a:xfrm rot="5400000" flipV="1">
                <a:off x="4672612" y="3035710"/>
                <a:ext cx="45722" cy="452829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31" name="Straight Arrow Connector 30"/>
              <p:cNvCxnSpPr>
                <a:stCxn id="29" idx="0"/>
                <a:endCxn id="30" idx="1"/>
              </p:cNvCxnSpPr>
              <p:nvPr/>
            </p:nvCxnSpPr>
            <p:spPr>
              <a:xfrm>
                <a:off x="4694937" y="2960950"/>
                <a:ext cx="537" cy="2783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4756018" y="5157192"/>
              <a:ext cx="741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value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14762" y="2924944"/>
            <a:ext cx="2926250" cy="1305436"/>
            <a:chOff x="4255058" y="2060848"/>
            <a:chExt cx="2926250" cy="1305436"/>
          </a:xfrm>
        </p:grpSpPr>
        <p:sp>
          <p:nvSpPr>
            <p:cNvPr id="36" name="Oval 35"/>
            <p:cNvSpPr/>
            <p:nvPr/>
          </p:nvSpPr>
          <p:spPr>
            <a:xfrm>
              <a:off x="5616116" y="2060848"/>
              <a:ext cx="252028" cy="29993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255058" y="2996952"/>
              <a:ext cx="2926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key, value separated by colon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38" name="Straight Arrow Connector 37"/>
            <p:cNvCxnSpPr>
              <a:stCxn id="37" idx="0"/>
              <a:endCxn id="36" idx="4"/>
            </p:cNvCxnSpPr>
            <p:nvPr/>
          </p:nvCxnSpPr>
          <p:spPr>
            <a:xfrm flipV="1">
              <a:off x="5718183" y="2360785"/>
              <a:ext cx="23947" cy="63616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5468711" y="2728581"/>
            <a:ext cx="4042839" cy="627312"/>
            <a:chOff x="3403483" y="3243028"/>
            <a:chExt cx="4042839" cy="627312"/>
          </a:xfrm>
        </p:grpSpPr>
        <p:sp>
          <p:nvSpPr>
            <p:cNvPr id="48" name="Oval 47"/>
            <p:cNvSpPr/>
            <p:nvPr/>
          </p:nvSpPr>
          <p:spPr>
            <a:xfrm>
              <a:off x="3403483" y="3243028"/>
              <a:ext cx="126014" cy="25798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923306" y="3501008"/>
              <a:ext cx="3523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key/value pair separated by comma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50" name="Straight Arrow Connector 49"/>
            <p:cNvCxnSpPr>
              <a:stCxn id="49" idx="1"/>
              <a:endCxn id="48" idx="6"/>
            </p:cNvCxnSpPr>
            <p:nvPr/>
          </p:nvCxnSpPr>
          <p:spPr>
            <a:xfrm flipH="1" flipV="1">
              <a:off x="3529497" y="3372018"/>
              <a:ext cx="393809" cy="31365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202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1544" y="2469090"/>
            <a:ext cx="8229600" cy="39842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Empty dictionary: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cs typeface="Courier New" pitchFamily="49" charset="0"/>
              </a:rPr>
              <a:t>Number of key/value pairs: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(ages)</a:t>
            </a:r>
          </a:p>
          <a:p>
            <a:r>
              <a:rPr lang="en-US" dirty="0"/>
              <a:t>Storing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45</a:t>
            </a:r>
            <a:endParaRPr lang="en-US" dirty="0"/>
          </a:p>
          <a:p>
            <a:r>
              <a:rPr lang="en-US" dirty="0"/>
              <a:t>Retrieving values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35 == 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ages['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sz="3000" dirty="0">
                <a:cs typeface="Courier New" pitchFamily="49" charset="0"/>
              </a:rPr>
              <a:t>Removing key/value, and return value</a:t>
            </a:r>
            <a:br>
              <a:rPr lang="en-US" sz="3000" dirty="0">
                <a:latin typeface="Courier New" pitchFamily="49" charset="0"/>
                <a:cs typeface="Courier New" pitchFamily="49" charset="0"/>
              </a:rPr>
            </a:br>
            <a:r>
              <a:rPr lang="en-US" sz="3000" dirty="0">
                <a:latin typeface="Courier New" pitchFamily="49" charset="0"/>
                <a:cs typeface="Courier New" pitchFamily="49" charset="0"/>
              </a:rPr>
              <a:t>  35 == 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ages.pop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3000" dirty="0" err="1"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3000" dirty="0">
                <a:latin typeface="Courier New" pitchFamily="49" charset="0"/>
                <a:cs typeface="Courier New" pitchFamily="49" charset="0"/>
              </a:rPr>
              <a:t>')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ages</a:t>
            </a:r>
            <a:r>
              <a:rPr lang="en-US" dirty="0"/>
              <a:t> have an age for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ages.has_key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')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  <a:sym typeface="Symbol"/>
              </a:rPr>
              <a:t>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dave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 in ages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67608" y="1268761"/>
            <a:ext cx="25282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ages = {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35,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'bob</a:t>
            </a:r>
            <a:r>
              <a:rPr lang="en-US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':    32,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2979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over dictionaries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Iterate over keys: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 in ages: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/>
              <a:t>Iterate over values: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age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</a:p>
          <a:p>
            <a:r>
              <a:rPr lang="en-US" dirty="0"/>
              <a:t>Iterate over key/value pairs: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for name, age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ages.items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28" name="Group 27"/>
          <p:cNvGrpSpPr/>
          <p:nvPr/>
        </p:nvGrpSpPr>
        <p:grpSpPr>
          <a:xfrm>
            <a:off x="6600057" y="2492896"/>
            <a:ext cx="3623486" cy="2592288"/>
            <a:chOff x="5076057" y="2492896"/>
            <a:chExt cx="3623486" cy="2592288"/>
          </a:xfrm>
        </p:grpSpPr>
        <p:grpSp>
          <p:nvGrpSpPr>
            <p:cNvPr id="20" name="Group 19"/>
            <p:cNvGrpSpPr/>
            <p:nvPr/>
          </p:nvGrpSpPr>
          <p:grpSpPr>
            <a:xfrm>
              <a:off x="5076057" y="3139776"/>
              <a:ext cx="3623486" cy="646331"/>
              <a:chOff x="5076057" y="3139776"/>
              <a:chExt cx="3623486" cy="646331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7259341" y="3139776"/>
                <a:ext cx="144020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Note:</a:t>
                </a:r>
                <a:br>
                  <a:rPr lang="en-US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creates views</a:t>
                </a:r>
                <a:endParaRPr lang="nl-BE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5076057" y="3139776"/>
                <a:ext cx="2183284" cy="3231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" name="Straight Arrow Connector 14"/>
            <p:cNvCxnSpPr>
              <a:stCxn id="16" idx="0"/>
            </p:cNvCxnSpPr>
            <p:nvPr/>
          </p:nvCxnSpPr>
          <p:spPr>
            <a:xfrm flipH="1" flipV="1">
              <a:off x="5868146" y="2492896"/>
              <a:ext cx="2111296" cy="6468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544547" y="3467337"/>
              <a:ext cx="695599" cy="3981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7470680" y="3786107"/>
              <a:ext cx="641235" cy="12990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/>
          <p:cNvSpPr txBox="1"/>
          <p:nvPr/>
        </p:nvSpPr>
        <p:spPr>
          <a:xfrm>
            <a:off x="2711625" y="6021289"/>
            <a:ext cx="67830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3.6+ </a:t>
            </a:r>
            <a:r>
              <a:rPr lang="en-US" sz="2400" i="1" dirty="0">
                <a:solidFill>
                  <a:srgbClr val="C00000"/>
                </a:solidFill>
                <a:latin typeface="Calibri"/>
              </a:rPr>
              <a:t>implementation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: keys in insertion order!</a:t>
            </a:r>
          </a:p>
        </p:txBody>
      </p:sp>
    </p:spTree>
    <p:extLst>
      <p:ext uri="{BB962C8B-B14F-4D97-AF65-F5344CB8AC3E}">
        <p14:creationId xmlns:p14="http://schemas.microsoft.com/office/powerpoint/2010/main" val="1394785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again…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/>
              <a:t> instead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cs typeface="Courier New" panose="02070309020205020404" pitchFamily="49" charset="0"/>
              </a:rPr>
              <a:t>: simpler, less error prone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52276" y="2708921"/>
            <a:ext cx="6664004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collections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sys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sys.stdin.readline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collections.Counter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counter[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line_data.dim_nr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counter.items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print('{0}: 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count))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23592" y="6063680"/>
            <a:ext cx="455438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bonus method: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most_common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24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37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special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collections.namedtuple</a:t>
            </a:r>
            <a:r>
              <a:rPr lang="en-US" dirty="0">
                <a:cs typeface="Courier New" panose="02070309020205020404" pitchFamily="49" charset="0"/>
              </a:rPr>
              <a:t>: tuples with named elements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collections.Counter</a:t>
            </a:r>
            <a:r>
              <a:rPr lang="en-US" dirty="0">
                <a:cs typeface="Courier New" panose="02070309020205020404" pitchFamily="49" charset="0"/>
              </a:rPr>
              <a:t>: count elements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collections.OrderedDict</a:t>
            </a:r>
            <a:r>
              <a:rPr lang="en-US" dirty="0"/>
              <a:t>: remembers insertion order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collections.deque</a:t>
            </a:r>
            <a:r>
              <a:rPr lang="en-US" dirty="0"/>
              <a:t>: (bounded) double-ended queue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collections.defaultdict</a:t>
            </a:r>
            <a:r>
              <a:rPr lang="en-US" dirty="0"/>
              <a:t>: dictionary with computed default values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: faster than lists, however, use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68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8367" y="1600201"/>
            <a:ext cx="5722433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float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complex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bool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tuple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list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dict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825008" y="1628800"/>
            <a:ext cx="2439344" cy="2232248"/>
            <a:chOff x="7868730" y="2276872"/>
            <a:chExt cx="2439344" cy="2232248"/>
          </a:xfrm>
        </p:grpSpPr>
        <p:sp>
          <p:nvSpPr>
            <p:cNvPr id="5" name="Right Brace 4"/>
            <p:cNvSpPr/>
            <p:nvPr/>
          </p:nvSpPr>
          <p:spPr>
            <a:xfrm>
              <a:off x="7868730" y="2276872"/>
              <a:ext cx="128379" cy="223224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028283" y="3060249"/>
              <a:ext cx="22797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simple types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816081" y="3933056"/>
            <a:ext cx="2746095" cy="1656184"/>
            <a:chOff x="7864946" y="2276872"/>
            <a:chExt cx="2746095" cy="1656184"/>
          </a:xfrm>
        </p:grpSpPr>
        <p:sp>
          <p:nvSpPr>
            <p:cNvPr id="8" name="Right Brace 7"/>
            <p:cNvSpPr/>
            <p:nvPr/>
          </p:nvSpPr>
          <p:spPr>
            <a:xfrm>
              <a:off x="7864946" y="2276872"/>
              <a:ext cx="132163" cy="165618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28283" y="2749755"/>
              <a:ext cx="258275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complex types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519936" y="5838364"/>
            <a:ext cx="38749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Picking the right data type 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crucial to produce good code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20137" y="3399384"/>
            <a:ext cx="2873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types in Python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010298" y="1628800"/>
            <a:ext cx="2341872" cy="2592288"/>
            <a:chOff x="5655236" y="2276872"/>
            <a:chExt cx="2341872" cy="2592288"/>
          </a:xfrm>
        </p:grpSpPr>
        <p:sp>
          <p:nvSpPr>
            <p:cNvPr id="14" name="Right Brace 13"/>
            <p:cNvSpPr/>
            <p:nvPr/>
          </p:nvSpPr>
          <p:spPr>
            <a:xfrm flipH="1">
              <a:off x="7868729" y="2276872"/>
              <a:ext cx="128379" cy="2592288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55236" y="2924944"/>
              <a:ext cx="2100062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immutable,</a:t>
              </a:r>
              <a:br>
                <a:rPr lang="en-US" sz="32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hashable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801461" y="4293096"/>
            <a:ext cx="2552736" cy="1440160"/>
            <a:chOff x="5444371" y="2276872"/>
            <a:chExt cx="2552736" cy="1440160"/>
          </a:xfrm>
        </p:grpSpPr>
        <p:sp>
          <p:nvSpPr>
            <p:cNvPr id="17" name="Right Brace 16"/>
            <p:cNvSpPr/>
            <p:nvPr/>
          </p:nvSpPr>
          <p:spPr>
            <a:xfrm flipH="1">
              <a:off x="7868728" y="2276872"/>
              <a:ext cx="128379" cy="144016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444371" y="2420888"/>
              <a:ext cx="235032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mutable,</a:t>
              </a:r>
            </a:p>
            <a:p>
              <a:r>
                <a:rPr lang="en-US" sz="3200" dirty="0">
                  <a:solidFill>
                    <a:prstClr val="black"/>
                  </a:solidFill>
                  <a:latin typeface="Calibri"/>
                </a:rPr>
                <a:t>not </a:t>
              </a:r>
              <a:r>
                <a:rPr lang="en-US" sz="3200" dirty="0" err="1">
                  <a:solidFill>
                    <a:prstClr val="black"/>
                  </a:solidFill>
                  <a:latin typeface="Calibri"/>
                </a:rPr>
                <a:t>hashable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7020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control 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Conditional statement: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if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else: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/>
              <a:t>Iteration statements:</a:t>
            </a:r>
          </a:p>
          <a:p>
            <a:pPr lvl="1"/>
            <a:r>
              <a:rPr lang="en-US" dirty="0"/>
              <a:t>for-loop: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for … in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/>
              <a:t>while-loop: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while …: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6157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mathematics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Usual operators: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+, -, *, /, %</a:t>
            </a:r>
          </a:p>
          <a:p>
            <a:pPr lvl="1"/>
            <a:r>
              <a:rPr lang="en-US" dirty="0"/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/>
              <a:t>, division is floating point division, i.e.,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3/5 == 0.6</a:t>
            </a:r>
          </a:p>
          <a:p>
            <a:r>
              <a:rPr lang="en-US" dirty="0"/>
              <a:t>Raise to power: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2**4 == 16</a:t>
            </a:r>
          </a:p>
          <a:p>
            <a:r>
              <a:rPr lang="en-US" dirty="0"/>
              <a:t>Floor division: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//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7.3//5.7 == 1.0</a:t>
            </a:r>
            <a:r>
              <a:rPr lang="en-US" dirty="0">
                <a:cs typeface="Courier New" pitchFamily="49" charset="0"/>
              </a:rPr>
              <a:t>, but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6//4 == 1</a:t>
            </a:r>
          </a:p>
          <a:p>
            <a:r>
              <a:rPr lang="en-US" dirty="0"/>
              <a:t>Mathematical functions in module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math</a:t>
            </a:r>
          </a:p>
          <a:p>
            <a:pPr lvl="1"/>
            <a:r>
              <a:rPr lang="en-US" dirty="0"/>
              <a:t>First import module (usually at top of file):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import math</a:t>
            </a:r>
            <a:br>
              <a:rPr lang="en-US" dirty="0"/>
            </a:br>
            <a:r>
              <a:rPr lang="en-US" dirty="0"/>
              <a:t>Use functions,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pPr lvl="1"/>
            <a:r>
              <a:rPr lang="en-US" dirty="0"/>
              <a:t>Or import specific function(s):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br>
              <a:rPr lang="en-US" dirty="0"/>
            </a:br>
            <a:r>
              <a:rPr lang="en-US" dirty="0"/>
              <a:t>Use function(s), 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(3.0)</a:t>
            </a:r>
          </a:p>
          <a:p>
            <a:r>
              <a:rPr lang="en-US" dirty="0">
                <a:cs typeface="Courier New" pitchFamily="49" charset="0"/>
              </a:rPr>
              <a:t>For complex numbers, functions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cmath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911798" y="2348881"/>
            <a:ext cx="32166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changed from 2.x to 3.x!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239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92157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54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fundamentals:</a:t>
            </a:r>
            <a:br>
              <a:rPr lang="en-US" dirty="0"/>
            </a:br>
            <a:r>
              <a:rPr lang="en-US" dirty="0"/>
              <a:t>data types &amp; statements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https://github.com/gjbex/training-material/tree/master/Python/Fundamentals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344911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8869736" cy="2031325"/>
            <a:chOff x="166760" y="2204864"/>
            <a:chExt cx="8869736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8869736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temp')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240812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2625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70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098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602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Files:</a:t>
            </a:r>
            <a:br>
              <a:rPr lang="en-US" dirty="0"/>
            </a:br>
            <a:r>
              <a:rPr lang="en-US" dirty="0"/>
              <a:t>I/O and data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https://github.com/gjbex/training-material/tree/master/Python/DataFormats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https://github.com/gjbex/training-material/tree/master/Python/XmlGenerator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10549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326895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Reading from text files, line by line</a:t>
            </a:r>
          </a:p>
          <a:p>
            <a:pPr lvl="1"/>
            <a:r>
              <a:rPr lang="en-US" dirty="0"/>
              <a:t>E.g., read file line by line, convert to uppercase, and print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Reading from a binary file, value by value</a:t>
            </a:r>
          </a:p>
          <a:p>
            <a:pPr lvl="1"/>
            <a:r>
              <a:rPr lang="en-US" dirty="0"/>
              <a:t>E.g., read doubles (8 bytes) and print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9" y="2852936"/>
            <a:ext cx="599123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'r'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line.upper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24091" y="4904000"/>
            <a:ext cx="652614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unpack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   while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         print(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unpack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('d',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)[0])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6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double_bytes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bin_file.read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(8)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78202" y="4653137"/>
            <a:ext cx="2138278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 portable!!!: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data type size?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Encoding?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little /big endian?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421430" y="3429000"/>
            <a:ext cx="2995051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…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context manager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4233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8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library (Python 3.x)</a:t>
            </a:r>
          </a:p>
          <a:p>
            <a:pPr lvl="1"/>
            <a:r>
              <a:rPr lang="en-US" dirty="0"/>
              <a:t>Comma separated value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Configuration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/>
          </a:p>
          <a:p>
            <a:pPr lvl="1"/>
            <a:r>
              <a:rPr lang="en-US" dirty="0"/>
              <a:t>Semi-structured data: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/>
              <a:t>Non-standard libraries</a:t>
            </a:r>
          </a:p>
          <a:p>
            <a:pPr lvl="1"/>
            <a:r>
              <a:rPr lang="en-US" dirty="0"/>
              <a:t>Images: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pPr lvl="1"/>
            <a:r>
              <a:rPr lang="en-US" dirty="0"/>
              <a:t>HDF5: </a:t>
            </a:r>
            <a:r>
              <a:rPr lang="en-US" dirty="0" err="1"/>
              <a:t>pytables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Bioinformatics: </a:t>
            </a:r>
            <a:r>
              <a:rPr lang="en-US" dirty="0" err="1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39913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908" y="1711743"/>
            <a:ext cx="8701421" cy="329320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print('{name} --- {weight}'.format(name=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row['name']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                                   weight=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980729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858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492514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Writing to text files</a:t>
            </a:r>
          </a:p>
          <a:p>
            <a:pPr lvl="1"/>
            <a:r>
              <a:rPr lang="en-US" dirty="0"/>
              <a:t>E.g., compute and write to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Append to text files</a:t>
            </a:r>
          </a:p>
          <a:p>
            <a:pPr lvl="1"/>
            <a:r>
              <a:rPr lang="en-US" dirty="0"/>
              <a:t>E.g., add some more squares to same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Writing binary files: don't go there</a:t>
            </a:r>
            <a:r>
              <a:rPr lang="en-BE" dirty="0"/>
              <a:t>...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577678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10):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07568" y="4593902"/>
            <a:ext cx="806489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'a'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range(10, 20):</a:t>
            </a:r>
          </a:p>
          <a:p>
            <a:pPr marL="342900" indent="-342900">
              <a:buFontTx/>
              <a:buAutoNum type="arabicPlain" startAt="3"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('{0}: {1}\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37511" y="1748785"/>
            <a:ext cx="282301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Calibri"/>
              </a:rPr>
              <a:t>replaces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existing</a:t>
            </a:r>
          </a:p>
          <a:p>
            <a:r>
              <a:rPr lang="en-US" dirty="0">
                <a:solidFill>
                  <a:prstClr val="black"/>
                </a:solidFill>
                <a:latin typeface="Calibri"/>
              </a:rPr>
              <a:t>           file, use 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'x'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to avoid</a:t>
            </a:r>
          </a:p>
        </p:txBody>
      </p:sp>
    </p:spTree>
    <p:extLst>
      <p:ext uri="{BB962C8B-B14F-4D97-AF65-F5344CB8AC3E}">
        <p14:creationId xmlns:p14="http://schemas.microsoft.com/office/powerpoint/2010/main" val="4489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7" grpId="0" uiExpand="1" animBg="1"/>
      <p:bldP spid="6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... unless you have 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Writing to binary files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276872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 from struct import pack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'w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_file:</a:t>
            </a:r>
          </a:p>
          <a:p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for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name, 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bin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file.write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‘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6s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bytes(name,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ascii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pPr marL="342900" indent="-342900">
              <a:buFontTx/>
              <a:buAutoNum type="arabicPlain" startAt="4"/>
            </a:pP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BE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age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381348" y="1262261"/>
            <a:ext cx="2286652" cy="2069298"/>
            <a:chOff x="2195736" y="3861048"/>
            <a:chExt cx="2286652" cy="2069298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28665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srgbClr val="FF0000"/>
                  </a:solidFill>
                  <a:latin typeface="Calibri"/>
                </a:rPr>
                <a:t>byte representation of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name truncated to 6</a:t>
              </a:r>
              <a:br>
                <a:rPr lang="en-BE" dirty="0">
                  <a:solidFill>
                    <a:srgbClr val="FF0000"/>
                  </a:solidFill>
                  <a:latin typeface="Calibri"/>
                </a:rPr>
              </a:br>
              <a:r>
                <a:rPr lang="en-BE" dirty="0">
                  <a:solidFill>
                    <a:srgbClr val="FF0000"/>
                  </a:solidFill>
                  <a:latin typeface="Calibri"/>
                </a:rPr>
                <a:t>characters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2376257" y="4784378"/>
              <a:ext cx="962805" cy="114596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1925917" y="4729342"/>
            <a:ext cx="2047299" cy="875345"/>
            <a:chOff x="401916" y="5089381"/>
            <a:chExt cx="2047299" cy="875345"/>
          </a:xfrm>
        </p:grpSpPr>
        <p:sp>
          <p:nvSpPr>
            <p:cNvPr id="11" name="TextBox 10"/>
            <p:cNvSpPr txBox="1"/>
            <p:nvPr/>
          </p:nvSpPr>
          <p:spPr>
            <a:xfrm>
              <a:off x="427252" y="5656949"/>
              <a:ext cx="31130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a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761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l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96100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i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44273" y="5656949"/>
              <a:ext cx="34817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c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792445" y="5656949"/>
              <a:ext cx="31451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e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401916" y="5089381"/>
              <a:ext cx="2047299" cy="540428"/>
              <a:chOff x="401916" y="5089381"/>
              <a:chExt cx="2047299" cy="540428"/>
            </a:xfrm>
          </p:grpSpPr>
          <p:sp>
            <p:nvSpPr>
              <p:cNvPr id="37" name="Right Brace 36"/>
              <p:cNvSpPr/>
              <p:nvPr/>
            </p:nvSpPr>
            <p:spPr>
              <a:xfrm rot="16200000">
                <a:off x="1333273" y="4513867"/>
                <a:ext cx="184585" cy="204729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995447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083590" y="4732674"/>
            <a:ext cx="2136591" cy="872013"/>
            <a:chOff x="4559589" y="5092713"/>
            <a:chExt cx="2136591" cy="872013"/>
          </a:xfrm>
        </p:grpSpPr>
        <p:sp>
          <p:nvSpPr>
            <p:cNvPr id="23" name="TextBox 22"/>
            <p:cNvSpPr txBox="1"/>
            <p:nvPr/>
          </p:nvSpPr>
          <p:spPr>
            <a:xfrm>
              <a:off x="4567790" y="5656949"/>
              <a:ext cx="319318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882844" y="5656949"/>
              <a:ext cx="35734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o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49018" y="5656949"/>
              <a:ext cx="356015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b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4559589" y="5092713"/>
              <a:ext cx="2136591" cy="540427"/>
              <a:chOff x="401916" y="5089381"/>
              <a:chExt cx="2136591" cy="540427"/>
            </a:xfrm>
          </p:grpSpPr>
          <p:sp>
            <p:nvSpPr>
              <p:cNvPr id="41" name="Right Brace 40"/>
              <p:cNvSpPr/>
              <p:nvPr/>
            </p:nvSpPr>
            <p:spPr>
              <a:xfrm rot="16200000">
                <a:off x="1376253" y="4467554"/>
                <a:ext cx="187917" cy="2136591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1066260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6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87" name="Group 86"/>
          <p:cNvGrpSpPr/>
          <p:nvPr/>
        </p:nvGrpSpPr>
        <p:grpSpPr>
          <a:xfrm>
            <a:off x="4670826" y="4714100"/>
            <a:ext cx="1413469" cy="890587"/>
            <a:chOff x="3146825" y="5074139"/>
            <a:chExt cx="1413469" cy="890587"/>
          </a:xfrm>
        </p:grpSpPr>
        <p:sp>
          <p:nvSpPr>
            <p:cNvPr id="16" name="TextBox 15"/>
            <p:cNvSpPr txBox="1"/>
            <p:nvPr/>
          </p:nvSpPr>
          <p:spPr>
            <a:xfrm>
              <a:off x="314682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13633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470275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786387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3146825" y="5074139"/>
              <a:ext cx="1413469" cy="540427"/>
              <a:chOff x="1035746" y="5089381"/>
              <a:chExt cx="1413469" cy="540427"/>
            </a:xfrm>
          </p:grpSpPr>
          <p:sp>
            <p:nvSpPr>
              <p:cNvPr id="44" name="Right Brace 43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4" name="Group 93"/>
          <p:cNvGrpSpPr/>
          <p:nvPr/>
        </p:nvGrpSpPr>
        <p:grpSpPr>
          <a:xfrm>
            <a:off x="8896168" y="4729342"/>
            <a:ext cx="1413469" cy="875345"/>
            <a:chOff x="7372167" y="5089381"/>
            <a:chExt cx="1413469" cy="875345"/>
          </a:xfrm>
        </p:grpSpPr>
        <p:sp>
          <p:nvSpPr>
            <p:cNvPr id="28" name="TextBox 27"/>
            <p:cNvSpPr txBox="1"/>
            <p:nvPr/>
          </p:nvSpPr>
          <p:spPr>
            <a:xfrm>
              <a:off x="7386844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336950" y="5656949"/>
              <a:ext cx="44595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x25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695692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018173" y="5656949"/>
              <a:ext cx="316112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 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7372167" y="5089381"/>
              <a:ext cx="1413469" cy="540427"/>
              <a:chOff x="1035746" y="5089381"/>
              <a:chExt cx="1413469" cy="540427"/>
            </a:xfrm>
          </p:grpSpPr>
          <p:sp>
            <p:nvSpPr>
              <p:cNvPr id="47" name="Right Brace 46"/>
              <p:cNvSpPr/>
              <p:nvPr/>
            </p:nvSpPr>
            <p:spPr>
              <a:xfrm rot="16200000">
                <a:off x="1668837" y="4849430"/>
                <a:ext cx="147287" cy="1413469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1312654" y="5089381"/>
                <a:ext cx="8602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4 bytes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3" name="Group 92"/>
          <p:cNvGrpSpPr/>
          <p:nvPr/>
        </p:nvGrpSpPr>
        <p:grpSpPr>
          <a:xfrm>
            <a:off x="6083589" y="4714098"/>
            <a:ext cx="2823246" cy="1322432"/>
            <a:chOff x="4559589" y="5074138"/>
            <a:chExt cx="2823246" cy="1322432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7382835" y="5089381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559589" y="5074138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951253" y="4696366"/>
            <a:ext cx="2719573" cy="1324923"/>
            <a:chOff x="427252" y="5056405"/>
            <a:chExt cx="2719573" cy="1324923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3146825" y="5074139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27252" y="5056405"/>
              <a:ext cx="0" cy="1307189"/>
            </a:xfrm>
            <a:prstGeom prst="line">
              <a:avLst/>
            </a:prstGeom>
            <a:ln w="381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2114065" y="5296909"/>
            <a:ext cx="2210029" cy="1129410"/>
            <a:chOff x="590064" y="5656949"/>
            <a:chExt cx="2210029" cy="1129410"/>
          </a:xfrm>
        </p:grpSpPr>
        <p:sp>
          <p:nvSpPr>
            <p:cNvPr id="18" name="TextBox 17"/>
            <p:cNvSpPr txBox="1"/>
            <p:nvPr/>
          </p:nvSpPr>
          <p:spPr>
            <a:xfrm>
              <a:off x="210425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590064" y="6069079"/>
              <a:ext cx="2210029" cy="717280"/>
              <a:chOff x="590064" y="6069079"/>
              <a:chExt cx="2210029" cy="71728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590064" y="6417027"/>
                <a:ext cx="22100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\0</a:t>
                </a: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 character padding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57" name="Straight Arrow Connector 56"/>
              <p:cNvCxnSpPr>
                <a:stCxn id="55" idx="0"/>
              </p:cNvCxnSpPr>
              <p:nvPr/>
            </p:nvCxnSpPr>
            <p:spPr>
              <a:xfrm flipV="1">
                <a:off x="1695079" y="6069079"/>
                <a:ext cx="500657" cy="3479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2" name="Group 91"/>
          <p:cNvGrpSpPr/>
          <p:nvPr/>
        </p:nvGrpSpPr>
        <p:grpSpPr>
          <a:xfrm>
            <a:off x="6003930" y="5296909"/>
            <a:ext cx="2216251" cy="1150938"/>
            <a:chOff x="4479929" y="5656949"/>
            <a:chExt cx="2216251" cy="1150938"/>
          </a:xfrm>
        </p:grpSpPr>
        <p:sp>
          <p:nvSpPr>
            <p:cNvPr id="26" name="TextBox 25"/>
            <p:cNvSpPr txBox="1"/>
            <p:nvPr/>
          </p:nvSpPr>
          <p:spPr>
            <a:xfrm>
              <a:off x="5605096" y="5656949"/>
              <a:ext cx="41211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015585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351214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4479929" y="6037105"/>
              <a:ext cx="2210029" cy="770782"/>
              <a:chOff x="4479929" y="6037105"/>
              <a:chExt cx="2210029" cy="770782"/>
            </a:xfrm>
          </p:grpSpPr>
          <p:grpSp>
            <p:nvGrpSpPr>
              <p:cNvPr id="59" name="Group 58"/>
              <p:cNvGrpSpPr/>
              <p:nvPr/>
            </p:nvGrpSpPr>
            <p:grpSpPr>
              <a:xfrm>
                <a:off x="4479929" y="6149975"/>
                <a:ext cx="2210029" cy="657912"/>
                <a:chOff x="590064" y="6128447"/>
                <a:chExt cx="2210029" cy="657912"/>
              </a:xfrm>
            </p:grpSpPr>
            <p:sp>
              <p:nvSpPr>
                <p:cNvPr id="60" name="TextBox 59"/>
                <p:cNvSpPr txBox="1"/>
                <p:nvPr/>
              </p:nvSpPr>
              <p:spPr>
                <a:xfrm>
                  <a:off x="590064" y="6417027"/>
                  <a:ext cx="221002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BE" dirty="0">
                      <a:solidFill>
                        <a:prstClr val="black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\0</a:t>
                  </a:r>
                  <a:r>
                    <a:rPr lang="en-BE" dirty="0">
                      <a:solidFill>
                        <a:prstClr val="black"/>
                      </a:solidFill>
                      <a:latin typeface="Calibri"/>
                    </a:rPr>
                    <a:t> character padding</a:t>
                  </a:r>
                  <a:endParaRPr lang="en-US" dirty="0">
                    <a:solidFill>
                      <a:prstClr val="black"/>
                    </a:solidFill>
                    <a:latin typeface="Calibri"/>
                  </a:endParaRPr>
                </a:p>
              </p:txBody>
            </p:sp>
            <p:cxnSp>
              <p:nvCxnSpPr>
                <p:cNvPr id="61" name="Straight Arrow Connector 60"/>
                <p:cNvCxnSpPr>
                  <a:stCxn id="60" idx="0"/>
                  <a:endCxn id="62" idx="1"/>
                </p:cNvCxnSpPr>
                <p:nvPr/>
              </p:nvCxnSpPr>
              <p:spPr>
                <a:xfrm flipV="1">
                  <a:off x="1695079" y="6128447"/>
                  <a:ext cx="555593" cy="28858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Right Brace 61"/>
              <p:cNvSpPr/>
              <p:nvPr/>
            </p:nvSpPr>
            <p:spPr>
              <a:xfrm rot="5400000">
                <a:off x="6084102" y="5544120"/>
                <a:ext cx="112869" cy="1098840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</p:grpSp>
      </p:grpSp>
      <p:grpSp>
        <p:nvGrpSpPr>
          <p:cNvPr id="90" name="Group 89"/>
          <p:cNvGrpSpPr/>
          <p:nvPr/>
        </p:nvGrpSpPr>
        <p:grpSpPr>
          <a:xfrm>
            <a:off x="3215680" y="4005064"/>
            <a:ext cx="1583190" cy="1599622"/>
            <a:chOff x="1691680" y="4365104"/>
            <a:chExt cx="1583190" cy="1599622"/>
          </a:xfrm>
        </p:grpSpPr>
        <p:sp>
          <p:nvSpPr>
            <p:cNvPr id="19" name="TextBox 18"/>
            <p:cNvSpPr txBox="1"/>
            <p:nvPr/>
          </p:nvSpPr>
          <p:spPr>
            <a:xfrm>
              <a:off x="2455127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0185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1691680" y="4365104"/>
              <a:ext cx="1583190" cy="1249461"/>
              <a:chOff x="1691680" y="4365104"/>
              <a:chExt cx="1583190" cy="1249461"/>
            </a:xfrm>
          </p:grpSpPr>
          <p:sp>
            <p:nvSpPr>
              <p:cNvPr id="66" name="Right Brace 65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68" name="Straight Arrow Connector 67"/>
              <p:cNvCxnSpPr>
                <a:stCxn id="67" idx="2"/>
                <a:endCxn id="66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5" name="Group 94"/>
          <p:cNvGrpSpPr/>
          <p:nvPr/>
        </p:nvGrpSpPr>
        <p:grpSpPr>
          <a:xfrm>
            <a:off x="7486055" y="4018382"/>
            <a:ext cx="1583190" cy="1586304"/>
            <a:chOff x="5962055" y="4378422"/>
            <a:chExt cx="1583190" cy="1586304"/>
          </a:xfrm>
        </p:grpSpPr>
        <p:sp>
          <p:nvSpPr>
            <p:cNvPr id="31" name="TextBox 30"/>
            <p:cNvSpPr txBox="1"/>
            <p:nvPr/>
          </p:nvSpPr>
          <p:spPr>
            <a:xfrm>
              <a:off x="6702240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037869" y="5656949"/>
              <a:ext cx="344966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solidFill>
                    <a:prstClr val="black"/>
                  </a:solidFill>
                  <a:latin typeface="Calibri"/>
                </a:rPr>
                <a:t>\0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  <p:grpSp>
          <p:nvGrpSpPr>
            <p:cNvPr id="81" name="Group 80"/>
            <p:cNvGrpSpPr/>
            <p:nvPr/>
          </p:nvGrpSpPr>
          <p:grpSpPr>
            <a:xfrm>
              <a:off x="5962055" y="4378422"/>
              <a:ext cx="1583190" cy="1249461"/>
              <a:chOff x="1691680" y="4365104"/>
              <a:chExt cx="1583190" cy="1249461"/>
            </a:xfrm>
          </p:grpSpPr>
          <p:sp>
            <p:nvSpPr>
              <p:cNvPr id="82" name="Right Brace 81"/>
              <p:cNvSpPr/>
              <p:nvPr/>
            </p:nvSpPr>
            <p:spPr>
              <a:xfrm rot="16200000">
                <a:off x="2674677" y="5261892"/>
                <a:ext cx="171095" cy="534252"/>
              </a:xfrm>
              <a:prstGeom prst="rightBrac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  <a:latin typeface="Calibri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1691680" y="4365104"/>
                <a:ext cx="158319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2 byte padding</a:t>
                </a:r>
                <a:br>
                  <a:rPr lang="en-BE" dirty="0">
                    <a:solidFill>
                      <a:prstClr val="black"/>
                    </a:solidFill>
                    <a:latin typeface="Calibri"/>
                  </a:rPr>
                </a:br>
                <a:r>
                  <a:rPr lang="en-BE" dirty="0">
                    <a:solidFill>
                      <a:prstClr val="black"/>
                    </a:solidFill>
                    <a:latin typeface="Calibri"/>
                  </a:rPr>
                  <a:t>for alignment</a:t>
                </a:r>
                <a:endParaRPr lang="en-US" dirty="0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4" name="Straight Arrow Connector 83"/>
              <p:cNvCxnSpPr>
                <a:stCxn id="83" idx="2"/>
                <a:endCxn id="82" idx="1"/>
              </p:cNvCxnSpPr>
              <p:nvPr/>
            </p:nvCxnSpPr>
            <p:spPr>
              <a:xfrm>
                <a:off x="2483275" y="5011435"/>
                <a:ext cx="276950" cy="4320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4276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Minimal code for Python script</a:t>
            </a:r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047100" y="2887777"/>
            <a:ext cx="3768980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240016" y="2241446"/>
            <a:ext cx="3672408" cy="755507"/>
            <a:chOff x="4716016" y="2241445"/>
            <a:chExt cx="3672408" cy="755507"/>
          </a:xfrm>
        </p:grpSpPr>
        <p:sp>
          <p:nvSpPr>
            <p:cNvPr id="5" name="TextBox 4"/>
            <p:cNvSpPr txBox="1"/>
            <p:nvPr/>
          </p:nvSpPr>
          <p:spPr>
            <a:xfrm>
              <a:off x="5724128" y="2241445"/>
              <a:ext cx="266429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“shebang”: tells the shell this is python code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>
              <a:off x="4716016" y="2595388"/>
              <a:ext cx="1008112" cy="4015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051270" y="3933056"/>
            <a:ext cx="2880320" cy="1572370"/>
            <a:chOff x="4644008" y="1694060"/>
            <a:chExt cx="2880320" cy="1572370"/>
          </a:xfrm>
        </p:grpSpPr>
        <p:sp>
          <p:nvSpPr>
            <p:cNvPr id="10" name="TextBox 9"/>
            <p:cNvSpPr txBox="1"/>
            <p:nvPr/>
          </p:nvSpPr>
          <p:spPr>
            <a:xfrm>
              <a:off x="4644008" y="2558544"/>
              <a:ext cx="28803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Indentation is relevant!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Code structure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6084168" y="1694060"/>
              <a:ext cx="84290" cy="8644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744073" y="3789040"/>
            <a:ext cx="3581463" cy="851902"/>
            <a:chOff x="5508104" y="1726820"/>
            <a:chExt cx="3581463" cy="851902"/>
          </a:xfrm>
        </p:grpSpPr>
        <p:sp>
          <p:nvSpPr>
            <p:cNvPr id="23" name="TextBox 22"/>
            <p:cNvSpPr txBox="1"/>
            <p:nvPr/>
          </p:nvSpPr>
          <p:spPr>
            <a:xfrm>
              <a:off x="5921215" y="1870836"/>
              <a:ext cx="31683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interpreter executes all code in body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5508104" y="1726820"/>
              <a:ext cx="413111" cy="4979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308292" y="5505427"/>
            <a:ext cx="324409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Is case-sensitive!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688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XML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651633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creating 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'block_{0:02d}'.format(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'{0}.{1}'.format(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4920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data:</a:t>
            </a:r>
            <a:br>
              <a:rPr lang="en-US" dirty="0"/>
            </a:br>
            <a:r>
              <a:rPr lang="en-US" dirty="0"/>
              <a:t>revisiting string formatting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877278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template strings</a:t>
            </a:r>
          </a:p>
          <a:p>
            <a:pPr lvl="1"/>
            <a:r>
              <a:rPr lang="en-US" dirty="0"/>
              <a:t>Template consists of text, interspersed with replacement fields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'found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{word}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{count}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endParaRPr lang="en-US" dirty="0"/>
          </a:p>
          <a:p>
            <a:r>
              <a:rPr lang="en-US" dirty="0"/>
              <a:t>Fill out the template using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format(…)</a:t>
            </a:r>
            <a:r>
              <a:rPr lang="en-US" dirty="0"/>
              <a:t> method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8" y="4725144"/>
            <a:ext cx="693972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'found {word}: {count}'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(word='computer', count=15))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found computer: 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(word='human', count=0))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found human: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9930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format specifiers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Replacement field can contain format specifiers</a:t>
            </a:r>
          </a:p>
          <a:p>
            <a:pPr lvl="1"/>
            <a:r>
              <a:rPr lang="en-US" dirty="0"/>
              <a:t>Resemble C I/O format specifiers without %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'found {word: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}: {freq: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.2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}'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4494020"/>
            <a:ext cx="8456161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{'computer': 0.17, 'human': 0.0084, 'alpha': 0.3}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'found {word:&gt;10s}: {freq:.2f}'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for word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data.keys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  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tmpl.format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(word=word,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=data[word]))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computer: 0.17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human: 0.01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alpha: 0.30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583832" y="3573016"/>
            <a:ext cx="1368152" cy="657364"/>
            <a:chOff x="2195736" y="3573016"/>
            <a:chExt cx="1368152" cy="657364"/>
          </a:xfrm>
        </p:grpSpPr>
        <p:sp>
          <p:nvSpPr>
            <p:cNvPr id="5" name="TextBox 4"/>
            <p:cNvSpPr txBox="1"/>
            <p:nvPr/>
          </p:nvSpPr>
          <p:spPr>
            <a:xfrm>
              <a:off x="2195736" y="3861048"/>
              <a:ext cx="11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alignment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3131840" y="3573016"/>
              <a:ext cx="432048" cy="28803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948790" y="3573016"/>
            <a:ext cx="723275" cy="657364"/>
            <a:chOff x="3560693" y="3573016"/>
            <a:chExt cx="723275" cy="657364"/>
          </a:xfrm>
        </p:grpSpPr>
        <p:sp>
          <p:nvSpPr>
            <p:cNvPr id="6" name="TextBox 5"/>
            <p:cNvSpPr txBox="1"/>
            <p:nvPr/>
          </p:nvSpPr>
          <p:spPr>
            <a:xfrm>
              <a:off x="3560693" y="3861048"/>
              <a:ext cx="7232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Calibri"/>
                </a:rPr>
                <a:t>width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3923928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600056" y="3573016"/>
            <a:ext cx="720080" cy="657364"/>
            <a:chOff x="4211960" y="3573016"/>
            <a:chExt cx="720080" cy="657364"/>
          </a:xfrm>
        </p:grpSpPr>
        <p:sp>
          <p:nvSpPr>
            <p:cNvPr id="7" name="TextBox 6"/>
            <p:cNvSpPr txBox="1"/>
            <p:nvPr/>
          </p:nvSpPr>
          <p:spPr>
            <a:xfrm>
              <a:off x="4328990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4211960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256241" y="3573016"/>
            <a:ext cx="1036053" cy="657364"/>
            <a:chOff x="4860032" y="3573016"/>
            <a:chExt cx="1036053" cy="657364"/>
          </a:xfrm>
        </p:grpSpPr>
        <p:sp>
          <p:nvSpPr>
            <p:cNvPr id="9" name="TextBox 8"/>
            <p:cNvSpPr txBox="1"/>
            <p:nvPr/>
          </p:nvSpPr>
          <p:spPr>
            <a:xfrm>
              <a:off x="4860032" y="3861048"/>
              <a:ext cx="1036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92D050"/>
                  </a:solidFill>
                  <a:latin typeface="Calibri"/>
                </a:rPr>
                <a:t>precision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5508104" y="3573016"/>
              <a:ext cx="0" cy="288032"/>
            </a:xfrm>
            <a:prstGeom prst="straightConnector1">
              <a:avLst/>
            </a:prstGeom>
            <a:ln w="19050">
              <a:solidFill>
                <a:srgbClr val="92D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9192344" y="3573016"/>
            <a:ext cx="864096" cy="657364"/>
            <a:chOff x="5796136" y="3573016"/>
            <a:chExt cx="864096" cy="657364"/>
          </a:xfrm>
        </p:grpSpPr>
        <p:sp>
          <p:nvSpPr>
            <p:cNvPr id="8" name="TextBox 7"/>
            <p:cNvSpPr txBox="1"/>
            <p:nvPr/>
          </p:nvSpPr>
          <p:spPr>
            <a:xfrm>
              <a:off x="6057182" y="3861048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  <a:latin typeface="Calibri"/>
                </a:rPr>
                <a:t>type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 flipH="1" flipV="1">
              <a:off x="5796136" y="3573016"/>
              <a:ext cx="360040" cy="288032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450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Formatting: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67334"/>
            <a:ext cx="8229600" cy="4525963"/>
          </a:xfrm>
        </p:spPr>
        <p:txBody>
          <a:bodyPr/>
          <a:lstStyle/>
          <a:p>
            <a:r>
              <a:rPr lang="en-US" dirty="0"/>
              <a:t>Types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or none: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: character (converts integer to </a:t>
            </a:r>
            <a:r>
              <a:rPr lang="en-US" dirty="0" err="1"/>
              <a:t>unicode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d</a:t>
            </a:r>
            <a:r>
              <a:rPr lang="en-US" dirty="0"/>
              <a:t>: integer (decimal)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x</a:t>
            </a:r>
            <a:r>
              <a:rPr lang="en-US" dirty="0"/>
              <a:t>: integer (binary, octal, hexadecimal)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G</a:t>
            </a:r>
            <a:r>
              <a:rPr lang="en-US" dirty="0"/>
              <a:t>: floating point numbers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/>
              <a:t>: percentage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264353" y="2276872"/>
            <a:ext cx="1296145" cy="2880320"/>
            <a:chOff x="7740352" y="2276872"/>
            <a:chExt cx="1296145" cy="2880320"/>
          </a:xfrm>
        </p:grpSpPr>
        <p:sp>
          <p:nvSpPr>
            <p:cNvPr id="5" name="Right Brace 4"/>
            <p:cNvSpPr/>
            <p:nvPr/>
          </p:nvSpPr>
          <p:spPr>
            <a:xfrm>
              <a:off x="7740352" y="2276872"/>
              <a:ext cx="256757" cy="28803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997110" y="3358733"/>
              <a:ext cx="10393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have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width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440990" y="4293096"/>
            <a:ext cx="1255411" cy="864096"/>
            <a:chOff x="6588224" y="4293096"/>
            <a:chExt cx="1255411" cy="864096"/>
          </a:xfrm>
        </p:grpSpPr>
        <p:sp>
          <p:nvSpPr>
            <p:cNvPr id="7" name="Right Brace 6"/>
            <p:cNvSpPr/>
            <p:nvPr/>
          </p:nvSpPr>
          <p:spPr>
            <a:xfrm>
              <a:off x="6588224" y="4293096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804248" y="4365104"/>
              <a:ext cx="103938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have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precision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768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Transforming list data:</a:t>
            </a:r>
            <a:br>
              <a:rPr lang="en-US" dirty="0"/>
            </a:br>
            <a:r>
              <a:rPr lang="en-US" dirty="0"/>
              <a:t>Python sorting &amp; list comprehensions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https://github.com/gjbex/training-material/tree/master/Python/OperatorsFunctools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982148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471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166052" y="3284985"/>
            <a:ext cx="611257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66052" y="4365105"/>
            <a:ext cx="6250429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23593" y="5589240"/>
            <a:ext cx="597471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7690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Reversing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ways to reverse</a:t>
            </a:r>
          </a:p>
          <a:p>
            <a:pPr lvl="1"/>
            <a:r>
              <a:rPr lang="en-US" dirty="0"/>
              <a:t>Create new list: use slices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reverse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list.reverse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27648" y="4725145"/>
            <a:ext cx="376898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data.reverse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27648" y="2732727"/>
            <a:ext cx="3768980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[3.5, 5.7, 7.3]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data[::-1]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[7.3, 5.7, 3.5]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06238" y="2924945"/>
            <a:ext cx="299421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works for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as well!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991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Say hello!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Save script in file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Run script using Python interpreter</a:t>
            </a:r>
          </a:p>
          <a:p>
            <a:endParaRPr lang="en-US" dirty="0"/>
          </a:p>
          <a:p>
            <a:r>
              <a:rPr lang="en-US" dirty="0"/>
              <a:t>Make script executable</a:t>
            </a:r>
          </a:p>
          <a:p>
            <a:endParaRPr lang="en-US" dirty="0"/>
          </a:p>
          <a:p>
            <a:r>
              <a:rPr lang="en-US" dirty="0"/>
              <a:t>Run script directly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83632" y="2780929"/>
            <a:ext cx="37689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hello_world.py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83632" y="3934797"/>
            <a:ext cx="3768980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chmod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u+x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hello_world.py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83632" y="5086926"/>
            <a:ext cx="266611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./hello_world.py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hello world!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5025370"/>
            <a:ext cx="341632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That's what the shebang is for: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python</a:t>
            </a:r>
            <a:endParaRPr lang="nl-BE" sz="2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638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7528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print(','.join(['{0:.2f}'.format(f) for f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84542" y="4593902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51807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2567608" y="5085184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412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80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54546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http://docs.python.org/2/howto/sorting.html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http://docs.python.org/2/howto/functional.html</a:t>
            </a:r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17980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Facing infinity:</a:t>
            </a:r>
            <a:br>
              <a:rPr lang="en-US" dirty="0"/>
            </a:br>
            <a:r>
              <a:rPr lang="en-US" dirty="0"/>
              <a:t>iterators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https://github.com/gjbex/training-material/tree/master/Python/Iterators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120382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data (structures)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Compare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data_file.readlines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How to deal with arbitrary many prime numbers?</a:t>
            </a:r>
            <a:br>
              <a:rPr lang="en-US" dirty="0"/>
            </a:br>
            <a:r>
              <a:rPr lang="en-US" dirty="0"/>
              <a:t>    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8184232" y="2636912"/>
            <a:ext cx="1872208" cy="1584176"/>
            <a:chOff x="6475794" y="2924944"/>
            <a:chExt cx="1872208" cy="1584176"/>
          </a:xfrm>
        </p:grpSpPr>
        <p:sp>
          <p:nvSpPr>
            <p:cNvPr id="4" name="TextBox 3"/>
            <p:cNvSpPr txBox="1"/>
            <p:nvPr/>
          </p:nvSpPr>
          <p:spPr>
            <a:xfrm>
              <a:off x="6660232" y="3370347"/>
              <a:ext cx="1687770" cy="113877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Constructs a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list of all lines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at once = </a:t>
              </a:r>
              <a:r>
                <a:rPr lang="en-US" sz="3200" dirty="0">
                  <a:solidFill>
                    <a:srgbClr val="FF0000"/>
                  </a:solidFill>
                  <a:latin typeface="Calibri"/>
                </a:rPr>
                <a:t>BIG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6" name="Straight Arrow Connector 5"/>
            <p:cNvCxnSpPr>
              <a:stCxn id="4" idx="0"/>
            </p:cNvCxnSpPr>
            <p:nvPr/>
          </p:nvCxnSpPr>
          <p:spPr>
            <a:xfrm flipH="1" flipV="1">
              <a:off x="6475794" y="2924944"/>
              <a:ext cx="1028323" cy="44540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51784" y="3645024"/>
            <a:ext cx="2448273" cy="434662"/>
            <a:chOff x="2411760" y="3651702"/>
            <a:chExt cx="2448273" cy="434662"/>
          </a:xfrm>
        </p:grpSpPr>
        <p:sp>
          <p:nvSpPr>
            <p:cNvPr id="9" name="TextBox 8"/>
            <p:cNvSpPr txBox="1"/>
            <p:nvPr/>
          </p:nvSpPr>
          <p:spPr>
            <a:xfrm>
              <a:off x="2411760" y="3717032"/>
              <a:ext cx="2020168" cy="36933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iterator: line by line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 flipV="1">
              <a:off x="4431928" y="3651702"/>
              <a:ext cx="428105" cy="24999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456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8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736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7049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9718</Words>
  <Application>Microsoft Office PowerPoint</Application>
  <PresentationFormat>Widescreen</PresentationFormat>
  <Paragraphs>1396</Paragraphs>
  <Slides>113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113</vt:i4>
      </vt:variant>
    </vt:vector>
  </HeadingPairs>
  <TitlesOfParts>
    <vt:vector size="121" baseType="lpstr">
      <vt:lpstr>Arial</vt:lpstr>
      <vt:lpstr>Calibri</vt:lpstr>
      <vt:lpstr>Calibri Light</vt:lpstr>
      <vt:lpstr>Courier New</vt:lpstr>
      <vt:lpstr>Informal Roman</vt:lpstr>
      <vt:lpstr>Wingdings</vt:lpstr>
      <vt:lpstr>Office Theme</vt:lpstr>
      <vt:lpstr>1_Office Theme</vt:lpstr>
      <vt:lpstr>Python for programmers</vt:lpstr>
      <vt:lpstr>PowerPoint Presentation</vt:lpstr>
      <vt:lpstr>Typographical conventions</vt:lpstr>
      <vt:lpstr>Motivation</vt:lpstr>
      <vt:lpstr>Python applications</vt:lpstr>
      <vt:lpstr>Syntax versus semantics</vt:lpstr>
      <vt:lpstr>Python fundamentals: data types &amp; statements</vt:lpstr>
      <vt:lpstr>Hello world!</vt:lpstr>
      <vt:lpstr>Say hello!</vt:lpstr>
      <vt:lpstr>Hello again!</vt:lpstr>
      <vt:lpstr>Generating data</vt:lpstr>
      <vt:lpstr>for loop</vt:lpstr>
      <vt:lpstr>while loop</vt:lpstr>
      <vt:lpstr>Skipping and quitting</vt:lpstr>
      <vt:lpstr>Data types</vt:lpstr>
      <vt:lpstr>Lists</vt:lpstr>
      <vt:lpstr>More list operations</vt:lpstr>
      <vt:lpstr>Using list elements</vt:lpstr>
      <vt:lpstr>Slicing &amp; dicing</vt:lpstr>
      <vt:lpstr>Iterating over lists</vt:lpstr>
      <vt:lpstr>Generating data revisited</vt:lpstr>
      <vt:lpstr>Formatting strings</vt:lpstr>
      <vt:lpstr>Objects &amp; methods</vt:lpstr>
      <vt:lpstr>Modifying data</vt:lpstr>
      <vt:lpstr>Getting things in and out: I/O &amp; command line arguments</vt:lpstr>
      <vt:lpstr>Reading lines from file handles</vt:lpstr>
      <vt:lpstr>Reading &amp; memory consumption</vt:lpstr>
      <vt:lpstr>Writing to file handles</vt:lpstr>
      <vt:lpstr>More on print</vt:lpstr>
      <vt:lpstr>Simple command line arguments</vt:lpstr>
      <vt:lpstr>Python fundamentals continued</vt:lpstr>
      <vt:lpstr>Some more str methods: strip</vt:lpstr>
      <vt:lpstr>str method: split</vt:lpstr>
      <vt:lpstr>More str methods: startswith, endswith</vt:lpstr>
      <vt:lpstr>Even more str methods: is&lt;something&gt;</vt:lpstr>
      <vt:lpstr>Searching &amp; replacing in str</vt:lpstr>
      <vt:lpstr>str operations</vt:lpstr>
      <vt:lpstr>Joining list elements</vt:lpstr>
      <vt:lpstr>str &amp; list are sequences</vt:lpstr>
      <vt:lpstr>str &amp;  list length revisited</vt:lpstr>
      <vt:lpstr>Type conversion</vt:lpstr>
      <vt:lpstr>if statement</vt:lpstr>
      <vt:lpstr>Conditionals</vt:lpstr>
      <vt:lpstr>Which dimension numbers?</vt:lpstr>
      <vt:lpstr>Yuck, what's that?!?</vt:lpstr>
      <vt:lpstr>Reasonable compromise</vt:lpstr>
      <vt:lpstr>Sets</vt:lpstr>
      <vt:lpstr>Set operations</vt:lpstr>
      <vt:lpstr>More modularity</vt:lpstr>
      <vt:lpstr>Functions</vt:lpstr>
      <vt:lpstr>Anatomy of function definition</vt:lpstr>
      <vt:lpstr>Adding flexibility</vt:lpstr>
      <vt:lpstr>Default value pitfall</vt:lpstr>
      <vt:lpstr>Tuples (YADS )</vt:lpstr>
      <vt:lpstr>Returning to dimension numbers…</vt:lpstr>
      <vt:lpstr>Named tuples, Python 2.6+</vt:lpstr>
      <vt:lpstr>Named tuples, Python 3.5+</vt:lpstr>
      <vt:lpstr>Using named tuples</vt:lpstr>
      <vt:lpstr>Counting dimension numbers</vt:lpstr>
      <vt:lpstr>Dictionaries</vt:lpstr>
      <vt:lpstr>Using dictionaries</vt:lpstr>
      <vt:lpstr>Iterating over dictionaries</vt:lpstr>
      <vt:lpstr>Counting again…</vt:lpstr>
      <vt:lpstr>More special data types</vt:lpstr>
      <vt:lpstr>Summary: data types</vt:lpstr>
      <vt:lpstr>Summary: control structures</vt:lpstr>
      <vt:lpstr>Summary: mathematics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Files: I/O and data formats</vt:lpstr>
      <vt:lpstr>Reading from files</vt:lpstr>
      <vt:lpstr>Libraries &amp; data formats</vt:lpstr>
      <vt:lpstr>Data formats: CSV</vt:lpstr>
      <vt:lpstr>Writing to files</vt:lpstr>
      <vt:lpstr>... unless you have to</vt:lpstr>
      <vt:lpstr>Data formats: XML output</vt:lpstr>
      <vt:lpstr>Data formats: creating XML</vt:lpstr>
      <vt:lpstr>Formatting data: revisiting string formatting</vt:lpstr>
      <vt:lpstr>Formatting: templates</vt:lpstr>
      <vt:lpstr>Formatting: format specifiers</vt:lpstr>
      <vt:lpstr>Formatting: types</vt:lpstr>
      <vt:lpstr>Transforming list data: Python sorting &amp; list comprehensions</vt:lpstr>
      <vt:lpstr>Sorting a simple list</vt:lpstr>
      <vt:lpstr>Sorting a complex list: key function</vt:lpstr>
      <vt:lpstr>Reversing a list</vt:lpstr>
      <vt:lpstr>Going functional: mapping</vt:lpstr>
      <vt:lpstr>Going functional: filtering</vt:lpstr>
      <vt:lpstr>Going functional: aggregating</vt:lpstr>
      <vt:lpstr>Going functional: zip it</vt:lpstr>
      <vt:lpstr>Further reading: functional style</vt:lpstr>
      <vt:lpstr>Facing infinity: iterators</vt:lpstr>
      <vt:lpstr>Large data (structures)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Conclusions</vt:lpstr>
      <vt:lpstr>Conclusions</vt:lpstr>
      <vt:lpstr>References</vt:lpstr>
      <vt:lpstr>Some useful learning references</vt:lpstr>
      <vt:lpstr>Books</vt:lpstr>
      <vt:lpstr>Python vs. …</vt:lpstr>
      <vt:lpstr>Python software</vt:lpstr>
      <vt:lpstr>Useful non-standard Python libraries</vt:lpstr>
      <vt:lpstr>Python Easter eggs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programmers</dc:title>
  <dc:creator>Geert Jan Bex</dc:creator>
  <cp:lastModifiedBy>Geert Jan Bex</cp:lastModifiedBy>
  <cp:revision>2</cp:revision>
  <dcterms:created xsi:type="dcterms:W3CDTF">2020-01-24T16:46:29Z</dcterms:created>
  <dcterms:modified xsi:type="dcterms:W3CDTF">2020-01-24T17:05:05Z</dcterms:modified>
</cp:coreProperties>
</file>