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7"/>
  </p:notesMasterIdLst>
  <p:sldIdLst>
    <p:sldId id="256" r:id="rId3"/>
    <p:sldId id="355" r:id="rId4"/>
    <p:sldId id="284" r:id="rId5"/>
    <p:sldId id="258" r:id="rId6"/>
    <p:sldId id="499" r:id="rId7"/>
    <p:sldId id="660" r:id="rId8"/>
    <p:sldId id="293" r:id="rId9"/>
    <p:sldId id="259" r:id="rId10"/>
    <p:sldId id="301" r:id="rId11"/>
    <p:sldId id="261" r:id="rId12"/>
    <p:sldId id="260" r:id="rId13"/>
    <p:sldId id="268" r:id="rId14"/>
    <p:sldId id="346" r:id="rId15"/>
    <p:sldId id="345" r:id="rId16"/>
    <p:sldId id="263" r:id="rId17"/>
    <p:sldId id="262" r:id="rId18"/>
    <p:sldId id="283" r:id="rId19"/>
    <p:sldId id="639" r:id="rId20"/>
    <p:sldId id="657" r:id="rId21"/>
    <p:sldId id="662" r:id="rId22"/>
    <p:sldId id="264" r:id="rId23"/>
    <p:sldId id="265" r:id="rId24"/>
    <p:sldId id="266" r:id="rId25"/>
    <p:sldId id="267" r:id="rId26"/>
    <p:sldId id="349" r:id="rId27"/>
    <p:sldId id="269" r:id="rId28"/>
    <p:sldId id="338" r:id="rId29"/>
    <p:sldId id="337" r:id="rId30"/>
    <p:sldId id="658" r:id="rId31"/>
    <p:sldId id="500" r:id="rId32"/>
    <p:sldId id="350" r:id="rId33"/>
    <p:sldId id="270" r:id="rId34"/>
    <p:sldId id="339" r:id="rId35"/>
    <p:sldId id="340" r:id="rId36"/>
    <p:sldId id="341" r:id="rId37"/>
    <p:sldId id="342" r:id="rId38"/>
    <p:sldId id="347" r:id="rId39"/>
    <p:sldId id="557" r:id="rId40"/>
    <p:sldId id="343" r:id="rId41"/>
    <p:sldId id="344" r:id="rId42"/>
    <p:sldId id="271" r:id="rId43"/>
    <p:sldId id="272" r:id="rId44"/>
    <p:sldId id="273" r:id="rId45"/>
    <p:sldId id="319" r:id="rId46"/>
    <p:sldId id="320" r:id="rId47"/>
    <p:sldId id="699" r:id="rId48"/>
    <p:sldId id="285" r:id="rId49"/>
    <p:sldId id="606" r:id="rId50"/>
    <p:sldId id="286" r:id="rId51"/>
    <p:sldId id="287" r:id="rId52"/>
    <p:sldId id="288" r:id="rId53"/>
    <p:sldId id="829" r:id="rId54"/>
    <p:sldId id="289" r:id="rId55"/>
    <p:sldId id="786" r:id="rId56"/>
    <p:sldId id="603" r:id="rId57"/>
    <p:sldId id="787" r:id="rId58"/>
    <p:sldId id="821" r:id="rId59"/>
    <p:sldId id="290" r:id="rId60"/>
    <p:sldId id="822" r:id="rId61"/>
    <p:sldId id="274" r:id="rId62"/>
    <p:sldId id="275" r:id="rId63"/>
    <p:sldId id="276" r:id="rId64"/>
    <p:sldId id="277" r:id="rId65"/>
    <p:sldId id="604" r:id="rId66"/>
    <p:sldId id="605" r:id="rId67"/>
    <p:sldId id="291" r:id="rId68"/>
    <p:sldId id="292" r:id="rId69"/>
    <p:sldId id="303" r:id="rId70"/>
    <p:sldId id="317" r:id="rId71"/>
    <p:sldId id="314" r:id="rId72"/>
    <p:sldId id="316" r:id="rId73"/>
    <p:sldId id="318" r:id="rId74"/>
    <p:sldId id="749" r:id="rId75"/>
    <p:sldId id="330" r:id="rId76"/>
    <p:sldId id="354" r:id="rId77"/>
    <p:sldId id="823" r:id="rId78"/>
    <p:sldId id="356" r:id="rId79"/>
    <p:sldId id="357" r:id="rId80"/>
    <p:sldId id="358" r:id="rId81"/>
    <p:sldId id="824" r:id="rId82"/>
    <p:sldId id="360" r:id="rId83"/>
    <p:sldId id="359" r:id="rId84"/>
    <p:sldId id="381" r:id="rId85"/>
    <p:sldId id="382" r:id="rId86"/>
    <p:sldId id="383" r:id="rId87"/>
    <p:sldId id="384" r:id="rId88"/>
    <p:sldId id="391" r:id="rId89"/>
    <p:sldId id="392" r:id="rId90"/>
    <p:sldId id="393" r:id="rId91"/>
    <p:sldId id="394" r:id="rId92"/>
    <p:sldId id="395" r:id="rId93"/>
    <p:sldId id="396" r:id="rId94"/>
    <p:sldId id="397" r:id="rId95"/>
    <p:sldId id="398" r:id="rId96"/>
    <p:sldId id="521" r:id="rId97"/>
    <p:sldId id="440" r:id="rId98"/>
    <p:sldId id="455" r:id="rId99"/>
    <p:sldId id="456" r:id="rId100"/>
    <p:sldId id="637" r:id="rId101"/>
    <p:sldId id="458" r:id="rId102"/>
    <p:sldId id="459" r:id="rId103"/>
    <p:sldId id="460" r:id="rId104"/>
    <p:sldId id="608" r:id="rId105"/>
    <p:sldId id="727" r:id="rId106"/>
    <p:sldId id="522" r:id="rId107"/>
    <p:sldId id="433" r:id="rId108"/>
    <p:sldId id="434" r:id="rId109"/>
    <p:sldId id="322" r:id="rId110"/>
    <p:sldId id="323" r:id="rId111"/>
    <p:sldId id="656" r:id="rId112"/>
    <p:sldId id="828" r:id="rId113"/>
    <p:sldId id="324" r:id="rId114"/>
    <p:sldId id="498" r:id="rId115"/>
    <p:sldId id="827" r:id="rId11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4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presProps" Target="pres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viewProps" Target="viewProps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tableStyles" Target="tableStyle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3CF76-F635-4E61-BD10-131059A8056E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F3F6F-9E0E-4FAB-A008-565DADA12E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4880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0402-E388-4EE3-80E7-ACCFCFD62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C33EC-AAAD-45BD-AD0B-8130BAFE2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BAD6-98D5-4F8E-85BA-39CE0FDD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87EAA-6BC8-4A51-97E0-CC852D1D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4E96-4455-460E-BAFD-51542B32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6633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A8CF-3A34-4208-954C-0929184A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DD033-A3A5-4174-9859-8D2EB539E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FE8AC-0143-4A41-AA7F-D3D33E96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663D3-48CD-498C-A3EA-6D6627B4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4FF37-4394-4B89-9BBB-C78983E3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355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F3E38-F8CD-4875-A1F7-6DA79FCAB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AC014-A04F-4A52-A641-6A8D91B5C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27212-015F-4486-B853-F0E8C953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D876F-341F-4EAB-A4B4-15778C27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43AE-AD37-4B40-A37A-D68E58D2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826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8360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3712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3674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16/09/2025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4448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16/09/2025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0404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16/09/2025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635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16/09/2025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1733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16/09/2025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932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B195-9E50-4876-A191-FA920C34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2624-3156-45EC-91C5-E20FE5FF1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DCBEF-0A07-44F9-8914-23811FC6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BC0F-F5D6-46E4-AF24-086706A2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F00D-E146-4B7E-A7F6-36F08F0D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03179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16/09/2025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54371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231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486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8337-AF9B-4A60-8F0C-570BAB66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494DB-FCDB-46CB-BF81-C5673EA5C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E7813-E81E-4B70-B454-66769F1D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C8808-3423-4448-A208-1C0CD69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F6DE5-7B08-441B-8034-AA0423C2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362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494D-B0E4-4574-A0C6-9FB9980B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9FF4D-9F36-4153-94F9-9FC16F3D9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37436-C02C-4EAE-A512-2C9B86134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CA629-FDF7-468F-BFC2-671DAD5E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0A0BA-D80B-4B1D-91A8-595BF53C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3AEED-5D62-463A-93C7-BCFF1398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611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341A-3784-4DB8-9F4A-F4D1380E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799A0-FDB0-498E-9555-96EFAE66D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11566-4E50-46D5-B168-50EB49A3F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083D0-BC49-4019-BDD2-CBBA299C2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A476B-2C92-4167-994C-64D788A49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BC050-5C4F-4B96-89DA-27780D97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22124-3F80-4D88-B27F-CC94550E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B723E-285D-4C9D-846E-46CFC9F8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7454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BDE7-BFF9-4E2E-8C3F-E46C612F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F2792-AE45-4433-A342-4444701B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FE9E8-20BE-44F2-BAE5-9107B290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62813-7B48-4746-A155-BE2217C9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95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06354-FF41-4734-A3BB-FC1591B8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23161-1890-4E10-B31A-EC41F473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59D64-FC42-467A-965B-D971B34D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6391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9CB8-A1F3-46C6-A65D-9004BB6C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B2BB-E951-4DBB-9DA5-A8A74D3DD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B5FDE-930C-4D1C-800D-C587D7F9D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0540B-E715-4106-9E47-BFF2984A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7C8A5-ECB3-4BEF-8D87-A4E138CA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5991-41A6-4012-BBD1-8F0DAFFB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8594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D76F-C0D1-439D-B7C6-486009BD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8A83-1561-4388-88D8-ABEC06F18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4532F-42FD-4030-87F9-9C2648241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DB7B0-4179-47E6-92F1-242C5609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E405F-A7E7-4E2D-B738-1430D8A9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8D0DA-46BD-47EC-BEC4-642992B1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6653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BCA87-6AC6-4E2D-B74C-8E99F03C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B6CA-E538-4AA5-A8E1-03D8C2F9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D9984-39BD-4A38-A3EC-E498CB7AF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3B39-E6AE-4D98-ABEC-B1F86CBF9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88BE0-5E90-425C-87CC-6FA35FDDB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5629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690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6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Relationship Id="rId9" Type="http://schemas.openxmlformats.org/officeDocument/2006/relationships/hyperlink" Target="https://realpython.com/python-youtube-channel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best-python-books/" TargetMode="External"/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matlab-vs-python/" TargetMode="External"/><Relationship Id="rId2" Type="http://schemas.openxmlformats.org/officeDocument/2006/relationships/hyperlink" Target="https://realpython.com/python-vs-cpp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mathesaurus.sourceforge.net/matlab-numpy.html" TargetMode="Externa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networkx.github.io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biopython.org/wiki/Main_Page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ioam.github.io/holoviews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okeh.pydata.org/" TargetMode="Externa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O8Zpex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programmers/tree/master/source_code/presentation/fundamentals" TargetMode="Externa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programmers/tree/master/source_code/presentation/fundamentals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programmers/tree/master/source_code/presentation/operators-functools" TargetMode="External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programmers/tree/master/source_code/presentation/iterators" TargetMode="External"/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93C8-9B11-4A0A-90CD-8883243AB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programmers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7FBF4-C0BD-42C8-AFFD-7886FB315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6AA62-FECD-48BA-8BF2-B171059D2EE7}"/>
              </a:ext>
            </a:extLst>
          </p:cNvPr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3255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047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print('hello world!')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807968" y="5229202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Function call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816080" y="3538177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Simple function, no arguments, return</a:t>
                </a:r>
                <a:br>
                  <a:rPr lang="en-US" sz="2000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status only</a:t>
                </a:r>
                <a:endParaRPr lang="nl-BE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72038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http://docs.python.org/2/howto/functional.html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pros</a:t>
            </a:r>
          </a:p>
          <a:p>
            <a:pPr lvl="1"/>
            <a:r>
              <a:rPr lang="en-US" dirty="0"/>
              <a:t>Versatile &amp; expressive</a:t>
            </a:r>
          </a:p>
          <a:p>
            <a:pPr lvl="1"/>
            <a:r>
              <a:rPr lang="en-US" dirty="0"/>
              <a:t>Easy to read</a:t>
            </a:r>
          </a:p>
          <a:p>
            <a:pPr lvl="1"/>
            <a:r>
              <a:rPr lang="en-US" dirty="0"/>
              <a:t>Good &amp; extensive standard library</a:t>
            </a:r>
          </a:p>
          <a:p>
            <a:r>
              <a:rPr lang="en-US" dirty="0"/>
              <a:t>Python cons</a:t>
            </a:r>
          </a:p>
          <a:p>
            <a:pPr lvl="1"/>
            <a:r>
              <a:rPr lang="en-US" dirty="0"/>
              <a:t>Fairly slow</a:t>
            </a:r>
          </a:p>
          <a:p>
            <a:pPr lvl="1"/>
            <a:r>
              <a:rPr lang="en-US" dirty="0"/>
              <a:t>Some weird idiosyncrasies</a:t>
            </a:r>
          </a:p>
          <a:p>
            <a:pPr lvl="1"/>
            <a:r>
              <a:rPr lang="en-US" dirty="0"/>
              <a:t>Python 2 to 3: disruptive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learning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Python tutorial:</a:t>
            </a:r>
            <a:br>
              <a:rPr lang="en-US" dirty="0"/>
            </a:br>
            <a:r>
              <a:rPr lang="en-US" dirty="0">
                <a:hlinkClick r:id="rId2"/>
              </a:rPr>
              <a:t>https://docs.python.org/3.6/tutorial/ </a:t>
            </a:r>
            <a:endParaRPr lang="en-US" dirty="0"/>
          </a:p>
          <a:p>
            <a:r>
              <a:rPr lang="en-US" dirty="0"/>
              <a:t>Library reference:</a:t>
            </a:r>
            <a:br>
              <a:rPr lang="en-US" dirty="0"/>
            </a:br>
            <a:r>
              <a:rPr lang="en-US" dirty="0">
                <a:hlinkClick r:id="rId3"/>
              </a:rPr>
              <a:t>https://docs.python.org/3.6/library/</a:t>
            </a:r>
            <a:r>
              <a:rPr lang="en-US" dirty="0"/>
              <a:t> </a:t>
            </a:r>
          </a:p>
          <a:p>
            <a:r>
              <a:rPr lang="en-US" dirty="0"/>
              <a:t>Language reference:</a:t>
            </a:r>
            <a:br>
              <a:rPr lang="en-US" dirty="0"/>
            </a:br>
            <a:r>
              <a:rPr lang="en-US" dirty="0">
                <a:hlinkClick r:id="rId4"/>
              </a:rPr>
              <a:t>https://docs.python.org/3.6/reference/</a:t>
            </a:r>
            <a:r>
              <a:rPr lang="en-US" dirty="0"/>
              <a:t> </a:t>
            </a:r>
          </a:p>
          <a:p>
            <a:r>
              <a:rPr lang="en-US" dirty="0"/>
              <a:t>Think Python:</a:t>
            </a:r>
            <a:br>
              <a:rPr lang="en-US" dirty="0"/>
            </a:br>
            <a:r>
              <a:rPr lang="en-US" dirty="0">
                <a:hlinkClick r:id="rId5"/>
              </a:rPr>
              <a:t>http://www.greenteapress.com/thinkpython/thinkpython.pdf</a:t>
            </a:r>
            <a:endParaRPr lang="en-US" dirty="0"/>
          </a:p>
          <a:p>
            <a:r>
              <a:rPr lang="en-US" dirty="0"/>
              <a:t>Python style guides:</a:t>
            </a:r>
          </a:p>
          <a:p>
            <a:pPr lvl="1"/>
            <a:r>
              <a:rPr lang="en-US" dirty="0"/>
              <a:t>Idioms and anti-idioms in Python:</a:t>
            </a:r>
            <a:br>
              <a:rPr lang="en-US" dirty="0"/>
            </a:br>
            <a:r>
              <a:rPr lang="en-US" dirty="0">
                <a:hlinkClick r:id="rId6"/>
              </a:rPr>
              <a:t>http://docs.python.org/2/howto/doanddont.html</a:t>
            </a:r>
            <a:endParaRPr lang="en-US" dirty="0"/>
          </a:p>
          <a:p>
            <a:pPr lvl="1"/>
            <a:r>
              <a:rPr lang="en-US" dirty="0"/>
              <a:t>PEP 8: </a:t>
            </a:r>
            <a:r>
              <a:rPr lang="en-US" dirty="0">
                <a:hlinkClick r:id="rId7"/>
              </a:rPr>
              <a:t>http://www.python.org/dev/peps/pep-0008/</a:t>
            </a:r>
            <a:endParaRPr lang="en-US" dirty="0"/>
          </a:p>
          <a:p>
            <a:pPr lvl="1"/>
            <a:r>
              <a:rPr lang="en-US" dirty="0"/>
              <a:t>Google:</a:t>
            </a:r>
            <a:br>
              <a:rPr lang="en-US" dirty="0"/>
            </a:br>
            <a:r>
              <a:rPr lang="en-US" dirty="0">
                <a:hlinkClick r:id="rId8"/>
              </a:rPr>
              <a:t>http://google-styleguide.googlecode.com/svn/trunk/pyguide.html</a:t>
            </a:r>
            <a:endParaRPr lang="en-US" dirty="0"/>
          </a:p>
          <a:p>
            <a:r>
              <a:rPr lang="en-US" dirty="0"/>
              <a:t>Python </a:t>
            </a:r>
            <a:r>
              <a:rPr lang="en-US" dirty="0" err="1"/>
              <a:t>Youtube</a:t>
            </a:r>
            <a:r>
              <a:rPr lang="en-US" dirty="0"/>
              <a:t> channels:</a:t>
            </a:r>
            <a:br>
              <a:rPr lang="en-US" dirty="0"/>
            </a:br>
            <a:r>
              <a:rPr lang="en-US" dirty="0">
                <a:hlinkClick r:id="rId9"/>
              </a:rPr>
              <a:t>https://realpython.com/python-youtube-channels/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79576" y="2161319"/>
            <a:ext cx="4032448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some data?</a:t>
            </a:r>
          </a:p>
          <a:p>
            <a:pPr lvl="1"/>
            <a:r>
              <a:rPr lang="en-US" dirty="0"/>
              <a:t>first column, case number: sequential number</a:t>
            </a:r>
          </a:p>
          <a:p>
            <a:pPr lvl="1"/>
            <a:r>
              <a:rPr lang="en-US" dirty="0"/>
              <a:t>second column, dimension number: integer 1, 2, 3</a:t>
            </a:r>
          </a:p>
          <a:p>
            <a:pPr lvl="1"/>
            <a:r>
              <a:rPr lang="en-US" dirty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print('case', 'dim', 'temp')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temp in [-0.5, 0.0, 0.5]: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How to make mistakes in Python</a:t>
            </a:r>
            <a:br>
              <a:rPr lang="en-US" dirty="0"/>
            </a:br>
            <a:r>
              <a:rPr lang="en-US" dirty="0"/>
              <a:t>Mike </a:t>
            </a:r>
            <a:r>
              <a:rPr lang="en-US" dirty="0" err="1"/>
              <a:t>Pirnat</a:t>
            </a:r>
            <a:r>
              <a:rPr lang="en-US" dirty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2013</a:t>
            </a:r>
            <a:endParaRPr lang="en-US" i="1" dirty="0"/>
          </a:p>
          <a:p>
            <a:r>
              <a:rPr lang="en-US" i="1" dirty="0"/>
              <a:t>Fluent Python: clear, concise and effective programming</a:t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, O'Reilly, 2015</a:t>
            </a:r>
          </a:p>
          <a:p>
            <a:r>
              <a:rPr lang="en-US" i="1" dirty="0"/>
              <a:t>Python tricks: a buffet of awesome Python features</a:t>
            </a:r>
            <a:br>
              <a:rPr lang="en-US" dirty="0"/>
            </a:br>
            <a:r>
              <a:rPr lang="en-US" dirty="0"/>
              <a:t>Dan Bader, 2017</a:t>
            </a:r>
          </a:p>
          <a:p>
            <a:r>
              <a:rPr lang="en-US" dirty="0">
                <a:hlinkClick r:id="rId2"/>
              </a:rPr>
              <a:t>https://realpython.com/best-python-books/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0056" y="4941169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Many, many more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vs.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Articles comparing Python to</a:t>
            </a:r>
          </a:p>
          <a:p>
            <a:pPr lvl="1"/>
            <a:r>
              <a:rPr lang="en-US" dirty="0"/>
              <a:t>C++: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https://realpython.com/python-vs-cpp/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dirty="0"/>
              <a:t>MATLAB:</a:t>
            </a:r>
          </a:p>
          <a:p>
            <a:pPr lvl="2"/>
            <a:r>
              <a:rPr lang="en-US" sz="1600" dirty="0">
                <a:hlinkClick r:id="rId3"/>
              </a:rPr>
              <a:t>https://realpython.com/matlab-vs-python/</a:t>
            </a:r>
            <a:r>
              <a:rPr lang="en-US" sz="1600" dirty="0"/>
              <a:t> </a:t>
            </a:r>
          </a:p>
          <a:p>
            <a:pPr lvl="2"/>
            <a:r>
              <a:rPr lang="en-US" sz="1600" dirty="0">
                <a:hlinkClick r:id="rId4"/>
              </a:rPr>
              <a:t>http://mathesaurus.sourceforge.net/matlab-numpy.html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942313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Official Python website:</a:t>
            </a:r>
            <a:br>
              <a:rPr lang="en-US" dirty="0"/>
            </a:br>
            <a:r>
              <a:rPr lang="en-US" dirty="0">
                <a:hlinkClick r:id="rId2"/>
              </a:rPr>
              <a:t>http://www.python.org/</a:t>
            </a:r>
            <a:endParaRPr lang="en-US" dirty="0"/>
          </a:p>
          <a:p>
            <a:r>
              <a:rPr lang="en-US" dirty="0" err="1"/>
              <a:t>PyPI</a:t>
            </a:r>
            <a:r>
              <a:rPr lang="en-US" dirty="0"/>
              <a:t> (Python Package Index):</a:t>
            </a:r>
            <a:br>
              <a:rPr lang="en-US" dirty="0"/>
            </a:br>
            <a:r>
              <a:rPr lang="en-US" dirty="0">
                <a:hlinkClick r:id="rId3"/>
              </a:rPr>
              <a:t>https://pypi.python.org/pypi</a:t>
            </a:r>
            <a:endParaRPr lang="en-US" dirty="0"/>
          </a:p>
          <a:p>
            <a:r>
              <a:rPr lang="en-US" dirty="0"/>
              <a:t>Continuum Anaconda (fully loaded Python distribution, free for academic use) :</a:t>
            </a:r>
            <a:br>
              <a:rPr lang="en-US" dirty="0"/>
            </a:br>
            <a:r>
              <a:rPr lang="en-US" dirty="0">
                <a:hlinkClick r:id="rId4"/>
              </a:rPr>
              <a:t>https://store.continuum.io/cshop/anaconda/</a:t>
            </a:r>
            <a:endParaRPr lang="en-US" sz="3000" dirty="0"/>
          </a:p>
          <a:p>
            <a:r>
              <a:rPr lang="en-US" sz="3000" dirty="0" err="1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http://conda.pydata.org/miniconda.html</a:t>
            </a:r>
            <a:r>
              <a:rPr lang="en-US" sz="3000" dirty="0"/>
              <a:t> </a:t>
            </a:r>
          </a:p>
          <a:p>
            <a:r>
              <a:rPr lang="en-US" sz="3000" dirty="0" err="1"/>
              <a:t>PyLint</a:t>
            </a:r>
            <a:r>
              <a:rPr lang="en-US" sz="3000" dirty="0"/>
              <a:t> (check syntax before running script):</a:t>
            </a:r>
            <a:br>
              <a:rPr lang="en-US" sz="3000" dirty="0"/>
            </a:br>
            <a:r>
              <a:rPr lang="en-US" dirty="0">
                <a:hlinkClick r:id="rId6"/>
              </a:rPr>
              <a:t>http://www.pylint.org/</a:t>
            </a:r>
            <a:endParaRPr lang="en-US" dirty="0"/>
          </a:p>
          <a:p>
            <a:r>
              <a:rPr lang="en-US" dirty="0"/>
              <a:t>Flake8 (another 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https://pypi.python.org/pypi/flake8</a:t>
            </a:r>
            <a:r>
              <a:rPr lang="en-US" dirty="0"/>
              <a:t> </a:t>
            </a:r>
          </a:p>
          <a:p>
            <a:r>
              <a:rPr lang="en-US" dirty="0" err="1"/>
              <a:t>PyDev</a:t>
            </a:r>
            <a:r>
              <a:rPr lang="en-US" dirty="0"/>
              <a:t> (Eclipse plugin for Python development):</a:t>
            </a:r>
            <a:br>
              <a:rPr lang="en-US" dirty="0"/>
            </a:br>
            <a:r>
              <a:rPr lang="en-US" dirty="0">
                <a:hlinkClick r:id="rId8"/>
              </a:rPr>
              <a:t>http://pydev.org/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non-standard Python libraries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Numerical computations, especially linear algebra: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br>
              <a:rPr lang="en-US" dirty="0"/>
            </a:br>
            <a:r>
              <a:rPr lang="en-US" dirty="0">
                <a:hlinkClick r:id="rId2"/>
              </a:rPr>
              <a:t>http://www.numpy.org/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/>
          </a:p>
          <a:p>
            <a:r>
              <a:rPr lang="en-US" dirty="0"/>
              <a:t>Image processing: </a:t>
            </a:r>
            <a:r>
              <a:rPr lang="en-US" dirty="0" err="1"/>
              <a:t>scikit</a:t>
            </a:r>
            <a:r>
              <a:rPr lang="en-US" dirty="0"/>
              <a:t>-image</a:t>
            </a:r>
            <a:br>
              <a:rPr lang="en-US" dirty="0"/>
            </a:br>
            <a:r>
              <a:rPr lang="en-US" dirty="0">
                <a:hlinkClick r:id="rId4"/>
              </a:rPr>
              <a:t>http://scikit-image.org/</a:t>
            </a:r>
            <a:endParaRPr lang="en-US" dirty="0"/>
          </a:p>
          <a:p>
            <a:r>
              <a:rPr lang="en-US" dirty="0"/>
              <a:t>Parsing context free languages: </a:t>
            </a:r>
            <a:r>
              <a:rPr lang="en-US" dirty="0" err="1"/>
              <a:t>pyparsing</a:t>
            </a:r>
            <a:br>
              <a:rPr lang="en-US" dirty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/>
          </a:p>
          <a:p>
            <a:r>
              <a:rPr lang="en-US" dirty="0"/>
              <a:t>HDF5: </a:t>
            </a:r>
            <a:r>
              <a:rPr lang="en-US" dirty="0" err="1"/>
              <a:t>PyTables</a:t>
            </a:r>
            <a:br>
              <a:rPr lang="en-US" dirty="0"/>
            </a:br>
            <a:r>
              <a:rPr lang="en-US" dirty="0">
                <a:hlinkClick r:id="rId6"/>
              </a:rPr>
              <a:t>http://www.pytables.org/</a:t>
            </a:r>
            <a:endParaRPr lang="en-US" dirty="0"/>
          </a:p>
          <a:p>
            <a:r>
              <a:rPr lang="en-US" dirty="0"/>
              <a:t>Data analysis: pandas</a:t>
            </a:r>
            <a:br>
              <a:rPr lang="en-US" dirty="0"/>
            </a:br>
            <a:r>
              <a:rPr lang="en-US" dirty="0">
                <a:hlinkClick r:id="rId7"/>
              </a:rPr>
              <a:t>http://pandas.pydata.org/</a:t>
            </a:r>
            <a:endParaRPr lang="en-US" dirty="0"/>
          </a:p>
          <a:p>
            <a:r>
              <a:rPr lang="en-US" dirty="0"/>
              <a:t>Plots: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Bokeh</a:t>
            </a:r>
            <a:r>
              <a:rPr lang="en-US" dirty="0"/>
              <a:t>, </a:t>
            </a:r>
            <a:r>
              <a:rPr lang="en-US" dirty="0" err="1"/>
              <a:t>HoloViews</a:t>
            </a:r>
            <a:br>
              <a:rPr lang="en-US" dirty="0"/>
            </a:br>
            <a:r>
              <a:rPr lang="en-US" dirty="0">
                <a:hlinkClick r:id="rId8"/>
              </a:rPr>
              <a:t>http://matplotlib.org/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http://bokeh.pydata.org</a:t>
            </a:r>
            <a:r>
              <a:rPr lang="en-US" dirty="0"/>
              <a:t>/, </a:t>
            </a:r>
            <a:r>
              <a:rPr lang="en-US" dirty="0">
                <a:hlinkClick r:id="rId10"/>
              </a:rPr>
              <a:t>http://ioam.github.io/holoviews/</a:t>
            </a:r>
            <a:r>
              <a:rPr lang="en-US" dirty="0"/>
              <a:t> </a:t>
            </a:r>
          </a:p>
          <a:p>
            <a:r>
              <a:rPr lang="en-US" dirty="0"/>
              <a:t>Bioinformatics: </a:t>
            </a:r>
            <a:r>
              <a:rPr lang="en-US" dirty="0" err="1"/>
              <a:t>BioPython</a:t>
            </a:r>
            <a:br>
              <a:rPr lang="en-US" dirty="0"/>
            </a:br>
            <a:r>
              <a:rPr lang="en-US" dirty="0">
                <a:hlinkClick r:id="rId11"/>
              </a:rPr>
              <a:t>http://biopython.org/</a:t>
            </a:r>
            <a:endParaRPr lang="en-US" dirty="0"/>
          </a:p>
          <a:p>
            <a:r>
              <a:rPr lang="en-US" dirty="0"/>
              <a:t>Graphs: </a:t>
            </a:r>
            <a:r>
              <a:rPr lang="en-US" dirty="0" err="1"/>
              <a:t>NetworkX</a:t>
            </a:r>
            <a:br>
              <a:rPr lang="en-US" dirty="0"/>
            </a:br>
            <a:r>
              <a:rPr lang="en-US" dirty="0">
                <a:hlinkClick r:id="rId12"/>
              </a:rPr>
              <a:t>http://networkx.github.io/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Easter eggs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braces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__hello__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this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antigravity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7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Semantics: for each element in list do…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9697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007768" y="2276873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variable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35962" y="2276873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list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320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loop body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statement(s)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888089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colon!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991545" y="3388166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indentation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Semantics: while </a:t>
            </a:r>
            <a:r>
              <a:rPr lang="en-US" dirty="0" err="1"/>
              <a:t>boolean</a:t>
            </a:r>
            <a:r>
              <a:rPr lang="en-US" dirty="0"/>
              <a:t> condition holds do…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9697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222958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condition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19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loop body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statement(s)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87889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colon!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991545" y="3388166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indentation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and quitting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Skipping loop iterations: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br>
              <a:rPr lang="en-US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Ending loop execution: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br>
              <a:rPr lang="en-US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6201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Works for both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loops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: sequence of characters,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: integer,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-1234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1_203_107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/>
              <a:t>: floating point number,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>
                <a:cs typeface="Courier New" pitchFamily="49" charset="0"/>
              </a:rPr>
              <a:t>: complex number,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6" y="3269884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print('case', 'dim', 'temp')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temp in [-0.5, 0.0, 0.5]: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0337" y="2060849"/>
            <a:ext cx="5020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3.6+</a:t>
            </a:r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Very useful data structure</a:t>
            </a:r>
          </a:p>
          <a:p>
            <a:r>
              <a:rPr lang="en-US" dirty="0"/>
              <a:t>Elements can be of same, or different type</a:t>
            </a:r>
          </a:p>
          <a:p>
            <a:r>
              <a:rPr lang="en-US" dirty="0"/>
              <a:t>Literal list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/>
              <a:t>Empty list: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/>
              <a:t>List constructor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[0, -3, 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9428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Note: explicit list construction can often be avoided,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returns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iterable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/>
          </a:p>
          <a:p>
            <a:r>
              <a:rPr lang="en-US" dirty="0"/>
              <a:t>Number of elements: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/>
              <a:t>Append to a list: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/>
              <a:t>Remove last element: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/>
              <a:t>Insert element at position: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/>
              <a:t>Remove element at: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/>
              <a:t>Extend</a:t>
            </a:r>
            <a:r>
              <a:rPr lang="nl-BE" dirty="0"/>
              <a:t> a list:</a:t>
            </a:r>
            <a:br>
              <a:rPr lang="nl-BE" dirty="0"/>
            </a:br>
            <a:r>
              <a:rPr lang="nl-BE" dirty="0" err="1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>
                <a:cs typeface="Courier New" pitchFamily="49" charset="0"/>
              </a:rPr>
              <a:t>,</a:t>
            </a:r>
            <a:br>
              <a:rPr lang="nl-BE" dirty="0"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'b', 'c']</a:t>
            </a:r>
          </a:p>
          <a:p>
            <a:r>
              <a:rPr lang="en-US" dirty="0">
                <a:cs typeface="Courier New" pitchFamily="49" charset="0"/>
              </a:rPr>
              <a:t>Use first element: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l[1]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Use last element: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</a:p>
          <a:p>
            <a:r>
              <a:rPr lang="en-US" dirty="0">
                <a:cs typeface="Courier New" panose="02070309020205020404" pitchFamily="49" charset="0"/>
              </a:rPr>
              <a:t>One before last: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l[-2]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Assignment: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898" y="3399384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list index is 0-based!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&amp; dicing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/>
              <a:t>Creating </a:t>
            </a:r>
            <a:r>
              <a:rPr lang="en-US" dirty="0" err="1"/>
              <a:t>sublists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/>
              <a:t>,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http://bit.ly/2O8Zpex</a:t>
            </a:r>
            <a:r>
              <a:rPr lang="en-US" sz="40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list(range(1, 6))</a:t>
            </a:r>
            <a:endParaRPr lang="en-US" dirty="0"/>
          </a:p>
          <a:p>
            <a:r>
              <a:rPr lang="en-US" dirty="0"/>
              <a:t>Straightforward iteration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/>
              <a:t>Need index?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/>
              <a:t>Better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br>
              <a:rPr lang="en-US" dirty="0"/>
            </a:br>
            <a:r>
              <a:rPr lang="en-US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64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>
                <a:solidFill>
                  <a:srgbClr val="00B050"/>
                </a:solidFill>
                <a:latin typeface="Calibri"/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64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>
                <a:solidFill>
                  <a:srgbClr val="00B050"/>
                </a:solidFill>
                <a:latin typeface="Calibri"/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408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56793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/>
              <a:t>How to do lists of floats?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7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print('case', 'dim', 'temp')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4):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temp in [0.5*x for x in range(-1, 2)]: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7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looks a lot like math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60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consider using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numpy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tabs as separator</a:t>
            </a:r>
          </a:p>
          <a:p>
            <a:r>
              <a:rPr lang="en-US" dirty="0"/>
              <a:t>Increase number of digits after decimal point to 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cs typeface="Courier New" pitchFamily="49" charset="0"/>
              </a:rPr>
              <a:t>f-string: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f'{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case_nr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}\t{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}\t{temp:.4f}'</a:t>
            </a:r>
            <a:endParaRPr lang="en-US" sz="2800" dirty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143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4439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663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409590" y="3737906"/>
            <a:ext cx="1656184" cy="1243332"/>
            <a:chOff x="1885590" y="3284984"/>
            <a:chExt cx="1656184" cy="1243332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5590" y="4128206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tab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2148675" y="3356993"/>
              <a:ext cx="11057" cy="7712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2148675" y="3356992"/>
              <a:ext cx="1213079" cy="7712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79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7569" y="3181890"/>
            <a:ext cx="75905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  <a:endParaRPr lang="en-US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63644" y="5979430"/>
            <a:ext cx="5020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3.6+</a:t>
            </a:r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an object (class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),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783632" y="3822140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927648" y="2852937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object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580005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727850" y="4653132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7844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182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method arguments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87689" y="5949281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methods on strings produce new strings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87889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919536" y="4133980"/>
            <a:ext cx="804258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data[2] = '0.0'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print(f'{data[0]} {data[1]} {float(data[2]:.4f}')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things in and out:</a:t>
            </a:r>
            <a:br>
              <a:rPr lang="en-US" dirty="0"/>
            </a:br>
            <a:r>
              <a:rPr lang="en-US" dirty="0"/>
              <a:t>I/O &amp; command line arguments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https://github.com/gjbex/Python-for-programmers/tree/master/source_code/presentation/fundamentals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file handles: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/>
              <a:t>: standard input (keyboard, pipe in)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/>
              <a:t>: standard output (screen, pipe out)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/>
              <a:t>: standard error (screen, pipe out)</a:t>
            </a:r>
          </a:p>
          <a:p>
            <a:r>
              <a:rPr lang="en-US" dirty="0"/>
              <a:t>Reading a single line: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returns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Reading all lines at once: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ym typeface="Wingdings" pitchFamily="2" charset="2"/>
              </a:rPr>
              <a:t>returns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>
                <a:sym typeface="Wingdings" pitchFamily="2" charset="2"/>
              </a:rPr>
              <a:t> of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40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/>
              </a:rPr>
              <a:t>Note: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line endings,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or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are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included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7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/>
              </a:rPr>
              <a:t>Note: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&amp; memory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 reads whole file at once</a:t>
            </a:r>
          </a:p>
          <a:p>
            <a:pPr lvl="1"/>
            <a:r>
              <a:rPr lang="en-US" dirty="0"/>
              <a:t>For large files, creates long list = lots of memory</a:t>
            </a:r>
          </a:p>
          <a:p>
            <a:r>
              <a:rPr lang="en-US" dirty="0"/>
              <a:t>Avoid: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0993" y="3258372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0993" y="5073531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6081" y="5046276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Returns iterator, not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list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Memory friendly!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file handles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/>
              <a:t> function writes objects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/>
              <a:t>, adds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/>
              <a:t>' (or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/>
              <a:t>') and applies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conversion function by default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/>
              <a:t> method writes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to file handle, e.g.,</a:t>
            </a: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flush()</a:t>
            </a:r>
            <a:r>
              <a:rPr lang="en-US" dirty="0"/>
              <a:t> method flushes output to disk</a:t>
            </a:r>
          </a:p>
          <a:p>
            <a:pPr lvl="1"/>
            <a:r>
              <a:rPr lang="en-US" dirty="0"/>
              <a:t>At least, tells OS to do 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has some useful optional arguments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/>
              <a:t>: allows to print to any open file handle,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/>
              <a:t> (default: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/>
              <a:t>: character to separate multiple objects to print</a:t>
            </a:r>
            <a:br>
              <a:rPr lang="en-US" dirty="0"/>
            </a:br>
            <a:r>
              <a:rPr lang="en-US" dirty="0"/>
              <a:t>(default: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),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: character to add when all arguments are printed</a:t>
            </a:r>
            <a:br>
              <a:rPr lang="en-US" dirty="0"/>
            </a:br>
            <a:r>
              <a:rPr lang="en-US" dirty="0"/>
              <a:t>(default: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),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/>
              <a:t>: whether to combine print with a flush on the file handle (default: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),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 name &amp; command line arguments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5720" y="2780929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['cla_printer.py', 'alpha beta', '3.5']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896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Note:</a:t>
              </a:r>
            </a:p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all values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are </a:t>
              </a:r>
              <a:r>
                <a:rPr lang="en-US" sz="2400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927649" y="6021289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Okay for very simple cases, better: use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argparse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https://github.com/gjbex/Python-for-programmers/tree/master/source_code/presentation/fundamentals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rid of line endings: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/>
              <a:t>method will strip all combinations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/>
              <a:t> from right end of string</a:t>
            </a:r>
          </a:p>
          <a:p>
            <a:pPr lvl="1"/>
            <a:r>
              <a:rPr lang="en-US" dirty="0"/>
              <a:t>Similar methods: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/>
              <a:t>: strips from left end of string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/>
              <a:t>: strips from both ends of string</a:t>
            </a:r>
          </a:p>
          <a:p>
            <a:pPr lvl="1"/>
            <a:r>
              <a:rPr lang="en-US" dirty="0"/>
              <a:t>no arguments, strips: space,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5600" y="5877273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 that strings are not modified, new string is created!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itchFamily="49" charset="0"/>
              </a:rPr>
              <a:t>Splitting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771384" y="4422012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 2: 2013-03-28 04:30:17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 3: 2013-03-28 04:30:17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2: 2013-03-28 05:45:17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3: 2013-03-28 09:15:38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8128" y="4869161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Split on 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', but note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time format!!!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methods: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/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/>
              <a:t> return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starts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/>
              <a:t>/ends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/>
              <a:t> respectively,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/>
              <a:t> otherwise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1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223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Only single split, otherwise time is split as well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 more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&lt;something&gt;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is uppercase/lowercase: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has only whitespace: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has only digits: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is </a:t>
            </a:r>
            <a:r>
              <a:rPr lang="en-US" dirty="0" err="1"/>
              <a:t>alphabethic</a:t>
            </a:r>
            <a:r>
              <a:rPr lang="en-US" dirty="0"/>
              <a:t>/alphanumeric: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&amp; replacing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contain substring?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/>
              <a:t>Find position of first occurrence of substring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 == 2</a:t>
            </a:r>
          </a:p>
          <a:p>
            <a:pPr lvl="1"/>
            <a:r>
              <a:rPr lang="en-US" dirty="0"/>
              <a:t>returns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/>
              <a:t> when not found</a:t>
            </a:r>
          </a:p>
          <a:p>
            <a:pPr lvl="1"/>
            <a:r>
              <a:rPr lang="en-US" dirty="0"/>
              <a:t>can search between given start and final position</a:t>
            </a:r>
          </a:p>
          <a:p>
            <a:r>
              <a:rPr lang="en-US" dirty="0"/>
              <a:t>Replace all occurrences of substring by other substring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009242" y="5589241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methods, but this will do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Concatenating strings: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>
                <a:cs typeface="Courier New" pitchFamily="49" charset="0"/>
              </a:rPr>
              <a:t>Works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>
                <a:cs typeface="Courier New" pitchFamily="49" charset="0"/>
              </a:rPr>
              <a:t> as well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[0, 1] + [3, 4] == [0, 1, 3, 4]</a:t>
            </a:r>
          </a:p>
          <a:p>
            <a:r>
              <a:rPr lang="en-US" dirty="0"/>
              <a:t>Multiplying strings: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/>
              <a:t>Works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as well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/>
              <a:t>However, bear in mind that this may </a:t>
            </a:r>
            <a:r>
              <a:rPr lang="en-US" i="1" dirty="0"/>
              <a:t>not</a:t>
            </a:r>
            <a:r>
              <a:rPr lang="en-US" dirty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list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data contained in list data structure</a:t>
            </a:r>
          </a:p>
          <a:p>
            <a:pPr lvl="1"/>
            <a:r>
              <a:rPr lang="en-US" dirty="0"/>
              <a:t>Needs to be represented as delimited string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/>
              <a:t>Use list comprehension,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function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/>
              <a:t>'s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46845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048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type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&amp;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characters (elements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) accessed by position,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/>
              <a:t>Substrings (slices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), e.g.,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yet another programming language?</a:t>
            </a:r>
          </a:p>
          <a:p>
            <a:pPr lvl="1"/>
            <a:r>
              <a:rPr lang="en-US" dirty="0"/>
              <a:t>Programming languages have strong &amp; weak points</a:t>
            </a:r>
          </a:p>
          <a:p>
            <a:pPr lvl="1"/>
            <a:r>
              <a:rPr lang="en-US" dirty="0"/>
              <a:t>Pick language for task at hand</a:t>
            </a:r>
          </a:p>
          <a:p>
            <a:r>
              <a:rPr lang="en-US" dirty="0"/>
              <a:t>Why Python?</a:t>
            </a:r>
          </a:p>
          <a:p>
            <a:pPr lvl="1"/>
            <a:r>
              <a:rPr lang="en-US" dirty="0"/>
              <a:t>Useful for data processing</a:t>
            </a:r>
          </a:p>
          <a:p>
            <a:pPr lvl="1"/>
            <a:r>
              <a:rPr lang="en-US" dirty="0"/>
              <a:t>Terse language: express a lot in few lines of code</a:t>
            </a:r>
          </a:p>
          <a:p>
            <a:pPr lvl="1"/>
            <a:r>
              <a:rPr lang="en-US" dirty="0"/>
              <a:t>Short time to solution</a:t>
            </a:r>
          </a:p>
          <a:p>
            <a:pPr lvl="1"/>
            <a:r>
              <a:rPr lang="en-US" dirty="0"/>
              <a:t>Extensive standard library</a:t>
            </a:r>
          </a:p>
          <a:p>
            <a:pPr lvl="1"/>
            <a:r>
              <a:rPr lang="en-US" dirty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16080" y="4750229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&amp;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length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computes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length (number of elements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)</a:t>
            </a:r>
            <a:br>
              <a:rPr lang="en-US" dirty="0"/>
            </a:b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/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') == 3</a:t>
            </a:r>
            <a:br>
              <a:rPr lang="en-US" sz="2800" dirty="0"/>
            </a:b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/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Length &amp; truth</a:t>
            </a:r>
          </a:p>
          <a:p>
            <a:pPr lvl="1"/>
            <a:r>
              <a:rPr lang="en-US" dirty="0"/>
              <a:t>Empty string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/>
              <a:t>, non-empty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/>
              <a:t>Empty list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/>
              <a:t>, non-empty list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7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256045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endParaRPr lang="en-US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to floating point: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/>
              <a:t>necessary for comparison: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float(data[2]) &lt; 0.0</a:t>
            </a:r>
            <a:endParaRPr lang="en-US" dirty="0"/>
          </a:p>
          <a:p>
            <a:r>
              <a:rPr lang="en-US" dirty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to integer: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/>
              <a:t>Convert number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to integer: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/>
              <a:t>takes integer part of float, 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/>
              <a:t>Determining type of expression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form:</a:t>
            </a:r>
            <a:br>
              <a:rPr lang="en-US" dirty="0"/>
            </a:br>
            <a:endParaRPr lang="en-US" dirty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Nesting: structure through indentation</a:t>
            </a:r>
          </a:p>
          <a:p>
            <a:r>
              <a:rPr lang="en-US" dirty="0"/>
              <a:t>Conditional expression:</a:t>
            </a:r>
          </a:p>
          <a:p>
            <a:endParaRPr lang="en-US" dirty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495600" y="1774558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Note indentation</a:t>
                </a:r>
                <a:endParaRPr lang="nl-BE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695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Note colon!</a:t>
                </a:r>
                <a:endParaRPr lang="nl-BE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5692387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66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856" y="1600201"/>
            <a:ext cx="8229600" cy="4525963"/>
          </a:xfrm>
        </p:spPr>
        <p:txBody>
          <a:bodyPr/>
          <a:lstStyle/>
          <a:p>
            <a:r>
              <a:rPr lang="en-US" dirty="0"/>
              <a:t>Boolean values: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/>
              <a:t>Boolean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/>
              <a:t>Comparison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>
                <a:cs typeface="Courier New" pitchFamily="49" charset="0"/>
              </a:rPr>
              <a:t>work 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,…</a:t>
            </a:r>
          </a:p>
          <a:p>
            <a:r>
              <a:rPr lang="en-US" dirty="0"/>
              <a:t>List membership: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'e' not in ['c',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2492896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set()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('\r\n').split()[1]))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063552" y="1988841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63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</a:t>
              </a:r>
            </a:p>
            <a:p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endParaRPr lang="nl-BE" sz="4000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5013177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can be terse, but stick to what's comfortable for you!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6478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However, use functions…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Reasonable compromise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additional variable simplifies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5" y="2492897"/>
            <a:ext cx="597471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set()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59430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is Python data type, acts like set in math</a:t>
            </a:r>
          </a:p>
          <a:p>
            <a:pPr lvl="1"/>
            <a:r>
              <a:rPr lang="en-US" dirty="0"/>
              <a:t>empty set: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number of elements: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pPr lvl="1"/>
            <a:r>
              <a:rPr lang="en-US" dirty="0"/>
              <a:t>add element: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/>
              <a:t>check membership: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/>
              <a:t>remove element: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('b')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s.discard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/>
              <a:t>remove and return arbitrary element: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iterating over elements: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>
                <a:cs typeface="Courier New" pitchFamily="49" charset="0"/>
              </a:rPr>
              <a:t>No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cs typeface="Courier New" pitchFamily="49" charset="0"/>
              </a:rPr>
              <a:t>s,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>
                <a:cs typeface="Courier New" pitchFamily="49" charset="0"/>
              </a:rPr>
              <a:t>s</a:t>
            </a:r>
          </a:p>
          <a:p>
            <a:r>
              <a:rPr lang="en-US" dirty="0">
                <a:cs typeface="Courier New" pitchFamily="49" charset="0"/>
              </a:rPr>
              <a:t>Set comprehensions:</a:t>
            </a:r>
            <a:br>
              <a:rPr lang="nl-BE" dirty="0">
                <a:cs typeface="Courier New" pitchFamily="49" charset="0"/>
              </a:rPr>
            </a:br>
            <a:r>
              <a:rPr lang="nl-BE" dirty="0">
                <a:cs typeface="Courier New" pitchFamily="49" charset="0"/>
              </a:rPr>
              <a:t>             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Intersection: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/>
              <a:t>Union: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/>
              <a:t>Difference: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/>
              <a:t>Symmetric difference: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/>
              <a:t>Is subset of?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s1.issubset(s2) == False</a:t>
            </a:r>
          </a:p>
          <a:p>
            <a:r>
              <a:rPr lang="en-US" dirty="0"/>
              <a:t>Is disjoint from?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5601" y="1268761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5606" y="1484784"/>
            <a:ext cx="350288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To modify set, use: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For union, use: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s1.update(s2)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1101" y="232912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&amp; s2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61101" y="29312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| s2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61101" y="354309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s1 - s2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61101" y="41444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^ s2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61101" y="471542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&lt;= s2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5839" y="311593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|= s2</a:t>
            </a: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code copied and pasted, modified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991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</a:t>
            </a:r>
            <a:endParaRPr lang="nl-BE" dirty="0">
              <a:solidFill>
                <a:prstClr val="black"/>
              </a:solidFill>
              <a:latin typeface="Calibri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505053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(line: str) -&gt; tuple[int, int, float]: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is general purpose programming language, but strong for</a:t>
            </a:r>
          </a:p>
          <a:p>
            <a:pPr lvl="1"/>
            <a:r>
              <a:rPr lang="en-US" dirty="0"/>
              <a:t>Data transformation: rewrite data into another format</a:t>
            </a:r>
          </a:p>
          <a:p>
            <a:pPr lvl="2"/>
            <a:r>
              <a:rPr lang="en-US" dirty="0"/>
              <a:t>Preprocessing/</a:t>
            </a:r>
            <a:r>
              <a:rPr lang="en-US" dirty="0" err="1"/>
              <a:t>postprocessing</a:t>
            </a:r>
            <a:r>
              <a:rPr lang="en-US" dirty="0"/>
              <a:t>/aggregating data</a:t>
            </a:r>
          </a:p>
          <a:p>
            <a:pPr lvl="1"/>
            <a:r>
              <a:rPr lang="en-US" dirty="0"/>
              <a:t>Prototyping</a:t>
            </a:r>
          </a:p>
          <a:p>
            <a:pPr lvl="2"/>
            <a:r>
              <a:rPr lang="en-US" dirty="0"/>
              <a:t>Experiment easily in Python, fast implementation later</a:t>
            </a:r>
          </a:p>
          <a:p>
            <a:pPr lvl="2"/>
            <a:r>
              <a:rPr lang="en-US" dirty="0"/>
              <a:t>Explorative programming</a:t>
            </a:r>
          </a:p>
          <a:p>
            <a:pPr lvl="1"/>
            <a:r>
              <a:rPr lang="en-US" dirty="0"/>
              <a:t>Glue/coordination language</a:t>
            </a:r>
          </a:p>
          <a:p>
            <a:pPr lvl="2"/>
            <a:r>
              <a:rPr lang="en-US" dirty="0"/>
              <a:t>Use Python as "scaffolding" for libraries in C/C++/Fortran</a:t>
            </a:r>
          </a:p>
          <a:p>
            <a:pPr lvl="1"/>
            <a:r>
              <a:rPr lang="en-US" dirty="0"/>
              <a:t>In-application scripting language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Kitware</a:t>
            </a:r>
            <a:r>
              <a:rPr lang="en-US" dirty="0"/>
              <a:t> </a:t>
            </a:r>
            <a:r>
              <a:rPr lang="en-US" dirty="0" err="1"/>
              <a:t>ParaView</a:t>
            </a:r>
            <a:r>
              <a:rPr lang="en-US" dirty="0"/>
              <a:t>, </a:t>
            </a:r>
            <a:r>
              <a:rPr lang="en-US" dirty="0" err="1"/>
              <a:t>Dassault</a:t>
            </a:r>
            <a:r>
              <a:rPr lang="en-US" dirty="0"/>
              <a:t>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Abaqus</a:t>
            </a:r>
            <a:r>
              <a:rPr lang="en-US" dirty="0"/>
              <a:t>™, Adobe Photoshop™</a:t>
            </a:r>
          </a:p>
          <a:p>
            <a:pPr lvl="1"/>
            <a:r>
              <a:rPr lang="en-US" dirty="0"/>
              <a:t>Graphical user interfaces</a:t>
            </a:r>
          </a:p>
          <a:p>
            <a:pPr lvl="2"/>
            <a:r>
              <a:rPr lang="en-US" dirty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by reference</a:t>
            </a:r>
          </a:p>
          <a:p>
            <a:pPr lvl="1"/>
            <a:r>
              <a:rPr lang="en-US" dirty="0"/>
              <a:t>however, remember that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/>
              <a:t> et al. are immutable</a:t>
            </a:r>
          </a:p>
          <a:p>
            <a:r>
              <a:rPr lang="en-US" dirty="0"/>
              <a:t>Arguments can have default values</a:t>
            </a:r>
          </a:p>
          <a:p>
            <a:r>
              <a:rPr lang="en-US" dirty="0"/>
              <a:t>Arguments can be positional, or by keyword</a:t>
            </a:r>
          </a:p>
          <a:p>
            <a:r>
              <a:rPr lang="en-US" dirty="0"/>
              <a:t>Higher order</a:t>
            </a:r>
          </a:p>
          <a:p>
            <a:pPr lvl="1"/>
            <a:r>
              <a:rPr lang="en-US" dirty="0"/>
              <a:t>functions can have functions as arguments</a:t>
            </a:r>
            <a:endParaRPr lang="nl-BE" dirty="0"/>
          </a:p>
          <a:p>
            <a:pPr lvl="1"/>
            <a:r>
              <a:rPr lang="en-US" dirty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87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47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function name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44541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argument list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48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function body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statement(s)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92260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colon!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919537" y="3594898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indentation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F7C3-0DF0-1DB0-F61F-97916C5F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5C3A8-B2C3-06FC-12EA-9350FE330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</a:t>
            </a:r>
          </a:p>
          <a:p>
            <a:r>
              <a:rPr lang="en-US" dirty="0"/>
              <a:t>No runtime checks, verify with </a:t>
            </a:r>
            <a:r>
              <a:rPr lang="en-US" dirty="0" err="1"/>
              <a:t>mypy</a:t>
            </a:r>
            <a:endParaRPr lang="en-US" dirty="0"/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Parameter type</a:t>
            </a:r>
          </a:p>
          <a:p>
            <a:pPr lvl="1"/>
            <a:r>
              <a:rPr lang="en-US" dirty="0"/>
              <a:t>Return type</a:t>
            </a:r>
          </a:p>
          <a:p>
            <a:pPr lvl="1"/>
            <a:r>
              <a:rPr lang="en-US" dirty="0"/>
              <a:t>Local variables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AE4B1-EB0E-992E-C03E-F5E54F87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7A7079-425F-12BD-F52B-029085C004FA}"/>
              </a:ext>
            </a:extLst>
          </p:cNvPr>
          <p:cNvGrpSpPr/>
          <p:nvPr/>
        </p:nvGrpSpPr>
        <p:grpSpPr>
          <a:xfrm>
            <a:off x="5611608" y="4395537"/>
            <a:ext cx="1570815" cy="805018"/>
            <a:chOff x="1613842" y="2276872"/>
            <a:chExt cx="1570815" cy="80501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87FDE13-0541-E27F-E481-D6D2D5F98A86}"/>
                </a:ext>
              </a:extLst>
            </p:cNvPr>
            <p:cNvGrpSpPr/>
            <p:nvPr/>
          </p:nvGrpSpPr>
          <p:grpSpPr>
            <a:xfrm>
              <a:off x="2399250" y="2646204"/>
              <a:ext cx="648024" cy="435686"/>
              <a:chOff x="4055434" y="2862228"/>
              <a:chExt cx="648024" cy="435686"/>
            </a:xfrm>
          </p:grpSpPr>
          <p:sp>
            <p:nvSpPr>
              <p:cNvPr id="8" name="Left Brace 7">
                <a:extLst>
                  <a:ext uri="{FF2B5EF4-FFF2-40B4-BE49-F238E27FC236}">
                    <a16:creationId xmlns:a16="http://schemas.microsoft.com/office/drawing/2014/main" id="{94988D5D-4D4A-3AFC-5324-811C730BEF0F}"/>
                  </a:ext>
                </a:extLst>
              </p:cNvPr>
              <p:cNvSpPr/>
              <p:nvPr/>
            </p:nvSpPr>
            <p:spPr>
              <a:xfrm rot="5400000" flipV="1">
                <a:off x="4411608" y="3006064"/>
                <a:ext cx="84936" cy="49876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DB32759-AA3E-FD81-A620-95F635277E39}"/>
                  </a:ext>
                </a:extLst>
              </p:cNvPr>
              <p:cNvCxnSpPr>
                <a:cxnSpLocks/>
                <a:stCxn id="7" idx="2"/>
                <a:endCxn id="8" idx="1"/>
              </p:cNvCxnSpPr>
              <p:nvPr/>
            </p:nvCxnSpPr>
            <p:spPr>
              <a:xfrm>
                <a:off x="4055434" y="2862228"/>
                <a:ext cx="398642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51EDAE-5C7A-C1D9-70AA-C3354973CE12}"/>
                </a:ext>
              </a:extLst>
            </p:cNvPr>
            <p:cNvSpPr txBox="1"/>
            <p:nvPr/>
          </p:nvSpPr>
          <p:spPr>
            <a:xfrm>
              <a:off x="1613842" y="2276872"/>
              <a:ext cx="1570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argument type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8A7C21-76C7-77F7-27E5-56D65CF0EE30}"/>
              </a:ext>
            </a:extLst>
          </p:cNvPr>
          <p:cNvGrpSpPr/>
          <p:nvPr/>
        </p:nvGrpSpPr>
        <p:grpSpPr>
          <a:xfrm>
            <a:off x="7773938" y="4395537"/>
            <a:ext cx="3250819" cy="813555"/>
            <a:chOff x="4211961" y="2276872"/>
            <a:chExt cx="3250819" cy="81355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4B436C0-601F-B336-D916-E8ABC06B65FF}"/>
                </a:ext>
              </a:extLst>
            </p:cNvPr>
            <p:cNvGrpSpPr/>
            <p:nvPr/>
          </p:nvGrpSpPr>
          <p:grpSpPr>
            <a:xfrm>
              <a:off x="4211961" y="2646204"/>
              <a:ext cx="3250819" cy="444223"/>
              <a:chOff x="3995937" y="2862228"/>
              <a:chExt cx="3250819" cy="444223"/>
            </a:xfrm>
          </p:grpSpPr>
          <p:sp>
            <p:nvSpPr>
              <p:cNvPr id="13" name="Left Brace 12">
                <a:extLst>
                  <a:ext uri="{FF2B5EF4-FFF2-40B4-BE49-F238E27FC236}">
                    <a16:creationId xmlns:a16="http://schemas.microsoft.com/office/drawing/2014/main" id="{EB03E52D-CEEC-173E-B9FB-BDCF60D909FC}"/>
                  </a:ext>
                </a:extLst>
              </p:cNvPr>
              <p:cNvSpPr/>
              <p:nvPr/>
            </p:nvSpPr>
            <p:spPr>
              <a:xfrm rot="5400000" flipV="1">
                <a:off x="5574611" y="1634306"/>
                <a:ext cx="93471" cy="325081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584489D-EF02-560A-C521-826E64A2B870}"/>
                  </a:ext>
                </a:extLst>
              </p:cNvPr>
              <p:cNvCxnSpPr>
                <a:cxnSpLocks/>
                <a:stCxn id="12" idx="2"/>
                <a:endCxn id="13" idx="1"/>
              </p:cNvCxnSpPr>
              <p:nvPr/>
            </p:nvCxnSpPr>
            <p:spPr>
              <a:xfrm flipH="1">
                <a:off x="5621347" y="2862228"/>
                <a:ext cx="600176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774730-AAD1-949F-DB26-0CE4C6DE47F9}"/>
                </a:ext>
              </a:extLst>
            </p:cNvPr>
            <p:cNvSpPr txBox="1"/>
            <p:nvPr/>
          </p:nvSpPr>
          <p:spPr>
            <a:xfrm>
              <a:off x="5813530" y="2276872"/>
              <a:ext cx="1248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return type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3BFF41F-6B1B-63C1-828C-69E7C543F3E1}"/>
              </a:ext>
            </a:extLst>
          </p:cNvPr>
          <p:cNvSpPr txBox="1"/>
          <p:nvPr/>
        </p:nvSpPr>
        <p:spPr>
          <a:xfrm>
            <a:off x="3287688" y="5200553"/>
            <a:ext cx="8186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(line: str) -&gt; tuple[int, int, float]: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5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765828"/>
            <a:ext cx="7848872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71664" y="2195572"/>
            <a:ext cx="2050626" cy="945396"/>
            <a:chOff x="1035381" y="3563724"/>
            <a:chExt cx="2050626" cy="945396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563724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argument separator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933056"/>
              <a:ext cx="842680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82339" y="2189478"/>
            <a:ext cx="1402628" cy="565164"/>
            <a:chOff x="4030347" y="2477510"/>
            <a:chExt cx="1402628" cy="565164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846842"/>
              <a:ext cx="636790" cy="195832"/>
              <a:chOff x="3995938" y="3062866"/>
              <a:chExt cx="636790" cy="195832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3062866"/>
                <a:ext cx="201304" cy="150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030347" y="2477510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default value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84032" y="4437114"/>
            <a:ext cx="3672408" cy="1067925"/>
            <a:chOff x="4860032" y="4581129"/>
            <a:chExt cx="3672408" cy="1067925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360039"/>
              <a:chOff x="4427984" y="3176974"/>
              <a:chExt cx="2160240" cy="360039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3176974"/>
                <a:ext cx="848766" cy="2783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4941168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 with single argument,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use default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(i.e.,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)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2616" y="5674022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=';'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 pitfall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20" y="1196753"/>
            <a:ext cx="784887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filter_pos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values=[]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values.append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values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[1, -3, 5],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[13, 33, -15],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values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f'filtering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{values}')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filtered_values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filter_pos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(values)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f'filtered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filtered_values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8088" y="3151079"/>
            <a:ext cx="3493264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filtering [1, -3, 5]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filtered: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5]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filtering [13, 33, -15]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filtered: [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1, 5,</a:t>
            </a:r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13, 33</a:t>
            </a:r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88088" y="1652608"/>
            <a:ext cx="3621306" cy="1200329"/>
            <a:chOff x="107504" y="5557338"/>
            <a:chExt cx="3621306" cy="1200329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107504" y="5589240"/>
              <a:ext cx="3621306" cy="11521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grpFill/>
          </p:spPr>
        </p:pic>
        <p:sp>
          <p:nvSpPr>
            <p:cNvPr id="9" name="TextBox 8"/>
            <p:cNvSpPr txBox="1"/>
            <p:nvPr/>
          </p:nvSpPr>
          <p:spPr>
            <a:xfrm>
              <a:off x="1038265" y="5557338"/>
              <a:ext cx="26905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default values are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created on import,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reused for calls: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mutable types == surprise!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773482" y="5505066"/>
            <a:ext cx="78488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values=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 values is None: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values = []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126311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 (YADS </a:t>
            </a:r>
            <a:r>
              <a:rPr lang="en-US" dirty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/>
              <a:t> is (kind of) fixed length list, </a:t>
            </a:r>
            <a:r>
              <a:rPr lang="en-US" i="1" dirty="0"/>
              <a:t>immutable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/>
              <a:t> with two elements: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first element: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/>
              <a:t>, second element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7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(line: str,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str | None = 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63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of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,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,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27778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3-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unpacked into 3 variables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919537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1-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6" y="2492897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set()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1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is wildcard in tuple unpacking: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tuple elements at those positions are ignored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tuples, Python 3.5+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typing.NamedTuple</a:t>
            </a:r>
            <a:r>
              <a:rPr lang="en-US" dirty="0"/>
              <a:t> </a:t>
            </a:r>
            <a:r>
              <a:rPr lang="en-US" i="1" dirty="0"/>
              <a:t>acts as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/>
              <a:t>, but</a:t>
            </a:r>
          </a:p>
          <a:p>
            <a:pPr lvl="1"/>
            <a:r>
              <a:rPr lang="en-US" dirty="0"/>
              <a:t>elements have names</a:t>
            </a:r>
          </a:p>
          <a:p>
            <a:pPr lvl="1"/>
            <a:r>
              <a:rPr lang="en-US" dirty="0"/>
              <a:t>elements have type hints</a:t>
            </a:r>
          </a:p>
          <a:p>
            <a:pPr lvl="1"/>
            <a:r>
              <a:rPr lang="en-US" dirty="0"/>
              <a:t>can have methods</a:t>
            </a:r>
          </a:p>
          <a:p>
            <a:pPr lvl="1"/>
            <a:r>
              <a:rPr lang="en-US" dirty="0"/>
              <a:t>can serve as base class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423592" y="4509120"/>
            <a:ext cx="496855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typing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temp: float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047359" y="5389995"/>
            <a:ext cx="5830371" cy="793139"/>
            <a:chOff x="5436096" y="3212976"/>
            <a:chExt cx="5830371" cy="793139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1680490" cy="7874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473138" y="3636783"/>
              <a:ext cx="27933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element names + type hints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3"/>
            </p:cNvCxnSpPr>
            <p:nvPr/>
          </p:nvCxnSpPr>
          <p:spPr>
            <a:xfrm flipH="1" flipV="1">
              <a:off x="7116586" y="3606697"/>
              <a:ext cx="1356552" cy="21475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249625" y="4624572"/>
            <a:ext cx="4736593" cy="827769"/>
            <a:chOff x="3707795" y="2752363"/>
            <a:chExt cx="4736593" cy="827769"/>
          </a:xfrm>
        </p:grpSpPr>
        <p:sp>
          <p:nvSpPr>
            <p:cNvPr id="42" name="Rectangle 41"/>
            <p:cNvSpPr/>
            <p:nvPr/>
          </p:nvSpPr>
          <p:spPr>
            <a:xfrm>
              <a:off x="3707795" y="3210800"/>
              <a:ext cx="118814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56242" y="2752363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type name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44" name="Straight Arrow Connector 43"/>
            <p:cNvCxnSpPr>
              <a:cxnSpLocks/>
              <a:stCxn id="43" idx="1"/>
              <a:endCxn id="42" idx="0"/>
            </p:cNvCxnSpPr>
            <p:nvPr/>
          </p:nvCxnSpPr>
          <p:spPr>
            <a:xfrm flipH="1">
              <a:off x="4301868" y="2937029"/>
              <a:ext cx="2954374" cy="27377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654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named tuples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6076" y="2522611"/>
            <a:ext cx="8544839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(line: str,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str | None=None) -&gt;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=int(data[0]),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78324" y="5324495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by name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8358" y="3396082"/>
            <a:ext cx="4331852" cy="968791"/>
            <a:chOff x="35496" y="4197693"/>
            <a:chExt cx="4331852" cy="968791"/>
          </a:xfrm>
        </p:grpSpPr>
        <p:sp>
          <p:nvSpPr>
            <p:cNvPr id="26" name="Rectangle 25"/>
            <p:cNvSpPr/>
            <p:nvPr/>
          </p:nvSpPr>
          <p:spPr>
            <a:xfrm>
              <a:off x="3214970" y="4197693"/>
              <a:ext cx="1152378" cy="29268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constructor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29" name="Straight Arrow Connector 28"/>
            <p:cNvCxnSpPr>
              <a:cxnSpLocks/>
              <a:endCxn id="26" idx="2"/>
            </p:cNvCxnSpPr>
            <p:nvPr/>
          </p:nvCxnSpPr>
          <p:spPr>
            <a:xfrm flipV="1">
              <a:off x="1300266" y="4490374"/>
              <a:ext cx="2490893" cy="49144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named tuples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1772817"/>
            <a:ext cx="6507360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11824" y="4521102"/>
            <a:ext cx="3987080" cy="1108209"/>
            <a:chOff x="2135563" y="4849204"/>
            <a:chExt cx="3987080" cy="1108209"/>
          </a:xfrm>
        </p:grpSpPr>
        <p:grpSp>
          <p:nvGrpSpPr>
            <p:cNvPr id="7" name="Group 6"/>
            <p:cNvGrpSpPr/>
            <p:nvPr/>
          </p:nvGrpSpPr>
          <p:grpSpPr>
            <a:xfrm flipV="1">
              <a:off x="2135563" y="4849204"/>
              <a:ext cx="2248400" cy="908154"/>
              <a:chOff x="1703515" y="2360784"/>
              <a:chExt cx="2248400" cy="908154"/>
            </a:xfrm>
          </p:grpSpPr>
          <p:sp>
            <p:nvSpPr>
              <p:cNvPr id="9" name="Left Brace 8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0" name="Straight Arrow Connector 9"/>
              <p:cNvCxnSpPr>
                <a:stCxn id="8" idx="1"/>
                <a:endCxn id="9" idx="1"/>
              </p:cNvCxnSpPr>
              <p:nvPr/>
            </p:nvCxnSpPr>
            <p:spPr>
              <a:xfrm flipH="1">
                <a:off x="2827715" y="2360784"/>
                <a:ext cx="1050845" cy="8153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4310608" y="5557303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by name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79522" y="2636912"/>
            <a:ext cx="2508966" cy="1828948"/>
            <a:chOff x="3143675" y="4687286"/>
            <a:chExt cx="2508966" cy="1828948"/>
          </a:xfrm>
        </p:grpSpPr>
        <p:grpSp>
          <p:nvGrpSpPr>
            <p:cNvPr id="13" name="Group 12"/>
            <p:cNvGrpSpPr/>
            <p:nvPr/>
          </p:nvGrpSpPr>
          <p:grpSpPr>
            <a:xfrm flipV="1">
              <a:off x="3143675" y="4687286"/>
              <a:ext cx="648072" cy="1167229"/>
              <a:chOff x="2711627" y="2263627"/>
              <a:chExt cx="648072" cy="1167229"/>
            </a:xfrm>
          </p:grpSpPr>
          <p:sp>
            <p:nvSpPr>
              <p:cNvPr id="15" name="Left Brace 14"/>
              <p:cNvSpPr/>
              <p:nvPr/>
            </p:nvSpPr>
            <p:spPr>
              <a:xfrm rot="10800000" flipV="1">
                <a:off x="2711627" y="2638768"/>
                <a:ext cx="162506" cy="79208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6" name="Straight Arrow Connector 15"/>
              <p:cNvCxnSpPr>
                <a:stCxn id="14" idx="1"/>
                <a:endCxn id="15" idx="1"/>
              </p:cNvCxnSpPr>
              <p:nvPr/>
            </p:nvCxnSpPr>
            <p:spPr>
              <a:xfrm flipH="1">
                <a:off x="2874133" y="2263627"/>
                <a:ext cx="485566" cy="7711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791747" y="5192795"/>
              <a:ext cx="1860894" cy="1323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element values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can be specified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  <a:p>
              <a:r>
                <a:rPr lang="nl-BE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by name in</a:t>
              </a:r>
            </a:p>
            <a:p>
              <a:r>
                <a:rPr lang="nl-BE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any order</a:t>
              </a: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8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51109" y="5385600"/>
            <a:ext cx="228043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times does a dimension number occur in file?</a:t>
            </a:r>
          </a:p>
          <a:p>
            <a:pPr lvl="1"/>
            <a:r>
              <a:rPr lang="en-US" dirty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212976"/>
            <a:ext cx="6250429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not in counter: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counter[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print(f'{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}: {count}')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structure that maps a key onto a value</a:t>
            </a:r>
          </a:p>
          <a:p>
            <a:pPr lvl="1"/>
            <a:r>
              <a:rPr lang="en-US" dirty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Keys can have any (</a:t>
            </a:r>
            <a:r>
              <a:rPr lang="en-US" dirty="0" err="1"/>
              <a:t>hashable</a:t>
            </a:r>
            <a:r>
              <a:rPr lang="en-US" dirty="0"/>
              <a:t>) type (mixed too)</a:t>
            </a:r>
          </a:p>
          <a:p>
            <a:pPr lvl="1"/>
            <a:r>
              <a:rPr lang="en-US" dirty="0"/>
              <a:t>Values can have any type (mixed too)</a:t>
            </a:r>
          </a:p>
          <a:p>
            <a:pPr lvl="1"/>
            <a:r>
              <a:rPr lang="en-US" dirty="0"/>
              <a:t>Dictionary comprehensions: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>
                <a:cs typeface="Courier New" panose="02070309020205020404" pitchFamily="49" charset="0"/>
                <a:sym typeface="Symbol"/>
              </a:rPr>
            </a:br>
            <a:r>
              <a:rPr lang="en-US" dirty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5680" y="2348881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'bob':    32,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72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Curly brackets 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76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key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66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value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14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key, value separated by colon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468711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key/value pair separated by comma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2469090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Empty dictionary: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cs typeface="Courier New" pitchFamily="49" charset="0"/>
              </a:rPr>
              <a:t>Number of key/value pairs: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45</a:t>
            </a:r>
            <a:endParaRPr lang="en-US" dirty="0"/>
          </a:p>
          <a:p>
            <a:r>
              <a:rPr lang="en-US" dirty="0"/>
              <a:t>Retrieving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>
                <a:cs typeface="Courier New" pitchFamily="49" charset="0"/>
              </a:rPr>
              <a:t>Removing key/value, and return value</a:t>
            </a:r>
            <a:br>
              <a:rPr lang="en-US" sz="3000" dirty="0">
                <a:latin typeface="Courier New" pitchFamily="49" charset="0"/>
                <a:cs typeface="Courier New" pitchFamily="49" charset="0"/>
              </a:rPr>
            </a:br>
            <a:r>
              <a:rPr lang="en-US" sz="3000" dirty="0">
                <a:latin typeface="Courier New" pitchFamily="49" charset="0"/>
                <a:cs typeface="Courier New" pitchFamily="49" charset="0"/>
              </a:rPr>
              <a:t>  35 ==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ages.pop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Does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/>
              <a:t> have an age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67608" y="1268761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'bob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Iterate over keys: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/>
              <a:t>Iterate over values: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/>
              <a:t>Iterate over key/value pairs: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600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Note:</a:t>
                </a:r>
                <a:br>
                  <a:rPr lang="en-US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creates views</a:t>
                </a:r>
                <a:endParaRPr lang="nl-BE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711625" y="6021289"/>
            <a:ext cx="67830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3.6+ </a:t>
            </a:r>
            <a:r>
              <a:rPr lang="en-US" sz="2400" i="1" dirty="0">
                <a:solidFill>
                  <a:srgbClr val="C00000"/>
                </a:solidFill>
                <a:latin typeface="Calibri"/>
              </a:rPr>
              <a:t>implementation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 keys in insertion order!</a:t>
            </a: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/>
              <a:t> instead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2276" y="2708921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print('{0}: 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3592" y="6063680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bonus method: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/>
              <a:t>: (bounded) double-ended queue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collections.defaultdict</a:t>
            </a:r>
            <a:r>
              <a:rPr lang="en-US" dirty="0"/>
              <a:t>: dictionary with computed default values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: faster than lists, however, use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8367" y="1600201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25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simple types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16081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complex types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19936" y="5838364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Picking the right data type is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crucial to produce good code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20137" y="3399384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types in Python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10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immutable,</a:t>
              </a:r>
              <a:br>
                <a:rPr lang="en-US" sz="32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3200" dirty="0" err="1">
                  <a:solidFill>
                    <a:prstClr val="black"/>
                  </a:solidFill>
                  <a:latin typeface="Calibri"/>
                </a:rPr>
                <a:t>hashable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01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mutable,</a:t>
              </a:r>
            </a:p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not </a:t>
              </a:r>
              <a:r>
                <a:rPr lang="en-US" sz="3200" dirty="0" err="1">
                  <a:solidFill>
                    <a:prstClr val="black"/>
                  </a:solidFill>
                  <a:latin typeface="Calibri"/>
                </a:rPr>
                <a:t>hashable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Conditional statement: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/>
              <a:t>Iteration statements:</a:t>
            </a:r>
          </a:p>
          <a:p>
            <a:pPr lvl="1"/>
            <a:r>
              <a:rPr lang="en-US" dirty="0"/>
              <a:t>for-loop: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/>
              <a:t>while-loop: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Usual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/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division is floating point division, i.e.,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/>
              <a:t>Raise to power: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/>
              <a:t>Floor division: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>
                <a:cs typeface="Courier New" pitchFamily="49" charset="0"/>
              </a:rPr>
              <a:t>, but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/>
              <a:t>Mathematical functions in module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/>
              <a:t>First import module (usually at top of file):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import math</a:t>
            </a:r>
            <a:br>
              <a:rPr lang="en-US" dirty="0"/>
            </a:br>
            <a:r>
              <a:rPr lang="en-US" dirty="0"/>
              <a:t>Use functions, 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/>
              <a:t>Or import specific function(s):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br>
              <a:rPr lang="en-US" dirty="0"/>
            </a:br>
            <a:r>
              <a:rPr lang="en-US" dirty="0"/>
              <a:t>Use function(s), 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>
                <a:cs typeface="Courier New" pitchFamily="49" charset="0"/>
              </a:rPr>
              <a:t>For complex numbers, functions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1798" y="2348881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changed from 2.x to 3.x!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https://github.com/gjbex/Python-for-programmers/tree/master/source_code/presentation/fundamentals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fundamentals:</a:t>
            </a:r>
            <a:br>
              <a:rPr lang="en-US" dirty="0"/>
            </a:br>
            <a:r>
              <a:rPr lang="en-US" dirty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https://github.com/gjbex/Python-for-programmers/tree/master/source_code/presentation/fundamentals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8731878" cy="2031325"/>
            <a:chOff x="166760" y="2204864"/>
            <a:chExt cx="8731878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8731878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typing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typing.NamedTuple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=int(data[0]),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74556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522441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004427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3847936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597471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typing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typing.NamedTuple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98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Files: I/O and data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https://github.com/gjbex/Python-for-programmers/tree/master/source_code/presentation/data-formats</a:t>
            </a:r>
          </a:p>
          <a:p>
            <a:r>
              <a:rPr lang="en-US" sz="1800" dirty="0">
                <a:hlinkClick r:id="rId2"/>
              </a:rPr>
              <a:t>https://github.com/gjbex/Python-for-programmers/tree/master/source_code/presentation/xml-generator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Reading from text files, line by line</a:t>
            </a:r>
          </a:p>
          <a:p>
            <a:pPr lvl="1"/>
            <a:r>
              <a:rPr lang="en-US" dirty="0"/>
              <a:t>E.g., read file line by line, convert to uppercase, and print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Reading from a binary file, value by value</a:t>
            </a:r>
          </a:p>
          <a:p>
            <a:pPr lvl="1"/>
            <a:r>
              <a:rPr lang="en-US" dirty="0"/>
              <a:t>E.g., read doubles (8 bytes) and print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9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4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(8)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8202" y="4653137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 portable!!!: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data type size?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Encoding?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little /big endian?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1430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context manager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&amp; 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library (Python 3.x)</a:t>
            </a:r>
          </a:p>
          <a:p>
            <a:pPr lvl="1"/>
            <a:r>
              <a:rPr lang="en-US" dirty="0"/>
              <a:t>Comma separated value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Configuration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/>
          </a:p>
          <a:p>
            <a:pPr lvl="1"/>
            <a:r>
              <a:rPr lang="en-US" dirty="0"/>
              <a:t>Semi-structured data: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/>
              <a:t>Non-standard libraries</a:t>
            </a:r>
          </a:p>
          <a:p>
            <a:pPr lvl="1"/>
            <a:r>
              <a:rPr lang="en-US" dirty="0"/>
              <a:t>Images: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pPr lvl="1"/>
            <a:r>
              <a:rPr lang="en-US" dirty="0"/>
              <a:t>HDF5: </a:t>
            </a:r>
            <a:r>
              <a:rPr lang="en-US" dirty="0" err="1"/>
              <a:t>pytables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Bioinformatics: </a:t>
            </a:r>
            <a:r>
              <a:rPr lang="en-US" dirty="0" err="1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6121" y="4725145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the "batteries"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CSV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8908" y="1711743"/>
            <a:ext cx="7960834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with open(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   dialect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 sum =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                   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                       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for row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--- {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   sum +=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print('sum = {0}'.format(sum))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2056" y="980729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Let Sniffer figure out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CSV dialect (e.g., Excel)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923266" y="3350509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DictReader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uses first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row to deduce field names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640009" y="4284921"/>
            <a:ext cx="2285049" cy="1800151"/>
            <a:chOff x="2195736" y="2707228"/>
            <a:chExt cx="2285049" cy="1800151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Access fields by name,</a:t>
              </a:r>
              <a:br>
                <a:rPr lang="en-US" dirty="0">
                  <a:solidFill>
                    <a:srgbClr val="00B050"/>
                  </a:solidFill>
                  <a:latin typeface="Calibri"/>
                </a:rPr>
              </a:br>
              <a:r>
                <a:rPr lang="en-US" dirty="0">
                  <a:solidFill>
                    <a:srgbClr val="00B050"/>
                  </a:solidFill>
                  <a:latin typeface="Calibri"/>
                </a:rPr>
                <a:t>thanks to </a:t>
              </a:r>
              <a:r>
                <a:rPr lang="en-US" dirty="0" err="1">
                  <a:solidFill>
                    <a:srgbClr val="00B050"/>
                  </a:solidFill>
                  <a:latin typeface="Calibri"/>
                </a:rPr>
                <a:t>DictReader</a:t>
              </a:r>
              <a:endParaRPr lang="en-US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 flipH="1" flipV="1">
              <a:off x="2391922" y="2707228"/>
              <a:ext cx="739918" cy="11538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5520" y="4706297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Drawback: you still need to know field types</a:t>
              </a:r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Writing to text files</a:t>
            </a:r>
          </a:p>
          <a:p>
            <a:pPr lvl="1"/>
            <a:r>
              <a:rPr lang="en-US" dirty="0"/>
              <a:t>E.g., compute and write to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Append to text files</a:t>
            </a:r>
          </a:p>
          <a:p>
            <a:pPr lvl="1"/>
            <a:r>
              <a:rPr lang="en-US" dirty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Writing binary files: don't go there</a:t>
            </a:r>
            <a:r>
              <a:rPr lang="en-BE" dirty="0"/>
              <a:t>...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FontTx/>
              <a:buAutoNum type="arabicPlain" startAt="3"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(f'{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**2}\n')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7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FontTx/>
              <a:buAutoNum type="arabicPlain" startAt="3"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(f'{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**2}\n')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7511" y="1748785"/>
            <a:ext cx="282301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Calibri"/>
              </a:rPr>
              <a:t>replaces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existing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           file, use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'x'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avoid</a:t>
            </a:r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7" grpId="0" uiExpand="1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047100" y="2887777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40016" y="2241446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“shebang”: tells the shell this is python code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051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Indentation is relevant!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Code structure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44073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interpreter executes all code in body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308292" y="5505427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... unless you have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Writing to binary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2276872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from struct import pack</a:t>
            </a:r>
          </a:p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'w</a:t>
            </a:r>
            <a:r>
              <a:rPr lang="en-BE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_file:</a:t>
            </a:r>
          </a:p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for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name, age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bin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6s</a:t>
            </a:r>
            <a:r>
              <a:rPr lang="en-BE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bytes(name,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ascii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BE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BE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381348" y="1262261"/>
            <a:ext cx="2286652" cy="2069298"/>
            <a:chOff x="2195736" y="3861048"/>
            <a:chExt cx="2286652" cy="2069298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2866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>
                  <a:solidFill>
                    <a:srgbClr val="FF0000"/>
                  </a:solidFill>
                  <a:latin typeface="Calibri"/>
                </a:rPr>
                <a:t>byte representation of</a:t>
              </a:r>
              <a:br>
                <a:rPr lang="en-BE" dirty="0">
                  <a:solidFill>
                    <a:srgbClr val="FF0000"/>
                  </a:solidFill>
                  <a:latin typeface="Calibri"/>
                </a:rPr>
              </a:br>
              <a:r>
                <a:rPr lang="en-BE" dirty="0">
                  <a:solidFill>
                    <a:srgbClr val="FF0000"/>
                  </a:solidFill>
                  <a:latin typeface="Calibri"/>
                </a:rPr>
                <a:t>name truncated to 6</a:t>
              </a:r>
              <a:br>
                <a:rPr lang="en-BE" dirty="0">
                  <a:solidFill>
                    <a:srgbClr val="FF0000"/>
                  </a:solidFill>
                  <a:latin typeface="Calibri"/>
                </a:rPr>
              </a:br>
              <a:r>
                <a:rPr lang="en-BE" dirty="0">
                  <a:solidFill>
                    <a:srgbClr val="FF0000"/>
                  </a:solidFill>
                  <a:latin typeface="Calibri"/>
                </a:rPr>
                <a:t>characters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2376257" y="4784378"/>
              <a:ext cx="962805" cy="11459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1925917" y="4729342"/>
            <a:ext cx="2047299" cy="875345"/>
            <a:chOff x="401916" y="5089381"/>
            <a:chExt cx="2047299" cy="875345"/>
          </a:xfrm>
        </p:grpSpPr>
        <p:sp>
          <p:nvSpPr>
            <p:cNvPr id="11" name="TextBox 10"/>
            <p:cNvSpPr txBox="1"/>
            <p:nvPr/>
          </p:nvSpPr>
          <p:spPr>
            <a:xfrm>
              <a:off x="427252" y="5656949"/>
              <a:ext cx="31130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a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8761" y="5656949"/>
              <a:ext cx="3573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l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96100" y="5656949"/>
              <a:ext cx="3560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i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4273" y="5656949"/>
              <a:ext cx="3481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c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92445" y="5656949"/>
              <a:ext cx="31451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e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01916" y="5089381"/>
              <a:ext cx="2047299" cy="540428"/>
              <a:chOff x="401916" y="5089381"/>
              <a:chExt cx="2047299" cy="540428"/>
            </a:xfrm>
          </p:grpSpPr>
          <p:sp>
            <p:nvSpPr>
              <p:cNvPr id="37" name="Right Brace 36"/>
              <p:cNvSpPr/>
              <p:nvPr/>
            </p:nvSpPr>
            <p:spPr>
              <a:xfrm rot="16200000">
                <a:off x="1333273" y="4513867"/>
                <a:ext cx="184585" cy="204729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95447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6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083590" y="4732674"/>
            <a:ext cx="2136591" cy="872013"/>
            <a:chOff x="4559589" y="5092713"/>
            <a:chExt cx="2136591" cy="872013"/>
          </a:xfrm>
        </p:grpSpPr>
        <p:sp>
          <p:nvSpPr>
            <p:cNvPr id="23" name="TextBox 22"/>
            <p:cNvSpPr txBox="1"/>
            <p:nvPr/>
          </p:nvSpPr>
          <p:spPr>
            <a:xfrm>
              <a:off x="4567790" y="5656949"/>
              <a:ext cx="31931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b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82844" y="5656949"/>
              <a:ext cx="3573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o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49018" y="5656949"/>
              <a:ext cx="3560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b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559589" y="5092713"/>
              <a:ext cx="2136591" cy="540427"/>
              <a:chOff x="401916" y="5089381"/>
              <a:chExt cx="2136591" cy="540427"/>
            </a:xfrm>
          </p:grpSpPr>
          <p:sp>
            <p:nvSpPr>
              <p:cNvPr id="41" name="Right Brace 40"/>
              <p:cNvSpPr/>
              <p:nvPr/>
            </p:nvSpPr>
            <p:spPr>
              <a:xfrm rot="16200000">
                <a:off x="1376253" y="4467554"/>
                <a:ext cx="187917" cy="2136591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260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6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670826" y="4714100"/>
            <a:ext cx="1413469" cy="890587"/>
            <a:chOff x="3146825" y="5074139"/>
            <a:chExt cx="1413469" cy="890587"/>
          </a:xfrm>
        </p:grpSpPr>
        <p:sp>
          <p:nvSpPr>
            <p:cNvPr id="16" name="TextBox 15"/>
            <p:cNvSpPr txBox="1"/>
            <p:nvPr/>
          </p:nvSpPr>
          <p:spPr>
            <a:xfrm>
              <a:off x="3146825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3633" y="5656949"/>
              <a:ext cx="4459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x20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70275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6387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146825" y="5074139"/>
              <a:ext cx="1413469" cy="540427"/>
              <a:chOff x="1035746" y="5089381"/>
              <a:chExt cx="1413469" cy="540427"/>
            </a:xfrm>
          </p:grpSpPr>
          <p:sp>
            <p:nvSpPr>
              <p:cNvPr id="44" name="Right Brace 43"/>
              <p:cNvSpPr/>
              <p:nvPr/>
            </p:nvSpPr>
            <p:spPr>
              <a:xfrm rot="16200000">
                <a:off x="1668837" y="4849430"/>
                <a:ext cx="147287" cy="141346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12654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4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8896168" y="4729342"/>
            <a:ext cx="1413469" cy="875345"/>
            <a:chOff x="7372167" y="5089381"/>
            <a:chExt cx="1413469" cy="875345"/>
          </a:xfrm>
        </p:grpSpPr>
        <p:sp>
          <p:nvSpPr>
            <p:cNvPr id="28" name="TextBox 27"/>
            <p:cNvSpPr txBox="1"/>
            <p:nvPr/>
          </p:nvSpPr>
          <p:spPr>
            <a:xfrm>
              <a:off x="7386844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36950" y="5656949"/>
              <a:ext cx="4459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x25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95692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18173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372167" y="5089381"/>
              <a:ext cx="1413469" cy="540427"/>
              <a:chOff x="1035746" y="5089381"/>
              <a:chExt cx="1413469" cy="540427"/>
            </a:xfrm>
          </p:grpSpPr>
          <p:sp>
            <p:nvSpPr>
              <p:cNvPr id="47" name="Right Brace 46"/>
              <p:cNvSpPr/>
              <p:nvPr/>
            </p:nvSpPr>
            <p:spPr>
              <a:xfrm rot="16200000">
                <a:off x="1668837" y="4849430"/>
                <a:ext cx="147287" cy="141346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312654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4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6083589" y="4714098"/>
            <a:ext cx="2823246" cy="1322432"/>
            <a:chOff x="4559589" y="5074138"/>
            <a:chExt cx="2823246" cy="1322432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7382835" y="5089381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559589" y="5074138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951253" y="4696366"/>
            <a:ext cx="2719573" cy="1324923"/>
            <a:chOff x="427252" y="5056405"/>
            <a:chExt cx="2719573" cy="132492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3146825" y="5074139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7252" y="5056405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114065" y="5296909"/>
            <a:ext cx="2210029" cy="1129410"/>
            <a:chOff x="590064" y="5656949"/>
            <a:chExt cx="2210029" cy="1129410"/>
          </a:xfrm>
        </p:grpSpPr>
        <p:sp>
          <p:nvSpPr>
            <p:cNvPr id="18" name="TextBox 17"/>
            <p:cNvSpPr txBox="1"/>
            <p:nvPr/>
          </p:nvSpPr>
          <p:spPr>
            <a:xfrm>
              <a:off x="2104250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590064" y="6069079"/>
              <a:ext cx="2210029" cy="717280"/>
              <a:chOff x="590064" y="6069079"/>
              <a:chExt cx="2210029" cy="71728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590064" y="6417027"/>
                <a:ext cx="2210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\0</a:t>
                </a: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 character padding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0"/>
              </p:cNvCxnSpPr>
              <p:nvPr/>
            </p:nvCxnSpPr>
            <p:spPr>
              <a:xfrm flipV="1">
                <a:off x="1695079" y="6069079"/>
                <a:ext cx="500657" cy="3479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6003930" y="5296909"/>
            <a:ext cx="2216251" cy="1150938"/>
            <a:chOff x="4479929" y="5656949"/>
            <a:chExt cx="2216251" cy="1150938"/>
          </a:xfrm>
        </p:grpSpPr>
        <p:sp>
          <p:nvSpPr>
            <p:cNvPr id="26" name="TextBox 25"/>
            <p:cNvSpPr txBox="1"/>
            <p:nvPr/>
          </p:nvSpPr>
          <p:spPr>
            <a:xfrm>
              <a:off x="5605096" y="5656949"/>
              <a:ext cx="41211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15585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51214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479929" y="6037105"/>
              <a:ext cx="2210029" cy="770782"/>
              <a:chOff x="4479929" y="6037105"/>
              <a:chExt cx="2210029" cy="77078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479929" y="6149975"/>
                <a:ext cx="2210029" cy="657912"/>
                <a:chOff x="590064" y="6128447"/>
                <a:chExt cx="2210029" cy="657912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590064" y="6417027"/>
                  <a:ext cx="22100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BE" dirty="0">
                      <a:solidFill>
                        <a:prstClr val="black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\0</a:t>
                  </a:r>
                  <a:r>
                    <a:rPr lang="en-BE" dirty="0">
                      <a:solidFill>
                        <a:prstClr val="black"/>
                      </a:solidFill>
                      <a:latin typeface="Calibri"/>
                    </a:rPr>
                    <a:t> character padding</a:t>
                  </a:r>
                  <a:endParaRPr lang="en-US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cxnSp>
              <p:nvCxnSpPr>
                <p:cNvPr id="61" name="Straight Arrow Connector 60"/>
                <p:cNvCxnSpPr>
                  <a:stCxn id="60" idx="0"/>
                  <a:endCxn id="62" idx="1"/>
                </p:cNvCxnSpPr>
                <p:nvPr/>
              </p:nvCxnSpPr>
              <p:spPr>
                <a:xfrm flipV="1">
                  <a:off x="1695079" y="6128447"/>
                  <a:ext cx="555593" cy="28858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Right Brace 61"/>
              <p:cNvSpPr/>
              <p:nvPr/>
            </p:nvSpPr>
            <p:spPr>
              <a:xfrm rot="5400000">
                <a:off x="6084102" y="5544120"/>
                <a:ext cx="112869" cy="109884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3215680" y="4005064"/>
            <a:ext cx="1583190" cy="1599622"/>
            <a:chOff x="1691680" y="4365104"/>
            <a:chExt cx="1583190" cy="1599622"/>
          </a:xfrm>
        </p:grpSpPr>
        <p:sp>
          <p:nvSpPr>
            <p:cNvPr id="19" name="TextBox 18"/>
            <p:cNvSpPr txBox="1"/>
            <p:nvPr/>
          </p:nvSpPr>
          <p:spPr>
            <a:xfrm>
              <a:off x="2455127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01859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691680" y="4365104"/>
              <a:ext cx="1583190" cy="1249461"/>
              <a:chOff x="1691680" y="4365104"/>
              <a:chExt cx="1583190" cy="1249461"/>
            </a:xfrm>
          </p:grpSpPr>
          <p:sp>
            <p:nvSpPr>
              <p:cNvPr id="66" name="Right Brace 65"/>
              <p:cNvSpPr/>
              <p:nvPr/>
            </p:nvSpPr>
            <p:spPr>
              <a:xfrm rot="16200000">
                <a:off x="2674677" y="5261892"/>
                <a:ext cx="171095" cy="53425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691680" y="4365104"/>
                <a:ext cx="1583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2 byte padding</a:t>
                </a:r>
                <a:br>
                  <a:rPr lang="en-BE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for alignment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68" name="Straight Arrow Connector 67"/>
              <p:cNvCxnSpPr>
                <a:stCxn id="67" idx="2"/>
                <a:endCxn id="66" idx="1"/>
              </p:cNvCxnSpPr>
              <p:nvPr/>
            </p:nvCxnSpPr>
            <p:spPr>
              <a:xfrm>
                <a:off x="2483275" y="5011435"/>
                <a:ext cx="276950" cy="432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Group 94"/>
          <p:cNvGrpSpPr/>
          <p:nvPr/>
        </p:nvGrpSpPr>
        <p:grpSpPr>
          <a:xfrm>
            <a:off x="7486055" y="4018382"/>
            <a:ext cx="1583190" cy="1586304"/>
            <a:chOff x="5962055" y="4378422"/>
            <a:chExt cx="1583190" cy="1586304"/>
          </a:xfrm>
        </p:grpSpPr>
        <p:sp>
          <p:nvSpPr>
            <p:cNvPr id="31" name="TextBox 30"/>
            <p:cNvSpPr txBox="1"/>
            <p:nvPr/>
          </p:nvSpPr>
          <p:spPr>
            <a:xfrm>
              <a:off x="6702240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37869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5962055" y="4378422"/>
              <a:ext cx="1583190" cy="1249461"/>
              <a:chOff x="1691680" y="4365104"/>
              <a:chExt cx="1583190" cy="1249461"/>
            </a:xfrm>
          </p:grpSpPr>
          <p:sp>
            <p:nvSpPr>
              <p:cNvPr id="82" name="Right Brace 81"/>
              <p:cNvSpPr/>
              <p:nvPr/>
            </p:nvSpPr>
            <p:spPr>
              <a:xfrm rot="16200000">
                <a:off x="2674677" y="5261892"/>
                <a:ext cx="171095" cy="53425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691680" y="4365104"/>
                <a:ext cx="1583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2 byte padding</a:t>
                </a:r>
                <a:br>
                  <a:rPr lang="en-BE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for alignment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2"/>
                <a:endCxn id="82" idx="1"/>
              </p:cNvCxnSpPr>
              <p:nvPr/>
            </p:nvCxnSpPr>
            <p:spPr>
              <a:xfrm>
                <a:off x="2483275" y="5011435"/>
                <a:ext cx="276950" cy="432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27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XML 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3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&lt;/blocks&gt;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creating XML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1412777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 from xml.dom.minidom import Document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nr_blocks = 2</a:t>
            </a:r>
            <a:b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nr_items = 2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doc = Document()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blocks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 block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'block_{0:02d}'.format(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  item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('item')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  text = '{0}.{1}'.format(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(indent='  '))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data:</a:t>
            </a:r>
            <a:br>
              <a:rPr lang="en-US" dirty="0"/>
            </a:br>
            <a:r>
              <a:rPr lang="en-US" dirty="0"/>
              <a:t>revisiting string formatting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template strings</a:t>
            </a:r>
          </a:p>
          <a:p>
            <a:pPr lvl="1"/>
            <a:r>
              <a:rPr lang="en-US" dirty="0"/>
              <a:t>Template consists of text, interspersed with replacement fields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endParaRPr lang="en-US" dirty="0"/>
          </a:p>
          <a:p>
            <a:r>
              <a:rPr lang="en-US" dirty="0"/>
              <a:t>Fill out the template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(word='computer', count=15))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(word='human', count=0))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found human: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Replacement field can contain format specifiers</a:t>
            </a:r>
          </a:p>
          <a:p>
            <a:pPr lvl="1"/>
            <a:r>
              <a:rPr lang="en-US" dirty="0"/>
              <a:t>Resemble C I/O format specifiers without %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4494020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83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alignment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948790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  <a:latin typeface="Calibri"/>
                </a:rPr>
                <a:t>width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600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Calibri"/>
                </a:rPr>
                <a:t>type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8256241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  <a:latin typeface="Calibri"/>
                </a:rPr>
                <a:t>precision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192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Calibri"/>
                </a:rPr>
                <a:t>type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67334"/>
            <a:ext cx="8229600" cy="4525963"/>
          </a:xfrm>
        </p:spPr>
        <p:txBody>
          <a:bodyPr/>
          <a:lstStyle/>
          <a:p>
            <a:r>
              <a:rPr lang="en-US" dirty="0"/>
              <a:t>Types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or none: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/>
              <a:t>: character (converts integer to </a:t>
            </a:r>
            <a:r>
              <a:rPr lang="en-US" dirty="0" err="1"/>
              <a:t>unicode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/>
              <a:t>: integer (decimal)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: integer (binary, octal, hexadecimal)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/>
              <a:t>: floating point numbers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264353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Can have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width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440990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Can have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precision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Transforming list data:</a:t>
            </a:r>
            <a:br>
              <a:rPr lang="en-US" dirty="0"/>
            </a:br>
            <a:r>
              <a:rPr lang="en-US" dirty="0"/>
              <a:t>Python sorting &amp; list comprehensions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https://github.com/gjbex/Python-for-programmers/tree/master/source_code/presentation/operators-functools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6052" y="3284985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66052" y="4365105"/>
            <a:ext cx="6250429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3593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script in file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Run script using Python interpreter</a:t>
            </a:r>
          </a:p>
          <a:p>
            <a:endParaRPr lang="en-US" dirty="0"/>
          </a:p>
          <a:p>
            <a:r>
              <a:rPr lang="en-US" dirty="0"/>
              <a:t>Make script executable</a:t>
            </a:r>
          </a:p>
          <a:p>
            <a:endParaRPr lang="en-US" dirty="0"/>
          </a:p>
          <a:p>
            <a:r>
              <a:rPr lang="en-US" dirty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83632" y="2780929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hello_world.py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3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83632" y="5086926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./hello_world.py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That's what the shebang is for: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reverse</a:t>
            </a:r>
          </a:p>
          <a:p>
            <a:pPr lvl="1"/>
            <a:r>
              <a:rPr lang="en-US" dirty="0"/>
              <a:t>Create new list: use slices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reverse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7648" y="4725145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data[::-1]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6238" y="2924945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works for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as well!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7528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4542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6017307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642817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291018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http://docs.python.org/2/howto/sorting.html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http://docs.python.org/2/howto/functional.html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Facing infinity:</a:t>
            </a:r>
            <a:br>
              <a:rPr lang="en-US" dirty="0"/>
            </a:br>
            <a:r>
              <a:rPr lang="en-US" dirty="0"/>
              <a:t>iterators, generators &amp; co-routines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https://github.com/gjbex/Python-for-programmers/tree/master/source_code/presentation/iterators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to deal with arbitrary many prime numbers?</a:t>
            </a:r>
            <a:br>
              <a:rPr lang="en-US" dirty="0"/>
            </a:br>
            <a:r>
              <a:rPr lang="en-US" dirty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8184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Constructs a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list of all lines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at once = </a:t>
              </a:r>
              <a:r>
                <a:rPr lang="en-US" sz="3200" dirty="0">
                  <a:solidFill>
                    <a:srgbClr val="FF0000"/>
                  </a:solidFill>
                  <a:latin typeface="Calibri"/>
                </a:rPr>
                <a:t>BIG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51784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iterator: line by line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9731</Words>
  <Application>Microsoft Office PowerPoint</Application>
  <PresentationFormat>Widescreen</PresentationFormat>
  <Paragraphs>1399</Paragraphs>
  <Slides>114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114</vt:i4>
      </vt:variant>
    </vt:vector>
  </HeadingPairs>
  <TitlesOfParts>
    <vt:vector size="123" baseType="lpstr">
      <vt:lpstr>Arial</vt:lpstr>
      <vt:lpstr>Calibri</vt:lpstr>
      <vt:lpstr>Calibri Light</vt:lpstr>
      <vt:lpstr>Courier New</vt:lpstr>
      <vt:lpstr>Informal Roman</vt:lpstr>
      <vt:lpstr>Symbol</vt:lpstr>
      <vt:lpstr>Wingdings</vt:lpstr>
      <vt:lpstr>Office Theme</vt:lpstr>
      <vt:lpstr>1_Office Theme</vt:lpstr>
      <vt:lpstr>Python for programmers</vt:lpstr>
      <vt:lpstr>PowerPoint Presentation</vt:lpstr>
      <vt:lpstr>Typographical conventions</vt:lpstr>
      <vt:lpstr>Motivation</vt:lpstr>
      <vt:lpstr>Python applications</vt:lpstr>
      <vt:lpstr>Syntax versus semantics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Reasonable compromise</vt:lpstr>
      <vt:lpstr>Sets</vt:lpstr>
      <vt:lpstr>Set operations</vt:lpstr>
      <vt:lpstr>More modularity</vt:lpstr>
      <vt:lpstr>Functions</vt:lpstr>
      <vt:lpstr>Anatomy of function definition</vt:lpstr>
      <vt:lpstr>Type hints</vt:lpstr>
      <vt:lpstr>Adding flexibility</vt:lpstr>
      <vt:lpstr>Default value pitfall</vt:lpstr>
      <vt:lpstr>Tuples (YADS )</vt:lpstr>
      <vt:lpstr>Returning to dimension numbers…</vt:lpstr>
      <vt:lpstr>Named tuples, Python 3.5+</vt:lpstr>
      <vt:lpstr>Using named tuples</vt:lpstr>
      <vt:lpstr>Using named tuples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Files: I/O and data formats</vt:lpstr>
      <vt:lpstr>Reading from files</vt:lpstr>
      <vt:lpstr>Libraries &amp; data formats</vt:lpstr>
      <vt:lpstr>Data formats: CSV</vt:lpstr>
      <vt:lpstr>Writing to files</vt:lpstr>
      <vt:lpstr>... unless you have to</vt:lpstr>
      <vt:lpstr>Data formats: XML output</vt:lpstr>
      <vt:lpstr>Data formats: creating XML</vt:lpstr>
      <vt:lpstr>Formatting data: revisiting string formatting</vt:lpstr>
      <vt:lpstr>Formatting: templates</vt:lpstr>
      <vt:lpstr>Formatting: format specifiers</vt:lpstr>
      <vt:lpstr>Formatting: types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iterators, generators &amp; co-routines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  <vt:lpstr>Conclusions</vt:lpstr>
      <vt:lpstr>Conclusions</vt:lpstr>
      <vt:lpstr>References</vt:lpstr>
      <vt:lpstr>Some useful learning references</vt:lpstr>
      <vt:lpstr>Books</vt:lpstr>
      <vt:lpstr>Python vs. …</vt:lpstr>
      <vt:lpstr>Python software</vt:lpstr>
      <vt:lpstr>Useful non-standard Python libraries</vt:lpstr>
      <vt:lpstr>Python Easter eggs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programmers</dc:title>
  <dc:creator>Geert Jan Bex</dc:creator>
  <cp:lastModifiedBy>Geert Jan Bex</cp:lastModifiedBy>
  <cp:revision>16</cp:revision>
  <dcterms:created xsi:type="dcterms:W3CDTF">2020-01-24T16:46:29Z</dcterms:created>
  <dcterms:modified xsi:type="dcterms:W3CDTF">2025-09-16T13:31:01Z</dcterms:modified>
</cp:coreProperties>
</file>