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35"/>
  </p:notesMasterIdLst>
  <p:sldIdLst>
    <p:sldId id="256" r:id="rId3"/>
    <p:sldId id="355" r:id="rId4"/>
    <p:sldId id="830" r:id="rId5"/>
    <p:sldId id="284" r:id="rId6"/>
    <p:sldId id="348" r:id="rId7"/>
    <p:sldId id="258" r:id="rId8"/>
    <p:sldId id="499" r:id="rId9"/>
    <p:sldId id="660" r:id="rId10"/>
    <p:sldId id="293" r:id="rId11"/>
    <p:sldId id="259" r:id="rId12"/>
    <p:sldId id="301" r:id="rId13"/>
    <p:sldId id="261" r:id="rId14"/>
    <p:sldId id="260" r:id="rId15"/>
    <p:sldId id="268" r:id="rId16"/>
    <p:sldId id="346" r:id="rId17"/>
    <p:sldId id="345" r:id="rId18"/>
    <p:sldId id="263" r:id="rId19"/>
    <p:sldId id="262" r:id="rId20"/>
    <p:sldId id="283" r:id="rId21"/>
    <p:sldId id="639" r:id="rId22"/>
    <p:sldId id="657" r:id="rId23"/>
    <p:sldId id="662" r:id="rId24"/>
    <p:sldId id="264" r:id="rId25"/>
    <p:sldId id="265" r:id="rId26"/>
    <p:sldId id="266" r:id="rId27"/>
    <p:sldId id="267" r:id="rId28"/>
    <p:sldId id="349" r:id="rId29"/>
    <p:sldId id="269" r:id="rId30"/>
    <p:sldId id="338" r:id="rId31"/>
    <p:sldId id="337" r:id="rId32"/>
    <p:sldId id="658" r:id="rId33"/>
    <p:sldId id="500" r:id="rId34"/>
    <p:sldId id="350" r:id="rId35"/>
    <p:sldId id="270" r:id="rId36"/>
    <p:sldId id="339" r:id="rId37"/>
    <p:sldId id="340" r:id="rId38"/>
    <p:sldId id="341" r:id="rId39"/>
    <p:sldId id="342" r:id="rId40"/>
    <p:sldId id="347" r:id="rId41"/>
    <p:sldId id="557" r:id="rId42"/>
    <p:sldId id="343" r:id="rId43"/>
    <p:sldId id="344" r:id="rId44"/>
    <p:sldId id="271" r:id="rId45"/>
    <p:sldId id="272" r:id="rId46"/>
    <p:sldId id="273" r:id="rId47"/>
    <p:sldId id="319" r:id="rId48"/>
    <p:sldId id="320" r:id="rId49"/>
    <p:sldId id="699" r:id="rId50"/>
    <p:sldId id="285" r:id="rId51"/>
    <p:sldId id="606" r:id="rId52"/>
    <p:sldId id="286" r:id="rId53"/>
    <p:sldId id="287" r:id="rId54"/>
    <p:sldId id="288" r:id="rId55"/>
    <p:sldId id="829" r:id="rId56"/>
    <p:sldId id="289" r:id="rId57"/>
    <p:sldId id="786" r:id="rId58"/>
    <p:sldId id="603" r:id="rId59"/>
    <p:sldId id="787" r:id="rId60"/>
    <p:sldId id="821" r:id="rId61"/>
    <p:sldId id="290" r:id="rId62"/>
    <p:sldId id="822" r:id="rId63"/>
    <p:sldId id="274" r:id="rId64"/>
    <p:sldId id="275" r:id="rId65"/>
    <p:sldId id="276" r:id="rId66"/>
    <p:sldId id="277" r:id="rId67"/>
    <p:sldId id="604" r:id="rId68"/>
    <p:sldId id="605" r:id="rId69"/>
    <p:sldId id="291" r:id="rId70"/>
    <p:sldId id="292" r:id="rId71"/>
    <p:sldId id="303" r:id="rId72"/>
    <p:sldId id="317" r:id="rId73"/>
    <p:sldId id="314" r:id="rId74"/>
    <p:sldId id="316" r:id="rId75"/>
    <p:sldId id="318" r:id="rId76"/>
    <p:sldId id="749" r:id="rId77"/>
    <p:sldId id="330" r:id="rId78"/>
    <p:sldId id="354" r:id="rId79"/>
    <p:sldId id="823" r:id="rId80"/>
    <p:sldId id="356" r:id="rId81"/>
    <p:sldId id="357" r:id="rId82"/>
    <p:sldId id="358" r:id="rId83"/>
    <p:sldId id="824" r:id="rId84"/>
    <p:sldId id="360" r:id="rId85"/>
    <p:sldId id="359" r:id="rId86"/>
    <p:sldId id="381" r:id="rId87"/>
    <p:sldId id="382" r:id="rId88"/>
    <p:sldId id="383" r:id="rId89"/>
    <p:sldId id="384" r:id="rId90"/>
    <p:sldId id="391" r:id="rId91"/>
    <p:sldId id="392" r:id="rId92"/>
    <p:sldId id="393" r:id="rId93"/>
    <p:sldId id="394" r:id="rId94"/>
    <p:sldId id="395" r:id="rId95"/>
    <p:sldId id="396" r:id="rId96"/>
    <p:sldId id="397" r:id="rId97"/>
    <p:sldId id="398" r:id="rId98"/>
    <p:sldId id="521" r:id="rId99"/>
    <p:sldId id="440" r:id="rId100"/>
    <p:sldId id="455" r:id="rId101"/>
    <p:sldId id="456" r:id="rId102"/>
    <p:sldId id="637" r:id="rId103"/>
    <p:sldId id="458" r:id="rId104"/>
    <p:sldId id="459" r:id="rId105"/>
    <p:sldId id="460" r:id="rId106"/>
    <p:sldId id="608" r:id="rId107"/>
    <p:sldId id="727" r:id="rId108"/>
    <p:sldId id="522" r:id="rId109"/>
    <p:sldId id="831" r:id="rId110"/>
    <p:sldId id="366" r:id="rId111"/>
    <p:sldId id="832" r:id="rId112"/>
    <p:sldId id="833" r:id="rId113"/>
    <p:sldId id="834" r:id="rId114"/>
    <p:sldId id="835" r:id="rId115"/>
    <p:sldId id="278" r:id="rId116"/>
    <p:sldId id="838" r:id="rId117"/>
    <p:sldId id="839" r:id="rId118"/>
    <p:sldId id="840" r:id="rId119"/>
    <p:sldId id="841" r:id="rId120"/>
    <p:sldId id="842" r:id="rId121"/>
    <p:sldId id="843" r:id="rId122"/>
    <p:sldId id="844" r:id="rId123"/>
    <p:sldId id="845" r:id="rId124"/>
    <p:sldId id="846" r:id="rId125"/>
    <p:sldId id="433" r:id="rId126"/>
    <p:sldId id="434" r:id="rId127"/>
    <p:sldId id="322" r:id="rId128"/>
    <p:sldId id="323" r:id="rId129"/>
    <p:sldId id="656" r:id="rId130"/>
    <p:sldId id="828" r:id="rId131"/>
    <p:sldId id="324" r:id="rId132"/>
    <p:sldId id="498" r:id="rId133"/>
    <p:sldId id="827" r:id="rId134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8" autoAdjust="0"/>
    <p:restoredTop sz="94660"/>
  </p:normalViewPr>
  <p:slideViewPr>
    <p:cSldViewPr snapToGrid="0">
      <p:cViewPr varScale="1">
        <p:scale>
          <a:sx n="74" d="100"/>
          <a:sy n="74" d="100"/>
        </p:scale>
        <p:origin x="994" y="2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5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63" Type="http://schemas.openxmlformats.org/officeDocument/2006/relationships/slide" Target="slides/slide61.xml"/><Relationship Id="rId84" Type="http://schemas.openxmlformats.org/officeDocument/2006/relationships/slide" Target="slides/slide82.xml"/><Relationship Id="rId138" Type="http://schemas.openxmlformats.org/officeDocument/2006/relationships/theme" Target="theme/theme1.xml"/><Relationship Id="rId16" Type="http://schemas.openxmlformats.org/officeDocument/2006/relationships/slide" Target="slides/slide14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123" Type="http://schemas.openxmlformats.org/officeDocument/2006/relationships/slide" Target="slides/slide121.xml"/><Relationship Id="rId128" Type="http://schemas.openxmlformats.org/officeDocument/2006/relationships/slide" Target="slides/slide126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113" Type="http://schemas.openxmlformats.org/officeDocument/2006/relationships/slide" Target="slides/slide111.xml"/><Relationship Id="rId118" Type="http://schemas.openxmlformats.org/officeDocument/2006/relationships/slide" Target="slides/slide116.xml"/><Relationship Id="rId134" Type="http://schemas.openxmlformats.org/officeDocument/2006/relationships/slide" Target="slides/slide132.xml"/><Relationship Id="rId139" Type="http://schemas.openxmlformats.org/officeDocument/2006/relationships/tableStyles" Target="tableStyles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124" Type="http://schemas.openxmlformats.org/officeDocument/2006/relationships/slide" Target="slides/slide122.xml"/><Relationship Id="rId129" Type="http://schemas.openxmlformats.org/officeDocument/2006/relationships/slide" Target="slides/slide127.xml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49" Type="http://schemas.openxmlformats.org/officeDocument/2006/relationships/slide" Target="slides/slide47.xml"/><Relationship Id="rId114" Type="http://schemas.openxmlformats.org/officeDocument/2006/relationships/slide" Target="slides/slide112.xml"/><Relationship Id="rId119" Type="http://schemas.openxmlformats.org/officeDocument/2006/relationships/slide" Target="slides/slide117.xml"/><Relationship Id="rId44" Type="http://schemas.openxmlformats.org/officeDocument/2006/relationships/slide" Target="slides/slide42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130" Type="http://schemas.openxmlformats.org/officeDocument/2006/relationships/slide" Target="slides/slide128.xml"/><Relationship Id="rId135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120" Type="http://schemas.openxmlformats.org/officeDocument/2006/relationships/slide" Target="slides/slide118.xml"/><Relationship Id="rId125" Type="http://schemas.openxmlformats.org/officeDocument/2006/relationships/slide" Target="slides/slide123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slide" Target="slides/slide113.xml"/><Relationship Id="rId131" Type="http://schemas.openxmlformats.org/officeDocument/2006/relationships/slide" Target="slides/slide129.xml"/><Relationship Id="rId136" Type="http://schemas.openxmlformats.org/officeDocument/2006/relationships/presProps" Target="presProps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126" Type="http://schemas.openxmlformats.org/officeDocument/2006/relationships/slide" Target="slides/slide12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121" Type="http://schemas.openxmlformats.org/officeDocument/2006/relationships/slide" Target="slides/slide119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116" Type="http://schemas.openxmlformats.org/officeDocument/2006/relationships/slide" Target="slides/slide114.xml"/><Relationship Id="rId137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slide" Target="slides/slide109.xml"/><Relationship Id="rId132" Type="http://schemas.openxmlformats.org/officeDocument/2006/relationships/slide" Target="slides/slide130.xml"/><Relationship Id="rId15" Type="http://schemas.openxmlformats.org/officeDocument/2006/relationships/slide" Target="slides/slide13.xml"/><Relationship Id="rId36" Type="http://schemas.openxmlformats.org/officeDocument/2006/relationships/slide" Target="slides/slide34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27" Type="http://schemas.openxmlformats.org/officeDocument/2006/relationships/slide" Target="slides/slide12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52" Type="http://schemas.openxmlformats.org/officeDocument/2006/relationships/slide" Target="slides/slide50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122" Type="http://schemas.openxmlformats.org/officeDocument/2006/relationships/slide" Target="slides/slide120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26" Type="http://schemas.openxmlformats.org/officeDocument/2006/relationships/slide" Target="slides/slide24.xml"/><Relationship Id="rId47" Type="http://schemas.openxmlformats.org/officeDocument/2006/relationships/slide" Target="slides/slide45.xml"/><Relationship Id="rId68" Type="http://schemas.openxmlformats.org/officeDocument/2006/relationships/slide" Target="slides/slide66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33" Type="http://schemas.openxmlformats.org/officeDocument/2006/relationships/slide" Target="slides/slide13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93CF76-F635-4E61-BD10-131059A8056E}" type="datetimeFigureOut">
              <a:rPr lang="en-BE" smtClean="0"/>
              <a:t>09/30/2025</a:t>
            </a:fld>
            <a:endParaRPr lang="en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DF3F6F-9E0E-4FAB-A008-565DADA12EDF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3948807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2719F6-2AB7-47DE-AD4D-74548843A436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832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C7BFDAD-DF5A-4CA6-BBB3-03855AD9181C}" type="slidenum">
              <a:rPr lang="en-US" altLang="nl-BE" smtClean="0"/>
              <a:pPr eaLnBrk="1" hangingPunct="1">
                <a:spcBef>
                  <a:spcPct val="0"/>
                </a:spcBef>
              </a:pPr>
              <a:t>109</a:t>
            </a:fld>
            <a:endParaRPr lang="en-US" altLang="nl-BE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04789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</a:t>
            </a:r>
            <a:r>
              <a:rPr lang="en-US" baseline="0" dirty="0"/>
              <a:t> about *points?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2719F6-2AB7-47DE-AD4D-74548843A436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117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5141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00402-E388-4EE3-80E7-ACCFCFD62D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4C33EC-AAAD-45BD-AD0B-8130BAFE22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4BAD6-98D5-4F8E-85BA-39CE0FDD4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68361-2A46-4823-AA2F-9D02117872A7}" type="datetimeFigureOut">
              <a:rPr lang="en-BE" smtClean="0"/>
              <a:t>09/30/2025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87EAA-6BC8-4A51-97E0-CC852D1D4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7D4E96-4455-460E-BAFD-51542B326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DAA2-CA64-43C8-A255-FE5F6C5D73C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566334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8A8CF-3A34-4208-954C-0929184AC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9DD033-A3A5-4174-9859-8D2EB539E0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8FE8AC-0143-4A41-AA7F-D3D33E965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68361-2A46-4823-AA2F-9D02117872A7}" type="datetimeFigureOut">
              <a:rPr lang="en-BE" smtClean="0"/>
              <a:t>09/30/2025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663D3-48CD-498C-A3EA-6D6627B49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4FF37-4394-4B89-9BBB-C78983E37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DAA2-CA64-43C8-A255-FE5F6C5D73C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313555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CF3E38-F8CD-4875-A1F7-6DA79FCAB0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8AC014-A04F-4A52-A641-6A8D91B5C7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E27212-015F-4486-B853-F0E8C9535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68361-2A46-4823-AA2F-9D02117872A7}" type="datetimeFigureOut">
              <a:rPr lang="en-BE" smtClean="0"/>
              <a:t>09/30/2025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DD876F-341F-4EAB-A4B4-15778C27D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243AE-AD37-4B40-A37A-D68E58D25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DAA2-CA64-43C8-A255-FE5F6C5D73C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9082698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9080B-4260-48D4-BEBC-624AE09ECE83}" type="datetime1">
              <a:rPr lang="nl-BE" smtClean="0"/>
              <a:t>30/09/2025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183607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8E59-F64F-416B-85C7-F58EA54BAF31}" type="datetime1">
              <a:rPr lang="nl-BE" smtClean="0"/>
              <a:t>30/09/2025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237121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5C3B5-60AD-4494-9CFA-8B02B158E887}" type="datetime1">
              <a:rPr lang="nl-BE" smtClean="0"/>
              <a:t>30/09/2025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436744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EF99-E673-4972-A23A-EB3FD1F7D254}" type="datetime1">
              <a:rPr lang="nl-BE" smtClean="0"/>
              <a:t>30/09/2025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44488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3B20-157B-48BC-A7F6-78FD90E3E349}" type="datetime1">
              <a:rPr lang="nl-BE" smtClean="0"/>
              <a:t>30/09/2025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04045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894A8-27B8-4F4D-B345-90FD4A1447E9}" type="datetime1">
              <a:rPr lang="nl-BE" smtClean="0"/>
              <a:t>30/09/2025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16359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64D4-33A1-4715-AD97-DD0D01FAC894}" type="datetime1">
              <a:rPr lang="nl-BE" smtClean="0"/>
              <a:t>30/09/2025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117339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80A9C-007F-4E0D-B4C6-060FFE64811B}" type="datetime1">
              <a:rPr lang="nl-BE" smtClean="0"/>
              <a:t>30/09/2025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49321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BB195-9E50-4876-A191-FA920C34A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02624-3156-45EC-91C5-E20FE5FF1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FDCBEF-0A07-44F9-8914-23811FC6B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68361-2A46-4823-AA2F-9D02117872A7}" type="datetimeFigureOut">
              <a:rPr lang="en-BE" smtClean="0"/>
              <a:t>09/30/2025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C9BC0F-F5D6-46E4-AF24-086706A28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B3F00D-E146-4B7E-A7F6-36F08F0D9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DAA2-CA64-43C8-A255-FE5F6C5D73C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0031798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95E27-2F3D-481A-B8B8-8482CE6DA5DC}" type="datetime1">
              <a:rPr lang="nl-BE" smtClean="0"/>
              <a:t>30/09/2025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154371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41BB7-A881-4920-B186-797A2AD05998}" type="datetime1">
              <a:rPr lang="nl-BE" smtClean="0"/>
              <a:t>30/09/2025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423110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6BFEC-574C-49E6-96B0-F15D7DB2764A}" type="datetime1">
              <a:rPr lang="nl-BE" smtClean="0"/>
              <a:t>30/09/2025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4863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18337-AF9B-4A60-8F0C-570BAB666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D494DB-FCDB-46CB-BF81-C5673EA5CD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AE7813-E81E-4B70-B454-66769F1DB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68361-2A46-4823-AA2F-9D02117872A7}" type="datetimeFigureOut">
              <a:rPr lang="en-BE" smtClean="0"/>
              <a:t>09/30/2025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6C8808-3423-4448-A208-1C0CD6919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F6DE5-7B08-441B-8034-AA0423C23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DAA2-CA64-43C8-A255-FE5F6C5D73C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203623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5494D-B0E4-4574-A0C6-9FB9980B4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9FF4D-9F36-4153-94F9-9FC16F3D90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037436-C02C-4EAE-A512-2C9B86134C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4CA629-FDF7-468F-BFC2-671DAD5E9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68361-2A46-4823-AA2F-9D02117872A7}" type="datetimeFigureOut">
              <a:rPr lang="en-BE" smtClean="0"/>
              <a:t>09/30/2025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0A0BA-D80B-4B1D-91A8-595BF53CC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73AEED-5D62-463A-93C7-BCFF13988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DAA2-CA64-43C8-A255-FE5F6C5D73C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796118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2341A-3784-4DB8-9F4A-F4D1380E8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1799A0-FDB0-498E-9555-96EFAE66D2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511566-4E50-46D5-B168-50EB49A3F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083D0-BC49-4019-BDD2-CBBA299C28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AA476B-2C92-4167-994C-64D788A49C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ABC050-5C4F-4B96-89DA-27780D97E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68361-2A46-4823-AA2F-9D02117872A7}" type="datetimeFigureOut">
              <a:rPr lang="en-BE" smtClean="0"/>
              <a:t>09/30/2025</a:t>
            </a:fld>
            <a:endParaRPr lang="en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422124-3F80-4D88-B27F-CC94550E2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6B723E-285D-4C9D-846E-46CFC9F85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DAA2-CA64-43C8-A255-FE5F6C5D73C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574547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5BDE7-BFF9-4E2E-8C3F-E46C612F0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9F2792-AE45-4433-A342-4444701B4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68361-2A46-4823-AA2F-9D02117872A7}" type="datetimeFigureOut">
              <a:rPr lang="en-BE" smtClean="0"/>
              <a:t>09/30/2025</a:t>
            </a:fld>
            <a:endParaRPr lang="en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3FE9E8-20BE-44F2-BAE5-9107B2908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B62813-7B48-4746-A155-BE2217C99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DAA2-CA64-43C8-A255-FE5F6C5D73C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909544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D06354-FF41-4734-A3BB-FC1591B8F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68361-2A46-4823-AA2F-9D02117872A7}" type="datetimeFigureOut">
              <a:rPr lang="en-BE" smtClean="0"/>
              <a:t>09/30/2025</a:t>
            </a:fld>
            <a:endParaRPr lang="en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E23161-1890-4E10-B31A-EC41F4735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859D64-FC42-467A-965B-D971B34D1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DAA2-CA64-43C8-A255-FE5F6C5D73C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563914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B9CB8-A1F3-46C6-A65D-9004BB6C4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4DB2BB-E951-4DBB-9DA5-A8A74D3DD8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EB5FDE-930C-4D1C-800D-C587D7F9DF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20540B-E715-4106-9E47-BFF2984A0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68361-2A46-4823-AA2F-9D02117872A7}" type="datetimeFigureOut">
              <a:rPr lang="en-BE" smtClean="0"/>
              <a:t>09/30/2025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E7C8A5-ECB3-4BEF-8D87-A4E138CA6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DC5991-41A6-4012-BBD1-8F0DAFFBF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DAA2-CA64-43C8-A255-FE5F6C5D73C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385949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DD76F-C0D1-439D-B7C6-486009BD7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BB8A83-1561-4388-88D8-ABEC06F184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C4532F-42FD-4030-87F9-9C26482415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3DB7B0-4179-47E6-92F1-242C56098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68361-2A46-4823-AA2F-9D02117872A7}" type="datetimeFigureOut">
              <a:rPr lang="en-BE" smtClean="0"/>
              <a:t>09/30/2025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1E405F-A7E7-4E2D-B738-1430D8A9E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88D0DA-46BD-47EC-BEC4-642992B12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DAA2-CA64-43C8-A255-FE5F6C5D73C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166537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0BCA87-6AC6-4E2D-B74C-8E99F03CD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DBB6CA-E538-4AA5-A8E1-03D8C2F98E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CD9984-39BD-4A38-A3EC-E498CB7AF9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168361-2A46-4823-AA2F-9D02117872A7}" type="datetimeFigureOut">
              <a:rPr lang="en-BE" smtClean="0"/>
              <a:t>09/30/2025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FF3B39-E6AE-4D98-ABEC-B1F86CBF9E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C88BE0-5E90-425C-87CC-6FA35FDDBF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94DAA2-CA64-43C8-A255-FE5F6C5D73C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356294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0BB8E-41A9-4D12-9A22-82FF4E94F27A}" type="datetime1">
              <a:rPr lang="nl-BE" smtClean="0"/>
              <a:t>30/09/2025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99872" y="64482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6907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howto/functional.html" TargetMode="External"/><Relationship Id="rId1" Type="http://schemas.openxmlformats.org/officeDocument/2006/relationships/slideLayout" Target="../slideLayouts/slideLayout13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for-programmers/tree/master/source_code/presentation/oop" TargetMode="External"/><Relationship Id="rId1" Type="http://schemas.openxmlformats.org/officeDocument/2006/relationships/slideLayout" Target="../slideLayouts/slideLayout14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hyperlink" Target="https://realpython.com/python-data-classes/#more-flexible-data-classes" TargetMode="External"/><Relationship Id="rId1" Type="http://schemas.openxmlformats.org/officeDocument/2006/relationships/slideLayout" Target="../slideLayouts/slideLayout13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7.xml.rels><?xml version="1.0" encoding="UTF-8" standalone="yes"?>
<Relationships xmlns="http://schemas.openxmlformats.org/package/2006/relationships"><Relationship Id="rId8" Type="http://schemas.openxmlformats.org/officeDocument/2006/relationships/hyperlink" Target="http://google-styleguide.googlecode.com/svn/trunk/pyguide.html" TargetMode="External"/><Relationship Id="rId3" Type="http://schemas.openxmlformats.org/officeDocument/2006/relationships/hyperlink" Target="https://docs.python.org/3.6/library/" TargetMode="External"/><Relationship Id="rId7" Type="http://schemas.openxmlformats.org/officeDocument/2006/relationships/hyperlink" Target="http://www.python.org/dev/peps/pep-0008/" TargetMode="External"/><Relationship Id="rId2" Type="http://schemas.openxmlformats.org/officeDocument/2006/relationships/hyperlink" Target="http://docs.python.org/2/tutorial/index.html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docs.python.org/2/howto/doanddont.html" TargetMode="External"/><Relationship Id="rId5" Type="http://schemas.openxmlformats.org/officeDocument/2006/relationships/hyperlink" Target="http://www.greenteapress.com/thinkpython/thinkpython.pdf" TargetMode="External"/><Relationship Id="rId4" Type="http://schemas.openxmlformats.org/officeDocument/2006/relationships/hyperlink" Target="https://docs.python.org/3.4/reference/" TargetMode="External"/><Relationship Id="rId9" Type="http://schemas.openxmlformats.org/officeDocument/2006/relationships/hyperlink" Target="https://realpython.com/python-youtube-channels/" TargetMode="Externa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hyperlink" Target="https://realpython.com/best-python-books/" TargetMode="External"/><Relationship Id="rId1" Type="http://schemas.openxmlformats.org/officeDocument/2006/relationships/slideLayout" Target="../slideLayouts/slideLayout13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hyperlink" Target="https://realpython.com/matlab-vs-python/" TargetMode="External"/><Relationship Id="rId2" Type="http://schemas.openxmlformats.org/officeDocument/2006/relationships/hyperlink" Target="https://realpython.com/python-vs-cpp/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://mathesaurus.sourceforge.net/matlab-numpy.html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0.xml.rels><?xml version="1.0" encoding="UTF-8" standalone="yes"?>
<Relationships xmlns="http://schemas.openxmlformats.org/package/2006/relationships"><Relationship Id="rId8" Type="http://schemas.openxmlformats.org/officeDocument/2006/relationships/hyperlink" Target="http://pydev.org/" TargetMode="External"/><Relationship Id="rId3" Type="http://schemas.openxmlformats.org/officeDocument/2006/relationships/hyperlink" Target="https://pypi.python.org/pypi" TargetMode="External"/><Relationship Id="rId7" Type="http://schemas.openxmlformats.org/officeDocument/2006/relationships/hyperlink" Target="https://pypi.python.org/pypi/flake8" TargetMode="External"/><Relationship Id="rId2" Type="http://schemas.openxmlformats.org/officeDocument/2006/relationships/hyperlink" Target="http://www.python.org/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www.pylint.org/" TargetMode="External"/><Relationship Id="rId5" Type="http://schemas.openxmlformats.org/officeDocument/2006/relationships/hyperlink" Target="http://conda.pydata.org/miniconda.html" TargetMode="External"/><Relationship Id="rId4" Type="http://schemas.openxmlformats.org/officeDocument/2006/relationships/hyperlink" Target="https://store.continuum.io/cshop/anaconda/" TargetMode="External"/></Relationships>
</file>

<file path=ppt/slides/_rels/slide131.xml.rels><?xml version="1.0" encoding="UTF-8" standalone="yes"?>
<Relationships xmlns="http://schemas.openxmlformats.org/package/2006/relationships"><Relationship Id="rId8" Type="http://schemas.openxmlformats.org/officeDocument/2006/relationships/hyperlink" Target="http://matplotlib.org/" TargetMode="External"/><Relationship Id="rId3" Type="http://schemas.openxmlformats.org/officeDocument/2006/relationships/hyperlink" Target="http://www.scipy.org/" TargetMode="External"/><Relationship Id="rId7" Type="http://schemas.openxmlformats.org/officeDocument/2006/relationships/hyperlink" Target="http://pandas.pydata.org/" TargetMode="External"/><Relationship Id="rId12" Type="http://schemas.openxmlformats.org/officeDocument/2006/relationships/hyperlink" Target="http://networkx.github.io/" TargetMode="External"/><Relationship Id="rId2" Type="http://schemas.openxmlformats.org/officeDocument/2006/relationships/hyperlink" Target="http://www.numpy.org/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www.pytables.org/moin" TargetMode="External"/><Relationship Id="rId11" Type="http://schemas.openxmlformats.org/officeDocument/2006/relationships/hyperlink" Target="http://biopython.org/wiki/Main_Page" TargetMode="External"/><Relationship Id="rId5" Type="http://schemas.openxmlformats.org/officeDocument/2006/relationships/hyperlink" Target="http://pyparsing.wikispaces.com/" TargetMode="External"/><Relationship Id="rId10" Type="http://schemas.openxmlformats.org/officeDocument/2006/relationships/hyperlink" Target="http://ioam.github.io/holoviews/" TargetMode="External"/><Relationship Id="rId4" Type="http://schemas.openxmlformats.org/officeDocument/2006/relationships/hyperlink" Target="http://scikit-image.org/" TargetMode="External"/><Relationship Id="rId9" Type="http://schemas.openxmlformats.org/officeDocument/2006/relationships/hyperlink" Target="http://bokeh.pydata.org/" TargetMode="Externa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jbex.github.io/Python-for-programmers/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for-programmers/tree/master/source_code/presentation/fundamentals" TargetMode="Externa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undamentals" TargetMode="External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sv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for-programmers/tree/master/source_code/presentation/fundamentals" TargetMode="External"/><Relationship Id="rId1" Type="http://schemas.openxmlformats.org/officeDocument/2006/relationships/slideLayout" Target="../slideLayouts/slideLayout1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DataFormats" TargetMode="External"/><Relationship Id="rId1" Type="http://schemas.openxmlformats.org/officeDocument/2006/relationships/slideLayout" Target="../slideLayouts/slideLayout1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for-programmers/tree/master/source_code/presentation/operators-functools" TargetMode="Externa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undamentals" TargetMode="External"/><Relationship Id="rId1" Type="http://schemas.openxmlformats.org/officeDocument/2006/relationships/slideLayout" Target="../slideLayouts/slideLayout14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2/howto/functional.html" TargetMode="External"/><Relationship Id="rId2" Type="http://schemas.openxmlformats.org/officeDocument/2006/relationships/hyperlink" Target="http://docs.python.org/2/howto/sorting.html" TargetMode="External"/><Relationship Id="rId1" Type="http://schemas.openxmlformats.org/officeDocument/2006/relationships/slideLayout" Target="../slideLayouts/slideLayout13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for-programmers/tree/master/source_code/presentation/iterators" TargetMode="External"/><Relationship Id="rId1" Type="http://schemas.openxmlformats.org/officeDocument/2006/relationships/slideLayout" Target="../slideLayouts/slideLayout14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793C8-9B11-4A0A-90CD-8883243AB7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for programmers</a:t>
            </a:r>
            <a:endParaRPr lang="en-B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27FBF4-C0BD-42C8-AFFD-7886FB3154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</a:t>
            </a:r>
          </a:p>
          <a:p>
            <a:r>
              <a:rPr lang="en-US" dirty="0"/>
              <a:t>(</a:t>
            </a:r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)</a:t>
            </a:r>
            <a:endParaRPr lang="en-B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06AA62-FECD-48BA-8BF2-B171059D2EE7}"/>
              </a:ext>
            </a:extLst>
          </p:cNvPr>
          <p:cNvSpPr txBox="1"/>
          <p:nvPr/>
        </p:nvSpPr>
        <p:spPr>
          <a:xfrm>
            <a:off x="3726841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3"/>
              </a:rPr>
              <a:t>https://creativecommons.org/licenses/by/4.0/deed.ast</a:t>
            </a:r>
            <a:endParaRPr lang="nl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A5E3EA-F2D7-B868-F1D0-CCCE3840AC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710852"/>
            <a:ext cx="5263979" cy="889348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3FC58ABC-F14E-4BB2-18B6-2C6D35731A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29"/>
          <a:stretch/>
        </p:blipFill>
        <p:spPr bwMode="auto">
          <a:xfrm>
            <a:off x="9529799" y="318938"/>
            <a:ext cx="1534493" cy="1422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25534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Minimal code for Python script</a:t>
            </a:r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3047100" y="2887777"/>
            <a:ext cx="376898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print('hello world!')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240016" y="2241446"/>
            <a:ext cx="3672408" cy="755507"/>
            <a:chOff x="4716016" y="2241445"/>
            <a:chExt cx="3672408" cy="755507"/>
          </a:xfrm>
        </p:grpSpPr>
        <p:sp>
          <p:nvSpPr>
            <p:cNvPr id="5" name="TextBox 4"/>
            <p:cNvSpPr txBox="1"/>
            <p:nvPr/>
          </p:nvSpPr>
          <p:spPr>
            <a:xfrm>
              <a:off x="5724128" y="2241445"/>
              <a:ext cx="266429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“shebang”: tells the shell this is python code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>
              <a:off x="4716016" y="2595388"/>
              <a:ext cx="1008112" cy="4015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2051270" y="3933056"/>
            <a:ext cx="2880320" cy="1572370"/>
            <a:chOff x="4644008" y="1694060"/>
            <a:chExt cx="2880320" cy="1572370"/>
          </a:xfrm>
        </p:grpSpPr>
        <p:sp>
          <p:nvSpPr>
            <p:cNvPr id="10" name="TextBox 9"/>
            <p:cNvSpPr txBox="1"/>
            <p:nvPr/>
          </p:nvSpPr>
          <p:spPr>
            <a:xfrm>
              <a:off x="4644008" y="2558544"/>
              <a:ext cx="288032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Indentation is relevant!</a:t>
              </a:r>
            </a:p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Code structure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V="1">
              <a:off x="6084168" y="1694060"/>
              <a:ext cx="84290" cy="8644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6744073" y="3789040"/>
            <a:ext cx="3581463" cy="851902"/>
            <a:chOff x="5508104" y="1726820"/>
            <a:chExt cx="3581463" cy="851902"/>
          </a:xfrm>
        </p:grpSpPr>
        <p:sp>
          <p:nvSpPr>
            <p:cNvPr id="23" name="TextBox 22"/>
            <p:cNvSpPr txBox="1"/>
            <p:nvPr/>
          </p:nvSpPr>
          <p:spPr>
            <a:xfrm>
              <a:off x="5921215" y="1870836"/>
              <a:ext cx="316835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Python interpreter executes all code in body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24" name="Straight Arrow Connector 23"/>
            <p:cNvCxnSpPr>
              <a:stCxn id="23" idx="1"/>
            </p:cNvCxnSpPr>
            <p:nvPr/>
          </p:nvCxnSpPr>
          <p:spPr>
            <a:xfrm flipH="1" flipV="1">
              <a:off x="5508104" y="1726820"/>
              <a:ext cx="413111" cy="4979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6308292" y="5505427"/>
            <a:ext cx="324409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Python Is case-sensitive!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06882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Primes version 1.0: iterator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 to check whether n is prime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Work with all primes up to 10</a:t>
            </a:r>
            <a:r>
              <a:rPr lang="en-US" baseline="30000" dirty="0"/>
              <a:t>6</a:t>
            </a:r>
            <a:r>
              <a:rPr lang="en-US" dirty="0"/>
              <a:t>? Simple…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63552" y="2239704"/>
            <a:ext cx="8064896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(n):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range(2,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(n)) + 1):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if n %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== 0: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return False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&gt;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63552" y="4654878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n in 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for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range(1000000) if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16868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comprehensions vs. generators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comprehension</a:t>
            </a:r>
            <a:br>
              <a:rPr lang="en-US" dirty="0"/>
            </a:b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for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in range(1000000) if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dirty="0"/>
          </a:p>
          <a:p>
            <a:pPr lvl="1"/>
            <a:r>
              <a:rPr lang="en-US" dirty="0"/>
              <a:t>all prime numbers up to 1000000 (</a:t>
            </a:r>
            <a:r>
              <a:rPr lang="en-US" dirty="0">
                <a:sym typeface="Symbol" panose="05050102010706020507" pitchFamily="18" charset="2"/>
              </a:rPr>
              <a:t></a:t>
            </a:r>
            <a:r>
              <a:rPr lang="en-US" dirty="0"/>
              <a:t> 78,500)</a:t>
            </a:r>
          </a:p>
          <a:p>
            <a:endParaRPr lang="en-US" dirty="0"/>
          </a:p>
          <a:p>
            <a:r>
              <a:rPr lang="en-US" dirty="0">
                <a:cs typeface="Courier New" panose="02070309020205020404" pitchFamily="49" charset="0"/>
              </a:rPr>
              <a:t>Generator</a:t>
            </a:r>
            <a:b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for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range(1000000) if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is_prime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 dirty="0"/>
          </a:p>
          <a:p>
            <a:pPr lvl="1"/>
            <a:r>
              <a:rPr lang="en-US" dirty="0"/>
              <a:t>get next prime number when needed, much more memory efficient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87364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Primes version 2.0: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yield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What if we want the first 10</a:t>
            </a:r>
            <a:r>
              <a:rPr lang="en-US" baseline="30000" dirty="0"/>
              <a:t>6</a:t>
            </a:r>
            <a:r>
              <a:rPr lang="en-US" dirty="0"/>
              <a:t> prime numbers?</a:t>
            </a:r>
          </a:p>
          <a:p>
            <a:pPr lvl="1"/>
            <a:r>
              <a:rPr lang="en-US" dirty="0"/>
              <a:t>Guess range?</a:t>
            </a:r>
          </a:p>
          <a:p>
            <a:r>
              <a:rPr lang="en-US" dirty="0"/>
              <a:t>Function that returns next prime at each call?</a:t>
            </a:r>
          </a:p>
          <a:p>
            <a:pPr lvl="1"/>
            <a:r>
              <a:rPr lang="en-US" dirty="0"/>
              <a:t>use yield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Iterator: first call yields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dirty="0"/>
              <a:t>, second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dirty="0"/>
              <a:t>, third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5</a:t>
            </a:r>
            <a:r>
              <a:rPr lang="en-US" dirty="0"/>
              <a:t>,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63552" y="3501008"/>
            <a:ext cx="806489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while True: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yield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+=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63552" y="6023030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n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70495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yield</a:t>
            </a:r>
            <a:r>
              <a:rPr lang="en-US" dirty="0"/>
              <a:t> statement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Somewhat like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</a:t>
            </a:r>
          </a:p>
          <a:p>
            <a:pPr lvl="1"/>
            <a:r>
              <a:rPr lang="en-US" dirty="0"/>
              <a:t>returns control to the calling function</a:t>
            </a:r>
          </a:p>
          <a:p>
            <a:pPr lvl="1"/>
            <a:r>
              <a:rPr lang="en-US" dirty="0"/>
              <a:t>returns a value</a:t>
            </a:r>
          </a:p>
          <a:p>
            <a:r>
              <a:rPr lang="en-US" dirty="0"/>
              <a:t>However, </a:t>
            </a:r>
            <a:r>
              <a:rPr lang="en-US" dirty="0" err="1"/>
              <a:t>callee</a:t>
            </a:r>
            <a:r>
              <a:rPr lang="en-US" dirty="0"/>
              <a:t> function state is retained</a:t>
            </a:r>
          </a:p>
          <a:p>
            <a:pPr lvl="1"/>
            <a:r>
              <a:rPr lang="en-US" dirty="0"/>
              <a:t>on next call, continues at the point it was when it yielded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37874" y="5085184"/>
            <a:ext cx="5106398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Allows to build your own iterators</a:t>
            </a:r>
            <a:endParaRPr lang="nl-BE" sz="2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42947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Primes version 3.0: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filter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 library package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itertools</a:t>
            </a:r>
            <a:r>
              <a:rPr lang="en-US" dirty="0"/>
              <a:t> provides a lot of useful iterators, check it out!</a:t>
            </a:r>
          </a:p>
          <a:p>
            <a:pPr lvl="1"/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: iterator over integers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81200" y="3501008"/>
            <a:ext cx="806489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itertools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n in filter(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()):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&gt; 1000000: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break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+= 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98814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Other useful functions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itertools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506916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Permutations of an </a:t>
            </a:r>
            <a:r>
              <a:rPr lang="en-US" dirty="0" err="1"/>
              <a:t>iterable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itertools.permutations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</a:p>
          <a:p>
            <a:r>
              <a:rPr lang="en-US" dirty="0"/>
              <a:t>Combinations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/>
              <a:t> out of an </a:t>
            </a:r>
            <a:r>
              <a:rPr lang="en-US" dirty="0" err="1"/>
              <a:t>iterable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Without replacement:</a:t>
            </a:r>
            <a:br>
              <a:rPr lang="en-US" dirty="0"/>
            </a:br>
            <a:r>
              <a:rPr lang="en-US" dirty="0"/>
              <a:t>   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itertools.combinations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(…, r)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With replacement:</a:t>
            </a:r>
            <a:br>
              <a:rPr lang="en-US" dirty="0"/>
            </a:br>
            <a:r>
              <a:rPr lang="en-US" dirty="0"/>
              <a:t>   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itertools.combinations_with_replacement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(…, r)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/>
              <a:t>Carthesian</a:t>
            </a:r>
            <a:r>
              <a:rPr lang="en-US" dirty="0"/>
              <a:t> product of two (or more) </a:t>
            </a:r>
            <a:r>
              <a:rPr lang="en-US" dirty="0" err="1"/>
              <a:t>iterables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itertools.product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(…, …)</a:t>
            </a:r>
          </a:p>
          <a:p>
            <a:r>
              <a:rPr lang="en-US" dirty="0"/>
              <a:t>Take while </a:t>
            </a:r>
            <a:r>
              <a:rPr lang="en-US" dirty="0" err="1"/>
              <a:t>boolean</a:t>
            </a:r>
            <a:r>
              <a:rPr lang="en-US" dirty="0"/>
              <a:t> predicate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dirty="0"/>
              <a:t> is true: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itertools.takewhile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…)</a:t>
            </a:r>
          </a:p>
          <a:p>
            <a:r>
              <a:rPr lang="en-US" dirty="0"/>
              <a:t>Cycle through values of </a:t>
            </a:r>
            <a:r>
              <a:rPr lang="en-US" dirty="0" err="1"/>
              <a:t>iterable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itertools.cycle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12752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data (again)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63552" y="1707774"/>
            <a:ext cx="806489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itertools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product as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iproduct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print('case', 'condition', 'temperature')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data in enumerate(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iproduct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(range(1, 4),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         map(lambda x: 0.5*x,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             range(-1, 2)))):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+ 1, *data)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085776" y="4077072"/>
            <a:ext cx="1976823" cy="23083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case dim temp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 1 -0.5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5 2 0.0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9 3 0.5</a:t>
            </a:r>
          </a:p>
        </p:txBody>
      </p:sp>
    </p:spTree>
    <p:extLst>
      <p:ext uri="{BB962C8B-B14F-4D97-AF65-F5344CB8AC3E}">
        <p14:creationId xmlns:p14="http://schemas.microsoft.com/office/powerpoint/2010/main" val="2720387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reading: functional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Functional programming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http://docs.python.org/2/howto/functional.html</a:t>
            </a:r>
            <a:endParaRPr lang="en-US" sz="2800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99367848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Object-oriented Python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https://github.com/gjbex/Python-for-programmers/tree/master/source_code/presentation/oop</a:t>
            </a:r>
            <a:r>
              <a:rPr lang="en-US" sz="1800" dirty="0"/>
              <a:t>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91318348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dirty="0"/>
              <a:t>Motivation: what is programming?</a:t>
            </a:r>
          </a:p>
        </p:txBody>
      </p:sp>
      <p:sp>
        <p:nvSpPr>
          <p:cNvPr id="8195" name="Rectangle 4"/>
          <p:cNvSpPr>
            <a:spLocks noChangeArrowheads="1"/>
          </p:cNvSpPr>
          <p:nvPr/>
        </p:nvSpPr>
        <p:spPr bwMode="auto">
          <a:xfrm>
            <a:off x="2279651" y="2709863"/>
            <a:ext cx="792163" cy="647700"/>
          </a:xfrm>
          <a:prstGeom prst="rect">
            <a:avLst/>
          </a:prstGeom>
          <a:solidFill>
            <a:schemeClr val="folHlink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folHlink"/>
            </a:extrusionClr>
          </a:sp3d>
        </p:spPr>
        <p:txBody>
          <a:bodyPr wrap="none" anchor="ctr">
            <a:flatTx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8196" name="Oval 5"/>
          <p:cNvSpPr>
            <a:spLocks noChangeArrowheads="1"/>
          </p:cNvSpPr>
          <p:nvPr/>
        </p:nvSpPr>
        <p:spPr bwMode="auto">
          <a:xfrm rot="15147521">
            <a:off x="2926557" y="2997994"/>
            <a:ext cx="647700" cy="576263"/>
          </a:xfrm>
          <a:prstGeom prst="ellipse">
            <a:avLst/>
          </a:prstGeom>
          <a:solidFill>
            <a:srgbClr val="FF0000">
              <a:alpha val="0"/>
            </a:srgbClr>
          </a:solidFill>
          <a:ln w="9525">
            <a:round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0000"/>
            </a:extrusionClr>
          </a:sp3d>
        </p:spPr>
        <p:txBody>
          <a:bodyPr wrap="none" anchor="ctr">
            <a:flatTx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8197" name="Rectangle 7"/>
          <p:cNvSpPr>
            <a:spLocks noChangeArrowheads="1"/>
          </p:cNvSpPr>
          <p:nvPr/>
        </p:nvSpPr>
        <p:spPr bwMode="auto">
          <a:xfrm>
            <a:off x="2495550" y="3286125"/>
            <a:ext cx="647700" cy="863600"/>
          </a:xfrm>
          <a:prstGeom prst="rect">
            <a:avLst/>
          </a:prstGeom>
          <a:solidFill>
            <a:schemeClr val="hlink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8198" name="Text Box 13"/>
          <p:cNvSpPr txBox="1">
            <a:spLocks noChangeArrowheads="1"/>
          </p:cNvSpPr>
          <p:nvPr/>
        </p:nvSpPr>
        <p:spPr bwMode="auto">
          <a:xfrm>
            <a:off x="2165350" y="1693863"/>
            <a:ext cx="1627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Real world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4656139" y="1557339"/>
            <a:ext cx="2016125" cy="3887787"/>
            <a:chOff x="1973" y="981"/>
            <a:chExt cx="1270" cy="2449"/>
          </a:xfrm>
        </p:grpSpPr>
        <p:sp>
          <p:nvSpPr>
            <p:cNvPr id="8205" name="Rectangle 8"/>
            <p:cNvSpPr>
              <a:spLocks noChangeArrowheads="1"/>
            </p:cNvSpPr>
            <p:nvPr/>
          </p:nvSpPr>
          <p:spPr bwMode="auto">
            <a:xfrm>
              <a:off x="2268" y="1706"/>
              <a:ext cx="499" cy="408"/>
            </a:xfrm>
            <a:prstGeom prst="rect">
              <a:avLst/>
            </a:prstGeom>
            <a:solidFill>
              <a:schemeClr val="folHlink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chemeClr val="folHlink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8206" name="Oval 9"/>
            <p:cNvSpPr>
              <a:spLocks noChangeArrowheads="1"/>
            </p:cNvSpPr>
            <p:nvPr/>
          </p:nvSpPr>
          <p:spPr bwMode="auto">
            <a:xfrm rot="-6452479">
              <a:off x="2676" y="1887"/>
              <a:ext cx="408" cy="363"/>
            </a:xfrm>
            <a:prstGeom prst="ellipse">
              <a:avLst/>
            </a:prstGeom>
            <a:solidFill>
              <a:srgbClr val="FF0000">
                <a:alpha val="0"/>
              </a:srgbClr>
            </a:solidFill>
            <a:ln w="9525">
              <a:round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rgbClr val="FF0000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8207" name="Rectangle 10"/>
            <p:cNvSpPr>
              <a:spLocks noChangeArrowheads="1"/>
            </p:cNvSpPr>
            <p:nvPr/>
          </p:nvSpPr>
          <p:spPr bwMode="auto">
            <a:xfrm>
              <a:off x="2404" y="2069"/>
              <a:ext cx="408" cy="544"/>
            </a:xfrm>
            <a:prstGeom prst="rect">
              <a:avLst/>
            </a:prstGeom>
            <a:solidFill>
              <a:schemeClr val="hlink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graphicFrame>
          <p:nvGraphicFramePr>
            <p:cNvPr id="8208" name="Object 11"/>
            <p:cNvGraphicFramePr>
              <a:graphicFrameLocks noChangeAspect="1"/>
            </p:cNvGraphicFramePr>
            <p:nvPr/>
          </p:nvGraphicFramePr>
          <p:xfrm>
            <a:off x="2154" y="2704"/>
            <a:ext cx="1089" cy="5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1320227" imgH="710891" progId="Equation.3">
                    <p:embed/>
                  </p:oleObj>
                </mc:Choice>
                <mc:Fallback>
                  <p:oleObj name="Equation" r:id="rId3" imgW="1320227" imgH="710891" progId="Equation.3">
                    <p:embed/>
                    <p:pic>
                      <p:nvPicPr>
                        <p:cNvPr id="8208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54" y="2704"/>
                          <a:ext cx="1089" cy="5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09" name="Text Box 14"/>
            <p:cNvSpPr txBox="1">
              <a:spLocks noChangeArrowheads="1"/>
            </p:cNvSpPr>
            <p:nvPr/>
          </p:nvSpPr>
          <p:spPr bwMode="auto">
            <a:xfrm>
              <a:off x="2376" y="1067"/>
              <a:ext cx="6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2400"/>
                <a:t>Model</a:t>
              </a:r>
            </a:p>
          </p:txBody>
        </p:sp>
        <p:sp>
          <p:nvSpPr>
            <p:cNvPr id="8210" name="Line 16"/>
            <p:cNvSpPr>
              <a:spLocks noChangeShapeType="1"/>
            </p:cNvSpPr>
            <p:nvPr/>
          </p:nvSpPr>
          <p:spPr bwMode="auto">
            <a:xfrm>
              <a:off x="1973" y="981"/>
              <a:ext cx="0" cy="244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6959600" y="1557339"/>
            <a:ext cx="2860675" cy="3887787"/>
            <a:chOff x="3424" y="981"/>
            <a:chExt cx="1802" cy="2449"/>
          </a:xfrm>
        </p:grpSpPr>
        <p:sp>
          <p:nvSpPr>
            <p:cNvPr id="8202" name="Text Box 12"/>
            <p:cNvSpPr txBox="1">
              <a:spLocks noChangeArrowheads="1"/>
            </p:cNvSpPr>
            <p:nvPr/>
          </p:nvSpPr>
          <p:spPr bwMode="auto">
            <a:xfrm>
              <a:off x="3660" y="1889"/>
              <a:ext cx="1267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 err="1">
                  <a:latin typeface="Times New Roman" pitchFamily="18" charset="0"/>
                </a:rPr>
                <a:t>def</a:t>
              </a:r>
              <a:r>
                <a:rPr lang="en-US" altLang="nl-BE" sz="1800" dirty="0">
                  <a:latin typeface="Times New Roman" pitchFamily="18" charset="0"/>
                </a:rPr>
                <a:t> volume(object):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>
                  <a:latin typeface="Times New Roman" pitchFamily="18" charset="0"/>
                </a:rPr>
                <a:t>    …</a:t>
              </a:r>
            </a:p>
          </p:txBody>
        </p:sp>
        <p:sp>
          <p:nvSpPr>
            <p:cNvPr id="8203" name="Text Box 15"/>
            <p:cNvSpPr txBox="1">
              <a:spLocks noChangeArrowheads="1"/>
            </p:cNvSpPr>
            <p:nvPr/>
          </p:nvSpPr>
          <p:spPr bwMode="auto">
            <a:xfrm>
              <a:off x="3796" y="1071"/>
              <a:ext cx="143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2400"/>
                <a:t>Implementation</a:t>
              </a:r>
            </a:p>
          </p:txBody>
        </p:sp>
        <p:sp>
          <p:nvSpPr>
            <p:cNvPr id="8204" name="Line 18"/>
            <p:cNvSpPr>
              <a:spLocks noChangeShapeType="1"/>
            </p:cNvSpPr>
            <p:nvPr/>
          </p:nvSpPr>
          <p:spPr bwMode="auto">
            <a:xfrm>
              <a:off x="3424" y="981"/>
              <a:ext cx="0" cy="244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sp>
        <p:nvSpPr>
          <p:cNvPr id="8211" name="Text Box 19"/>
          <p:cNvSpPr txBox="1">
            <a:spLocks noChangeArrowheads="1"/>
          </p:cNvSpPr>
          <p:nvPr/>
        </p:nvSpPr>
        <p:spPr bwMode="auto">
          <a:xfrm>
            <a:off x="1703388" y="5924551"/>
            <a:ext cx="8789586" cy="46166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Minimize discrepancies: real world </a:t>
            </a:r>
            <a:r>
              <a:rPr lang="en-US" altLang="nl-BE" sz="2400">
                <a:sym typeface="Symbol" pitchFamily="18" charset="2"/>
              </a:rPr>
              <a:t></a:t>
            </a:r>
            <a:r>
              <a:rPr lang="en-US" altLang="nl-BE" sz="2400"/>
              <a:t> model </a:t>
            </a:r>
            <a:r>
              <a:rPr lang="en-US" altLang="nl-BE" sz="2400">
                <a:sym typeface="Symbol" pitchFamily="18" charset="2"/>
              </a:rPr>
              <a:t></a:t>
            </a:r>
            <a:r>
              <a:rPr lang="en-US" altLang="nl-BE" sz="2400"/>
              <a:t>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2752512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Say hello!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Save script in file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/>
              <a:t>Run script using Python interpreter</a:t>
            </a:r>
          </a:p>
          <a:p>
            <a:endParaRPr lang="en-US" dirty="0"/>
          </a:p>
          <a:p>
            <a:r>
              <a:rPr lang="en-US" dirty="0"/>
              <a:t>Make script executable</a:t>
            </a:r>
          </a:p>
          <a:p>
            <a:endParaRPr lang="en-US" dirty="0"/>
          </a:p>
          <a:p>
            <a:r>
              <a:rPr lang="en-US" dirty="0"/>
              <a:t>Run script directly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83632" y="2780929"/>
            <a:ext cx="376898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hello_world.py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83632" y="3934797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chmod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u+x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hello_world.py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83632" y="5086926"/>
            <a:ext cx="2666114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./hello_world.py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6000" y="5025370"/>
            <a:ext cx="341632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That's what the shebang is for:</a:t>
            </a:r>
            <a:br>
              <a:rPr lang="en-US" sz="2000" dirty="0">
                <a:solidFill>
                  <a:prstClr val="black"/>
                </a:solidFill>
                <a:latin typeface="Calibri"/>
              </a:rPr>
            </a:b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sz="2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sz="2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python</a:t>
            </a:r>
            <a:endParaRPr lang="nl-BE" sz="2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16381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Object-orientation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 types are classes</a:t>
            </a:r>
          </a:p>
          <a:p>
            <a:pPr lvl="1"/>
            <a:r>
              <a:rPr lang="en-US" dirty="0"/>
              <a:t>e.g.,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14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bit_length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 == 4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14</a:t>
            </a:r>
            <a:r>
              <a:rPr lang="en-US" dirty="0"/>
              <a:t> is an object of 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err="1">
                <a:latin typeface="Courier New" pitchFamily="49" charset="0"/>
                <a:cs typeface="Courier New" pitchFamily="49" charset="0"/>
              </a:rPr>
              <a:t>bit_length</a:t>
            </a:r>
            <a:r>
              <a:rPr lang="en-US" dirty="0"/>
              <a:t> is object method defined in 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  <a:p>
            <a:r>
              <a:rPr lang="en-US" dirty="0"/>
              <a:t>Objects of simple Python types are immutable</a:t>
            </a:r>
          </a:p>
          <a:p>
            <a:pPr lvl="1"/>
            <a:r>
              <a:rPr lang="en-US" dirty="0"/>
              <a:t>Operations/methods instantiate new objects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98650" y="3615408"/>
            <a:ext cx="43975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You are using objects all the time!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59179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versus object identity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Simple Python types</a:t>
            </a:r>
          </a:p>
          <a:p>
            <a:pPr lvl="1"/>
            <a:r>
              <a:rPr lang="en-US" dirty="0"/>
              <a:t>Value identity: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(14 == 14) == True</a:t>
            </a:r>
          </a:p>
          <a:p>
            <a:pPr lvl="1"/>
            <a:r>
              <a:rPr lang="en-US" dirty="0"/>
              <a:t>Object identity: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(14 is 14) == True</a:t>
            </a:r>
          </a:p>
          <a:p>
            <a:pPr lvl="2"/>
            <a:r>
              <a:rPr lang="en-US" dirty="0">
                <a:latin typeface="Calibri" panose="020F0502020204030204" pitchFamily="34" charset="0"/>
                <a:cs typeface="Courier New" pitchFamily="49" charset="0"/>
              </a:rPr>
              <a:t>However, Python version dependent!</a:t>
            </a:r>
          </a:p>
          <a:p>
            <a:r>
              <a:rPr lang="en-US" dirty="0"/>
              <a:t>Other Python types, general classes</a:t>
            </a:r>
          </a:p>
          <a:p>
            <a:pPr lvl="1"/>
            <a:r>
              <a:rPr lang="en-US" dirty="0"/>
              <a:t>e.g., two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/>
              <a:t> objects: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a = {'alpha'}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 = {'alpha'}</a:t>
            </a:r>
          </a:p>
          <a:p>
            <a:pPr lvl="2"/>
            <a:r>
              <a:rPr lang="en-US" dirty="0"/>
              <a:t>Value identity: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(a == b) == True</a:t>
            </a:r>
          </a:p>
          <a:p>
            <a:pPr lvl="2"/>
            <a:r>
              <a:rPr lang="en-US" dirty="0"/>
              <a:t>Object identity: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(a is b) == False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48225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your own classes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Class definition: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class Point: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dirty="0"/>
              <a:t>Objects are instances of classes</a:t>
            </a:r>
          </a:p>
          <a:p>
            <a:pPr lvl="1"/>
            <a:r>
              <a:rPr lang="en-US" dirty="0"/>
              <a:t>instantiated by calling constructor</a:t>
            </a:r>
          </a:p>
          <a:p>
            <a:pPr lvl="1"/>
            <a:r>
              <a:rPr lang="en-US" dirty="0"/>
              <a:t>have</a:t>
            </a:r>
          </a:p>
          <a:p>
            <a:pPr lvl="2"/>
            <a:r>
              <a:rPr lang="en-US" dirty="0"/>
              <a:t>attributes</a:t>
            </a:r>
          </a:p>
          <a:p>
            <a:pPr lvl="2"/>
            <a:r>
              <a:rPr lang="en-US" dirty="0"/>
              <a:t>methods</a:t>
            </a:r>
          </a:p>
          <a:p>
            <a:r>
              <a:rPr lang="en-US" dirty="0"/>
              <a:t>Classes have</a:t>
            </a:r>
          </a:p>
          <a:p>
            <a:pPr lvl="1"/>
            <a:r>
              <a:rPr lang="en-US" dirty="0"/>
              <a:t>attributes</a:t>
            </a:r>
          </a:p>
          <a:p>
            <a:pPr lvl="1"/>
            <a:r>
              <a:rPr lang="en-US" dirty="0"/>
              <a:t>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53690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point…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919537" y="1556792"/>
            <a:ext cx="6112571" cy="3416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dataclasses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math import sqrt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@dataclasses.dataclass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Point: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x: float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y: float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def distance(self, other):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return sqrt((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other.x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)**2 +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other.y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)**2)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8073774" y="4120531"/>
            <a:ext cx="3141529" cy="954107"/>
            <a:chOff x="7890626" y="3094338"/>
            <a:chExt cx="3141529" cy="954107"/>
          </a:xfrm>
        </p:grpSpPr>
        <p:sp>
          <p:nvSpPr>
            <p:cNvPr id="6" name="Right Brace 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173757" y="3094338"/>
              <a:ext cx="2858398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method to</a:t>
              </a:r>
            </a:p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Compute distance</a:t>
              </a:r>
              <a:endParaRPr lang="en-US" sz="320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8081701" y="3035761"/>
            <a:ext cx="3131132" cy="954107"/>
            <a:chOff x="8652190" y="3553130"/>
            <a:chExt cx="3131132" cy="954107"/>
          </a:xfrm>
        </p:grpSpPr>
        <p:sp>
          <p:nvSpPr>
            <p:cNvPr id="18" name="Right Brace 17"/>
            <p:cNvSpPr/>
            <p:nvPr/>
          </p:nvSpPr>
          <p:spPr>
            <a:xfrm>
              <a:off x="8652190" y="3840800"/>
              <a:ext cx="129621" cy="60951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924923" y="3553130"/>
              <a:ext cx="2858399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Attributes of</a:t>
              </a:r>
              <a:br>
                <a:rPr lang="en-US" sz="28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8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 objects</a:t>
              </a:r>
              <a:endParaRPr lang="en-US" sz="3200" dirty="0">
                <a:solidFill>
                  <a:prstClr val="black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3528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a point… or two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170688" y="1916833"/>
            <a:ext cx="3534483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q = Point(-2, 5)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print(p, q)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p.distance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(q))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12.3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print(p)…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4943872" y="1916833"/>
            <a:ext cx="3836324" cy="668125"/>
            <a:chOff x="3419872" y="1916832"/>
            <a:chExt cx="3836324" cy="668125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27562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create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 p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at 3, 4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015880" y="2420889"/>
            <a:ext cx="3842862" cy="474439"/>
            <a:chOff x="3491880" y="1803260"/>
            <a:chExt cx="3842862" cy="474439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491880" y="2003315"/>
              <a:ext cx="1008112" cy="2743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499992" y="1803260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create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 q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at -2, 5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015880" y="2882553"/>
            <a:ext cx="4388012" cy="400110"/>
            <a:chOff x="3491880" y="1803260"/>
            <a:chExt cx="4388012" cy="400110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>
              <a:off x="3491880" y="2003315"/>
              <a:ext cx="1008112" cy="1371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1803260"/>
              <a:ext cx="3379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access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's x- and y-coordinates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170687" y="4604935"/>
            <a:ext cx="3534483" cy="147732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3.0 4.0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(3.0, 4.0) (-2.0, 5.0)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5.0990195136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(12.3, 4.0)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799856" y="3284984"/>
            <a:ext cx="5058391" cy="707886"/>
            <a:chOff x="3275856" y="1715233"/>
            <a:chExt cx="5058391" cy="707886"/>
          </a:xfrm>
        </p:grpSpPr>
        <p:cxnSp>
          <p:nvCxnSpPr>
            <p:cNvPr id="19" name="Straight Arrow Connector 18"/>
            <p:cNvCxnSpPr>
              <a:stCxn id="21" idx="1"/>
            </p:cNvCxnSpPr>
            <p:nvPr/>
          </p:nvCxnSpPr>
          <p:spPr>
            <a:xfrm flipH="1" flipV="1">
              <a:off x="3275856" y="1929525"/>
              <a:ext cx="1224136" cy="1396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4499992" y="1715233"/>
              <a:ext cx="383425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calls </a:t>
              </a:r>
              <a:r>
                <a:rPr lang="en-US" sz="20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__</a:t>
              </a:r>
              <a:r>
                <a:rPr lang="en-US" sz="2000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repr</a:t>
              </a:r>
              <a:r>
                <a:rPr lang="en-US" sz="20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__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method indirectly</a:t>
              </a:r>
            </a:p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on </a:t>
              </a:r>
              <a:r>
                <a:rPr lang="en-US" sz="20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and </a:t>
              </a:r>
              <a:r>
                <a:rPr lang="en-US" sz="20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q</a:t>
              </a:r>
              <a:endParaRPr lang="nl-BE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159897" y="3943568"/>
            <a:ext cx="4166731" cy="550861"/>
            <a:chOff x="3635896" y="1652509"/>
            <a:chExt cx="4166731" cy="550861"/>
          </a:xfrm>
        </p:grpSpPr>
        <p:cxnSp>
          <p:nvCxnSpPr>
            <p:cNvPr id="23" name="Straight Arrow Connector 22"/>
            <p:cNvCxnSpPr>
              <a:stCxn id="24" idx="1"/>
            </p:cNvCxnSpPr>
            <p:nvPr/>
          </p:nvCxnSpPr>
          <p:spPr>
            <a:xfrm flipH="1" flipV="1">
              <a:off x="3635896" y="1652509"/>
              <a:ext cx="864096" cy="3508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4499992" y="1803260"/>
              <a:ext cx="330263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compute distance from </a:t>
              </a:r>
              <a:r>
                <a:rPr lang="en-US" sz="20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to </a:t>
              </a:r>
              <a:r>
                <a:rPr lang="en-US" sz="20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q</a:t>
              </a:r>
              <a:endParaRPr lang="nl-BE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2168502" y="6207042"/>
            <a:ext cx="770146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method invoked on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, with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 q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as argument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5159897" y="4328173"/>
            <a:ext cx="2303593" cy="550861"/>
            <a:chOff x="3635896" y="1652509"/>
            <a:chExt cx="2303593" cy="550861"/>
          </a:xfrm>
        </p:grpSpPr>
        <p:cxnSp>
          <p:nvCxnSpPr>
            <p:cNvPr id="27" name="Straight Arrow Connector 26"/>
            <p:cNvCxnSpPr>
              <a:stCxn id="28" idx="1"/>
            </p:cNvCxnSpPr>
            <p:nvPr/>
          </p:nvCxnSpPr>
          <p:spPr>
            <a:xfrm flipH="1" flipV="1">
              <a:off x="3635896" y="1652509"/>
              <a:ext cx="864096" cy="3508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4499992" y="1803260"/>
              <a:ext cx="14394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modifying </a:t>
              </a:r>
              <a:r>
                <a:rPr lang="en-US" sz="20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endParaRPr lang="nl-BE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7908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5" grpId="0" animBg="1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More object methods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521" y="1556793"/>
            <a:ext cx="8594019" cy="4247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isclose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Point: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(self, p, q,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=1.0e-6):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if not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isclose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q.x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abs_tol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a = 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q.y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)/(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q.x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b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- a*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isclose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a*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+ b,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abs_tol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else: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isclose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abs_tol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 check whether r is on line defined by p and q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47529" y="6021288"/>
            <a:ext cx="847090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method invoked on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 r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, with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 and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as argument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072530" y="1824771"/>
            <a:ext cx="2548759" cy="400110"/>
            <a:chOff x="3387395" y="1916832"/>
            <a:chExt cx="2548759" cy="400110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 flipV="1">
              <a:off x="3387395" y="1916832"/>
              <a:ext cx="1112597" cy="2000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499992" y="1916832"/>
              <a:ext cx="143616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Python 3.5+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32963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to</a:t>
            </a:r>
          </a:p>
          <a:p>
            <a:pPr lvl="1"/>
            <a:r>
              <a:rPr lang="en-US" dirty="0"/>
              <a:t>retrieve information on object</a:t>
            </a:r>
          </a:p>
          <a:p>
            <a:pPr lvl="1"/>
            <a:r>
              <a:rPr lang="en-US" dirty="0"/>
              <a:t>modify or manipulate object</a:t>
            </a:r>
          </a:p>
          <a:p>
            <a:pPr lvl="1"/>
            <a:r>
              <a:rPr lang="en-US" dirty="0"/>
              <a:t>derive information from object with respect to other objects</a:t>
            </a:r>
          </a:p>
          <a:p>
            <a:pPr lvl="1"/>
            <a:r>
              <a:rPr lang="en-US" dirty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1625" y="5157193"/>
            <a:ext cx="671914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Determine what objects can do, or can be done with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2797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Static methods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919536" y="1556793"/>
            <a:ext cx="6526146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@dataclasses.dataclass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Point: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@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q, *points):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for r in points: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if not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return False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return True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 check whether p, q, r, v and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are on a line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Point.all_on_line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q, r, v, w):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829947" y="5601434"/>
            <a:ext cx="58147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method invoked on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 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class</a:t>
            </a:r>
            <a:br>
              <a:rPr lang="en-US" sz="2000" dirty="0">
                <a:solidFill>
                  <a:prstClr val="black"/>
                </a:solidFill>
                <a:latin typeface="Calibri"/>
              </a:rPr>
            </a:br>
            <a:r>
              <a:rPr lang="en-US" sz="2000" dirty="0">
                <a:solidFill>
                  <a:prstClr val="black"/>
                </a:solidFill>
                <a:latin typeface="Calibri"/>
              </a:rPr>
              <a:t>with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,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000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,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2000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,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000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, </a:t>
            </a:r>
            <a:r>
              <a:rPr lang="en-US" sz="2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</a:t>
            </a:r>
            <a:r>
              <a:rPr lang="en-US" sz="2000" dirty="0" err="1">
                <a:solidFill>
                  <a:prstClr val="black"/>
                </a:solidFill>
                <a:latin typeface="Calibri"/>
                <a:cs typeface="Courier New" pitchFamily="49" charset="0"/>
              </a:rPr>
              <a:t> as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arguments, class ignored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57871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length argument lists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Arbitrary positional arguments: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argv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Arbitrary keyword arguments: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argv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/>
              <a:t>Available as dictionary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919536" y="2255961"/>
            <a:ext cx="4458272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q, *points):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 r in points: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if not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return False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True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5015880" y="2204864"/>
            <a:ext cx="3277532" cy="648072"/>
            <a:chOff x="3491880" y="2204864"/>
            <a:chExt cx="3277532" cy="648072"/>
          </a:xfrm>
        </p:grpSpPr>
        <p:sp>
          <p:nvSpPr>
            <p:cNvPr id="5" name="Rectangle 4"/>
            <p:cNvSpPr/>
            <p:nvPr/>
          </p:nvSpPr>
          <p:spPr>
            <a:xfrm>
              <a:off x="3491880" y="2564904"/>
              <a:ext cx="100811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80112" y="2204864"/>
              <a:ext cx="11893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/>
                </a:rPr>
                <a:t>arguments</a:t>
              </a:r>
              <a:endParaRPr lang="nl-BE" dirty="0">
                <a:solidFill>
                  <a:srgbClr val="FF0000"/>
                </a:solidFill>
                <a:latin typeface="Calibri"/>
              </a:endParaRPr>
            </a:p>
          </p:txBody>
        </p:sp>
        <p:cxnSp>
          <p:nvCxnSpPr>
            <p:cNvPr id="8" name="Straight Arrow Connector 7"/>
            <p:cNvCxnSpPr>
              <a:stCxn id="6" idx="1"/>
              <a:endCxn id="5" idx="3"/>
            </p:cNvCxnSpPr>
            <p:nvPr/>
          </p:nvCxnSpPr>
          <p:spPr>
            <a:xfrm flipH="1">
              <a:off x="4499992" y="2389530"/>
              <a:ext cx="1080120" cy="319390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688564" y="2852936"/>
            <a:ext cx="5003993" cy="1377444"/>
            <a:chOff x="2012163" y="1196752"/>
            <a:chExt cx="5003993" cy="1377444"/>
          </a:xfrm>
        </p:grpSpPr>
        <p:sp>
          <p:nvSpPr>
            <p:cNvPr id="11" name="Rectangle 10"/>
            <p:cNvSpPr/>
            <p:nvPr/>
          </p:nvSpPr>
          <p:spPr>
            <a:xfrm>
              <a:off x="2012163" y="1196752"/>
              <a:ext cx="936104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211688" y="2204864"/>
              <a:ext cx="1804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/>
                </a:rPr>
                <a:t>available as tuple</a:t>
              </a:r>
              <a:endParaRPr lang="nl-BE" dirty="0">
                <a:solidFill>
                  <a:srgbClr val="FF0000"/>
                </a:solidFill>
                <a:latin typeface="Calibri"/>
              </a:endParaRPr>
            </a:p>
          </p:txBody>
        </p:sp>
        <p:cxnSp>
          <p:nvCxnSpPr>
            <p:cNvPr id="13" name="Straight Arrow Connector 12"/>
            <p:cNvCxnSpPr>
              <a:stCxn id="12" idx="1"/>
              <a:endCxn id="11" idx="3"/>
            </p:cNvCxnSpPr>
            <p:nvPr/>
          </p:nvCxnSpPr>
          <p:spPr>
            <a:xfrm flipH="1" flipV="1">
              <a:off x="2948267" y="1340768"/>
              <a:ext cx="2263421" cy="1048762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2480904" y="5949280"/>
            <a:ext cx="750352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Note: not specific to object oriented programming</a:t>
            </a:r>
            <a:endParaRPr lang="nl-BE" sz="2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97164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elegant solution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Semantics: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for all elements in points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More elegant: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all(…)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Similar: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any(…)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15680" y="2058418"/>
            <a:ext cx="6664004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q, *points):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 r in points: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if not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return False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15680" y="4344632"/>
            <a:ext cx="666400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q, *points):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all(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q) for r in points)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77541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again!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Encapsulate script in main function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047100" y="2492896"/>
            <a:ext cx="3768980" cy="3416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sys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print('hello world!')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0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status = main()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sys.exit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(status)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807968" y="5229202"/>
            <a:ext cx="4680520" cy="1060375"/>
            <a:chOff x="2843808" y="1898279"/>
            <a:chExt cx="4680520" cy="1060375"/>
          </a:xfrm>
        </p:grpSpPr>
        <p:sp>
          <p:nvSpPr>
            <p:cNvPr id="10" name="TextBox 9"/>
            <p:cNvSpPr txBox="1"/>
            <p:nvPr/>
          </p:nvSpPr>
          <p:spPr>
            <a:xfrm>
              <a:off x="4644008" y="2558544"/>
              <a:ext cx="2880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Function call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 flipV="1">
              <a:off x="2843808" y="1898279"/>
              <a:ext cx="1800200" cy="8603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6816080" y="3538177"/>
            <a:ext cx="3312368" cy="1015663"/>
            <a:chOff x="5292080" y="3538176"/>
            <a:chExt cx="3312368" cy="1015663"/>
          </a:xfrm>
        </p:grpSpPr>
        <p:grpSp>
          <p:nvGrpSpPr>
            <p:cNvPr id="22" name="Group 21"/>
            <p:cNvGrpSpPr/>
            <p:nvPr/>
          </p:nvGrpSpPr>
          <p:grpSpPr>
            <a:xfrm>
              <a:off x="5508104" y="3538176"/>
              <a:ext cx="3096344" cy="1015663"/>
              <a:chOff x="5796136" y="1870836"/>
              <a:chExt cx="3096344" cy="1015663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6516216" y="1870836"/>
                <a:ext cx="2376264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prstClr val="black"/>
                    </a:solidFill>
                    <a:latin typeface="Calibri"/>
                  </a:rPr>
                  <a:t>Simple function, no arguments, return</a:t>
                </a:r>
                <a:br>
                  <a:rPr lang="en-US" sz="2000" dirty="0">
                    <a:solidFill>
                      <a:prstClr val="black"/>
                    </a:solidFill>
                    <a:latin typeface="Calibri"/>
                  </a:rPr>
                </a:br>
                <a:r>
                  <a:rPr lang="en-US" sz="2000" dirty="0">
                    <a:solidFill>
                      <a:prstClr val="black"/>
                    </a:solidFill>
                    <a:latin typeface="Calibri"/>
                  </a:rPr>
                  <a:t>status only</a:t>
                </a:r>
                <a:endParaRPr lang="nl-BE" sz="2000" dirty="0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24" name="Straight Arrow Connector 23"/>
              <p:cNvCxnSpPr>
                <a:stCxn id="23" idx="1"/>
                <a:endCxn id="14" idx="1"/>
              </p:cNvCxnSpPr>
              <p:nvPr/>
            </p:nvCxnSpPr>
            <p:spPr>
              <a:xfrm flipH="1" flipV="1">
                <a:off x="5796136" y="2373728"/>
                <a:ext cx="720080" cy="494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Right Brace 13"/>
            <p:cNvSpPr/>
            <p:nvPr/>
          </p:nvSpPr>
          <p:spPr>
            <a:xfrm>
              <a:off x="5292080" y="3645024"/>
              <a:ext cx="216024" cy="792088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51388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interlude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attributes/methods does a class have?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30729" y="2276872"/>
            <a:ext cx="7215437" cy="341632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&gt;&gt;&gt; from point import Point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&gt;&gt;&gt; p = Point(3.7, 5.1)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(p)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['__class__', '__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delattr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__', '__doc__',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'__format__', '__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getattribute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__', '__hash__',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'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', '__module__', '__new__', '__reduce__',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reduce_ex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__', '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repr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', '__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setattr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__', '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',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subclasshook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weakref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__', '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_</a:t>
            </a:r>
            <a:r>
              <a:rPr lang="en-US" b="1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Point__x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_</a:t>
            </a:r>
            <a:r>
              <a:rPr lang="en-US" b="1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Point__y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',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'</a:t>
            </a:r>
            <a:r>
              <a:rPr lang="en-US" b="1" dirty="0" err="1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 err="1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',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'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 err="1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']</a:t>
            </a:r>
          </a:p>
          <a:p>
            <a:endParaRPr lang="en-US" b="1" dirty="0">
              <a:solidFill>
                <a:srgbClr val="EEECE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29474951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B8C83-01B0-4113-AB50-1A35BC180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more point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E055E-FC8C-4C85-910D-1BF897FE1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 representation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__()</a:t>
            </a:r>
            <a:r>
              <a:rPr lang="en-US" dirty="0"/>
              <a:t>: for development, debugging, unambiguous</a:t>
            </a:r>
          </a:p>
          <a:p>
            <a:pPr lvl="2"/>
            <a:r>
              <a:rPr lang="en-US" dirty="0"/>
              <a:t>called by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!r</a:t>
            </a:r>
            <a:r>
              <a:rPr lang="en-US" dirty="0"/>
              <a:t> conversion in f-strings</a:t>
            </a:r>
          </a:p>
          <a:p>
            <a:pPr lvl="2"/>
            <a:r>
              <a:rPr lang="en-US" dirty="0"/>
              <a:t>called on </a:t>
            </a:r>
            <a:r>
              <a:rPr lang="en-US" dirty="0" err="1"/>
              <a:t>iPython</a:t>
            </a:r>
            <a:r>
              <a:rPr lang="en-US" dirty="0"/>
              <a:t>/</a:t>
            </a:r>
            <a:r>
              <a:rPr lang="en-US" dirty="0" err="1"/>
              <a:t>Jupyter</a:t>
            </a:r>
            <a:r>
              <a:rPr lang="en-US" dirty="0"/>
              <a:t> command line</a:t>
            </a:r>
          </a:p>
          <a:p>
            <a:pPr lvl="2"/>
            <a:r>
              <a:rPr lang="en-US" dirty="0"/>
              <a:t>called by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str()</a:t>
            </a:r>
            <a:r>
              <a:rPr lang="en-US" dirty="0"/>
              <a:t> if no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__str__ ()</a:t>
            </a:r>
            <a:r>
              <a:rPr lang="en-US" dirty="0"/>
              <a:t> defined</a:t>
            </a:r>
          </a:p>
          <a:p>
            <a:pPr lvl="2"/>
            <a:r>
              <a:rPr lang="en-US" dirty="0"/>
              <a:t>called by debug f-string (Python 3.8+)</a:t>
            </a:r>
          </a:p>
          <a:p>
            <a:pPr lvl="2"/>
            <a:r>
              <a:rPr lang="en-US" dirty="0"/>
              <a:t>generated automatically by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@dataclasses.dataclass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__str__()</a:t>
            </a:r>
            <a:r>
              <a:rPr lang="en-US" dirty="0"/>
              <a:t>: for human consumption</a:t>
            </a:r>
          </a:p>
          <a:p>
            <a:pPr lvl="2"/>
            <a:r>
              <a:rPr lang="en-US" dirty="0"/>
              <a:t>called by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str()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!s</a:t>
            </a:r>
            <a:r>
              <a:rPr lang="en-US" dirty="0"/>
              <a:t> conversion in f-strings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B34CAA-15CA-4DCF-871E-AAD11718F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84958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5A345-C57E-4AA9-A7C5-CD644C0D1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D7F07-815C-4334-BF68-47557797B4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209" y="1600201"/>
            <a:ext cx="109728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named tuples</a:t>
            </a:r>
          </a:p>
          <a:p>
            <a:pPr lvl="1"/>
            <a:r>
              <a:rPr lang="en-US" dirty="0"/>
              <a:t>Lightweight  </a:t>
            </a:r>
            <a:r>
              <a:rPr lang="en-US" b="1" dirty="0">
                <a:solidFill>
                  <a:srgbClr val="92D050"/>
                </a:solidFill>
                <a:sym typeface="Symbol" panose="05050102010706020507" pitchFamily="18" charset="2"/>
              </a:rPr>
              <a:t></a:t>
            </a:r>
            <a:endParaRPr lang="en-US" b="1" dirty="0">
              <a:solidFill>
                <a:srgbClr val="92D050"/>
              </a:solidFill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@dataclass</a:t>
            </a:r>
            <a:r>
              <a:rPr lang="en-US" dirty="0">
                <a:cs typeface="Courier New" panose="02070309020205020404" pitchFamily="49" charset="0"/>
              </a:rPr>
              <a:t> (P</a:t>
            </a:r>
            <a:r>
              <a:rPr lang="en-US" dirty="0"/>
              <a:t>ython 3.7+)</a:t>
            </a:r>
          </a:p>
          <a:p>
            <a:pPr lvl="1"/>
            <a:r>
              <a:rPr lang="en-US" dirty="0"/>
              <a:t>Methods</a:t>
            </a:r>
            <a:r>
              <a:rPr lang="en-US" b="1" dirty="0">
                <a:solidFill>
                  <a:srgbClr val="92D050"/>
                </a:solidFill>
                <a:sym typeface="Symbol" panose="05050102010706020507" pitchFamily="18" charset="2"/>
              </a:rPr>
              <a:t> </a:t>
            </a:r>
            <a:endParaRPr lang="en-US" dirty="0"/>
          </a:p>
          <a:p>
            <a:pPr lvl="1"/>
            <a:r>
              <a:rPr lang="en-US" dirty="0"/>
              <a:t>No private attributes, no validation, no factories </a:t>
            </a:r>
            <a:r>
              <a:rPr lang="en-US" b="1" i="1" dirty="0">
                <a:solidFill>
                  <a:srgbClr val="C00000"/>
                </a:solidFill>
                <a:sym typeface="Symbol" panose="05050102010706020507" pitchFamily="18" charset="2"/>
              </a:rPr>
              <a:t></a:t>
            </a:r>
            <a:endParaRPr lang="en-US" dirty="0"/>
          </a:p>
          <a:p>
            <a:r>
              <a:rPr lang="en-US" dirty="0" err="1"/>
              <a:t>attr</a:t>
            </a:r>
            <a:endParaRPr lang="en-US" dirty="0"/>
          </a:p>
          <a:p>
            <a:pPr lvl="1"/>
            <a:r>
              <a:rPr lang="en-US" dirty="0"/>
              <a:t>Many features out of the box </a:t>
            </a:r>
            <a:r>
              <a:rPr lang="en-US" b="1" dirty="0">
                <a:solidFill>
                  <a:srgbClr val="92D050"/>
                </a:solidFill>
                <a:sym typeface="Symbol" panose="05050102010706020507" pitchFamily="18" charset="2"/>
              </a:rPr>
              <a:t> </a:t>
            </a:r>
            <a:endParaRPr lang="en-US" dirty="0"/>
          </a:p>
          <a:p>
            <a:pPr lvl="1"/>
            <a:r>
              <a:rPr lang="en-US" dirty="0"/>
              <a:t>Third party </a:t>
            </a:r>
            <a:r>
              <a:rPr lang="en-US" b="1" i="1" dirty="0">
                <a:solidFill>
                  <a:srgbClr val="C00000"/>
                </a:solidFill>
                <a:sym typeface="Symbol" panose="05050102010706020507" pitchFamily="18" charset="2"/>
              </a:rPr>
              <a:t></a:t>
            </a:r>
          </a:p>
          <a:p>
            <a:r>
              <a:rPr lang="en-US" dirty="0">
                <a:sym typeface="Symbol" panose="05050102010706020507" pitchFamily="18" charset="2"/>
              </a:rPr>
              <a:t>Classic Python classes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Most flexible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Most work</a:t>
            </a:r>
            <a:r>
              <a:rPr lang="en-US" dirty="0"/>
              <a:t> </a:t>
            </a:r>
            <a:r>
              <a:rPr lang="en-US" b="1" i="1" dirty="0">
                <a:solidFill>
                  <a:srgbClr val="C00000"/>
                </a:solidFill>
                <a:sym typeface="Symbol" panose="05050102010706020507" pitchFamily="18" charset="2"/>
              </a:rPr>
              <a:t>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8DD06F-7EA0-4C1C-B62C-25A71BE3F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14197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723DC-ABAE-47E1-BFCD-33B912E40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F4440-43E5-449E-9B8A-32E4AB8F9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dataclasses</a:t>
            </a:r>
            <a:r>
              <a:rPr lang="en-US" dirty="0"/>
              <a:t>:</a:t>
            </a:r>
            <a:br>
              <a:rPr lang="en-US" dirty="0"/>
            </a:br>
            <a:r>
              <a:rPr lang="en-US" sz="1600" dirty="0">
                <a:hlinkClick r:id="rId2"/>
              </a:rPr>
              <a:t>https://realpython.com/python-data-classes/#more-flexible-data-classes</a:t>
            </a:r>
            <a:r>
              <a:rPr lang="en-US" sz="1600" dirty="0"/>
              <a:t>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F8EC45-6033-4D55-AD7E-3C1CED495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40421447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96884041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pros</a:t>
            </a:r>
          </a:p>
          <a:p>
            <a:pPr lvl="1"/>
            <a:r>
              <a:rPr lang="en-US" dirty="0"/>
              <a:t>Versatile &amp; expressive</a:t>
            </a:r>
          </a:p>
          <a:p>
            <a:pPr lvl="1"/>
            <a:r>
              <a:rPr lang="en-US" dirty="0"/>
              <a:t>Easy to read</a:t>
            </a:r>
          </a:p>
          <a:p>
            <a:pPr lvl="1"/>
            <a:r>
              <a:rPr lang="en-US" dirty="0"/>
              <a:t>Good &amp; extensive standard library</a:t>
            </a:r>
          </a:p>
          <a:p>
            <a:r>
              <a:rPr lang="en-US" dirty="0"/>
              <a:t>Python cons</a:t>
            </a:r>
          </a:p>
          <a:p>
            <a:pPr lvl="1"/>
            <a:r>
              <a:rPr lang="en-US" dirty="0"/>
              <a:t>Fairly slow</a:t>
            </a:r>
          </a:p>
          <a:p>
            <a:pPr lvl="1"/>
            <a:r>
              <a:rPr lang="en-US" dirty="0"/>
              <a:t>Some weird idiosyncrasies</a:t>
            </a:r>
          </a:p>
          <a:p>
            <a:pPr lvl="1"/>
            <a:r>
              <a:rPr lang="en-US" dirty="0"/>
              <a:t>Python 2 to 3: disruptive changes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06172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90540568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useful learning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Python tutorial:</a:t>
            </a:r>
            <a:br>
              <a:rPr lang="en-US" dirty="0"/>
            </a:br>
            <a:r>
              <a:rPr lang="en-US" dirty="0">
                <a:hlinkClick r:id="rId2"/>
              </a:rPr>
              <a:t>https://docs.python.org/3.6/tutorial/ </a:t>
            </a:r>
            <a:endParaRPr lang="en-US" dirty="0"/>
          </a:p>
          <a:p>
            <a:r>
              <a:rPr lang="en-US" dirty="0"/>
              <a:t>Library reference:</a:t>
            </a:r>
            <a:br>
              <a:rPr lang="en-US" dirty="0"/>
            </a:br>
            <a:r>
              <a:rPr lang="en-US" dirty="0">
                <a:hlinkClick r:id="rId3"/>
              </a:rPr>
              <a:t>https://docs.python.org/3.6/library/</a:t>
            </a:r>
            <a:r>
              <a:rPr lang="en-US" dirty="0"/>
              <a:t> </a:t>
            </a:r>
          </a:p>
          <a:p>
            <a:r>
              <a:rPr lang="en-US" dirty="0"/>
              <a:t>Language reference:</a:t>
            </a:r>
            <a:br>
              <a:rPr lang="en-US" dirty="0"/>
            </a:br>
            <a:r>
              <a:rPr lang="en-US" dirty="0">
                <a:hlinkClick r:id="rId4"/>
              </a:rPr>
              <a:t>https://docs.python.org/3.6/reference/</a:t>
            </a:r>
            <a:r>
              <a:rPr lang="en-US" dirty="0"/>
              <a:t> </a:t>
            </a:r>
          </a:p>
          <a:p>
            <a:r>
              <a:rPr lang="en-US" dirty="0"/>
              <a:t>Think Python:</a:t>
            </a:r>
            <a:br>
              <a:rPr lang="en-US" dirty="0"/>
            </a:br>
            <a:r>
              <a:rPr lang="en-US" dirty="0">
                <a:hlinkClick r:id="rId5"/>
              </a:rPr>
              <a:t>http://www.greenteapress.com/thinkpython/thinkpython.pdf</a:t>
            </a:r>
            <a:endParaRPr lang="en-US" dirty="0"/>
          </a:p>
          <a:p>
            <a:r>
              <a:rPr lang="en-US" dirty="0"/>
              <a:t>Python style guides:</a:t>
            </a:r>
          </a:p>
          <a:p>
            <a:pPr lvl="1"/>
            <a:r>
              <a:rPr lang="en-US" dirty="0"/>
              <a:t>Idioms and anti-idioms in Python:</a:t>
            </a:r>
            <a:br>
              <a:rPr lang="en-US" dirty="0"/>
            </a:br>
            <a:r>
              <a:rPr lang="en-US" dirty="0">
                <a:hlinkClick r:id="rId6"/>
              </a:rPr>
              <a:t>http://docs.python.org/2/howto/doanddont.html</a:t>
            </a:r>
            <a:endParaRPr lang="en-US" dirty="0"/>
          </a:p>
          <a:p>
            <a:pPr lvl="1"/>
            <a:r>
              <a:rPr lang="en-US" dirty="0"/>
              <a:t>PEP 8: </a:t>
            </a:r>
            <a:r>
              <a:rPr lang="en-US" dirty="0">
                <a:hlinkClick r:id="rId7"/>
              </a:rPr>
              <a:t>http://www.python.org/dev/peps/pep-0008/</a:t>
            </a:r>
            <a:endParaRPr lang="en-US" dirty="0"/>
          </a:p>
          <a:p>
            <a:pPr lvl="1"/>
            <a:r>
              <a:rPr lang="en-US" dirty="0"/>
              <a:t>Google:</a:t>
            </a:r>
            <a:br>
              <a:rPr lang="en-US" dirty="0"/>
            </a:br>
            <a:r>
              <a:rPr lang="en-US" dirty="0">
                <a:hlinkClick r:id="rId8"/>
              </a:rPr>
              <a:t>http://google-styleguide.googlecode.com/svn/trunk/pyguide.html</a:t>
            </a:r>
            <a:endParaRPr lang="en-US" dirty="0"/>
          </a:p>
          <a:p>
            <a:r>
              <a:rPr lang="en-US" dirty="0"/>
              <a:t>Python </a:t>
            </a:r>
            <a:r>
              <a:rPr lang="en-US" dirty="0" err="1"/>
              <a:t>Youtube</a:t>
            </a:r>
            <a:r>
              <a:rPr lang="en-US" dirty="0"/>
              <a:t> channels:</a:t>
            </a:r>
            <a:br>
              <a:rPr lang="en-US" dirty="0"/>
            </a:br>
            <a:r>
              <a:rPr lang="en-US" dirty="0">
                <a:hlinkClick r:id="rId9"/>
              </a:rPr>
              <a:t>https://realpython.com/python-youtube-channels/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279576" y="2161319"/>
            <a:ext cx="4032448" cy="576064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34280429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Books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i="1" dirty="0"/>
              <a:t>How to make mistakes in Python</a:t>
            </a:r>
            <a:br>
              <a:rPr lang="en-US" dirty="0"/>
            </a:br>
            <a:r>
              <a:rPr lang="en-US" dirty="0"/>
              <a:t>Mike </a:t>
            </a:r>
            <a:r>
              <a:rPr lang="en-US" dirty="0" err="1"/>
              <a:t>Pirnat</a:t>
            </a:r>
            <a:r>
              <a:rPr lang="en-US" dirty="0"/>
              <a:t>, O'Reilly, 2015</a:t>
            </a:r>
          </a:p>
          <a:p>
            <a:r>
              <a:rPr lang="en-US" i="1" dirty="0"/>
              <a:t>Writing idiomatic Python 3.3</a:t>
            </a:r>
            <a:br>
              <a:rPr lang="en-US" i="1" dirty="0"/>
            </a:br>
            <a:r>
              <a:rPr lang="en-US" dirty="0"/>
              <a:t>Jeff </a:t>
            </a:r>
            <a:r>
              <a:rPr lang="en-US" dirty="0" err="1"/>
              <a:t>Knupp</a:t>
            </a:r>
            <a:r>
              <a:rPr lang="en-US" dirty="0"/>
              <a:t>, 2013</a:t>
            </a:r>
            <a:endParaRPr lang="en-US" i="1" dirty="0"/>
          </a:p>
          <a:p>
            <a:r>
              <a:rPr lang="en-US" i="1" dirty="0"/>
              <a:t>Fluent Python: clear, concise and effective programming</a:t>
            </a:r>
            <a:br>
              <a:rPr lang="en-US" dirty="0"/>
            </a:br>
            <a:r>
              <a:rPr lang="en-US" dirty="0"/>
              <a:t>Luciano </a:t>
            </a:r>
            <a:r>
              <a:rPr lang="en-US" dirty="0" err="1"/>
              <a:t>Ramalho</a:t>
            </a:r>
            <a:r>
              <a:rPr lang="en-US" dirty="0"/>
              <a:t>, O'Reilly, 2015</a:t>
            </a:r>
          </a:p>
          <a:p>
            <a:r>
              <a:rPr lang="en-US" i="1" dirty="0"/>
              <a:t>Python tricks: a buffet of awesome Python features</a:t>
            </a:r>
            <a:br>
              <a:rPr lang="en-US" dirty="0"/>
            </a:br>
            <a:r>
              <a:rPr lang="en-US" dirty="0"/>
              <a:t>Dan Bader, 2017</a:t>
            </a:r>
          </a:p>
          <a:p>
            <a:r>
              <a:rPr lang="en-US" dirty="0">
                <a:hlinkClick r:id="rId2"/>
              </a:rPr>
              <a:t>https://realpython.com/best-python-books/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10646" y="5045078"/>
            <a:ext cx="319331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Calibri"/>
              </a:rPr>
              <a:t>Many, many more</a:t>
            </a:r>
            <a:endParaRPr lang="nl-BE" sz="32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04717219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vs. 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Articles comparing Python to</a:t>
            </a:r>
          </a:p>
          <a:p>
            <a:pPr lvl="1"/>
            <a:r>
              <a:rPr lang="en-US" dirty="0"/>
              <a:t>C++:</a:t>
            </a:r>
            <a:r>
              <a:rPr lang="en-US" sz="2000" dirty="0"/>
              <a:t> </a:t>
            </a:r>
            <a:r>
              <a:rPr lang="en-US" sz="2000" dirty="0">
                <a:hlinkClick r:id="rId2"/>
              </a:rPr>
              <a:t>https://realpython.com/python-vs-cpp/</a:t>
            </a:r>
            <a:r>
              <a:rPr lang="en-US" sz="2000" dirty="0"/>
              <a:t> </a:t>
            </a:r>
            <a:endParaRPr lang="en-US" dirty="0"/>
          </a:p>
          <a:p>
            <a:pPr lvl="1"/>
            <a:r>
              <a:rPr lang="en-US" dirty="0"/>
              <a:t>MATLAB:</a:t>
            </a:r>
          </a:p>
          <a:p>
            <a:pPr lvl="2"/>
            <a:r>
              <a:rPr lang="en-US" sz="1600" dirty="0">
                <a:hlinkClick r:id="rId3"/>
              </a:rPr>
              <a:t>https://realpython.com/matlab-vs-python/</a:t>
            </a:r>
            <a:r>
              <a:rPr lang="en-US" sz="1600" dirty="0"/>
              <a:t> </a:t>
            </a:r>
          </a:p>
          <a:p>
            <a:pPr lvl="2"/>
            <a:r>
              <a:rPr lang="en-US" sz="1600" dirty="0">
                <a:hlinkClick r:id="rId4"/>
              </a:rPr>
              <a:t>http://mathesaurus.sourceforge.net/matlab-numpy.html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294231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some data?</a:t>
            </a:r>
          </a:p>
          <a:p>
            <a:pPr lvl="1"/>
            <a:r>
              <a:rPr lang="en-US" dirty="0"/>
              <a:t>first column, case number: sequential number</a:t>
            </a:r>
          </a:p>
          <a:p>
            <a:pPr lvl="1"/>
            <a:r>
              <a:rPr lang="en-US" dirty="0"/>
              <a:t>second column, dimension number: integer 1, 2, 3</a:t>
            </a:r>
          </a:p>
          <a:p>
            <a:pPr lvl="1"/>
            <a:r>
              <a:rPr lang="en-US" dirty="0"/>
              <a:t>third column, temperature: float value -0.5, 0.0, 0.5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919536" y="4277995"/>
            <a:ext cx="5698996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print('case', 'dim', 'temp')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[1, 2, 3]: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for temp in [-0.5, 0.0, 0.5]: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+= 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temp)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085776" y="4077072"/>
            <a:ext cx="1976823" cy="23083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case dim temp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 1 -0.5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5 2 0.0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9 3 0.5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18840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Official Python website:</a:t>
            </a:r>
            <a:br>
              <a:rPr lang="en-US" dirty="0"/>
            </a:br>
            <a:r>
              <a:rPr lang="en-US" dirty="0">
                <a:hlinkClick r:id="rId2"/>
              </a:rPr>
              <a:t>http://www.python.org/</a:t>
            </a:r>
            <a:endParaRPr lang="en-US" dirty="0"/>
          </a:p>
          <a:p>
            <a:r>
              <a:rPr lang="en-US" dirty="0" err="1"/>
              <a:t>PyPI</a:t>
            </a:r>
            <a:r>
              <a:rPr lang="en-US" dirty="0"/>
              <a:t> (Python Package Index):</a:t>
            </a:r>
            <a:br>
              <a:rPr lang="en-US" dirty="0"/>
            </a:br>
            <a:r>
              <a:rPr lang="en-US" dirty="0">
                <a:hlinkClick r:id="rId3"/>
              </a:rPr>
              <a:t>https://pypi.python.org/pypi</a:t>
            </a:r>
            <a:endParaRPr lang="en-US" dirty="0"/>
          </a:p>
          <a:p>
            <a:r>
              <a:rPr lang="en-US" dirty="0"/>
              <a:t>Continuum Anaconda (fully loaded Python distribution, free for academic use) :</a:t>
            </a:r>
            <a:br>
              <a:rPr lang="en-US" dirty="0"/>
            </a:br>
            <a:r>
              <a:rPr lang="en-US" dirty="0">
                <a:hlinkClick r:id="rId4"/>
              </a:rPr>
              <a:t>https://store.continuum.io/cshop/anaconda/</a:t>
            </a:r>
            <a:endParaRPr lang="en-US" sz="3000" dirty="0"/>
          </a:p>
          <a:p>
            <a:r>
              <a:rPr lang="en-US" sz="3000" dirty="0" err="1"/>
              <a:t>Miniconda</a:t>
            </a:r>
            <a:r>
              <a:rPr lang="en-US" sz="3000" dirty="0"/>
              <a:t>:</a:t>
            </a:r>
            <a:br>
              <a:rPr lang="en-US" sz="3000" dirty="0"/>
            </a:br>
            <a:r>
              <a:rPr lang="en-US" sz="3000" dirty="0">
                <a:hlinkClick r:id="rId5"/>
              </a:rPr>
              <a:t>http://conda.pydata.org/miniconda.html</a:t>
            </a:r>
            <a:r>
              <a:rPr lang="en-US" sz="3000" dirty="0"/>
              <a:t> </a:t>
            </a:r>
          </a:p>
          <a:p>
            <a:r>
              <a:rPr lang="en-US" sz="3000" dirty="0" err="1"/>
              <a:t>PyLint</a:t>
            </a:r>
            <a:r>
              <a:rPr lang="en-US" sz="3000" dirty="0"/>
              <a:t> (check syntax before running script):</a:t>
            </a:r>
            <a:br>
              <a:rPr lang="en-US" sz="3000" dirty="0"/>
            </a:br>
            <a:r>
              <a:rPr lang="en-US" dirty="0">
                <a:hlinkClick r:id="rId6"/>
              </a:rPr>
              <a:t>http://www.pylint.org/</a:t>
            </a:r>
            <a:endParaRPr lang="en-US" dirty="0"/>
          </a:p>
          <a:p>
            <a:r>
              <a:rPr lang="en-US" dirty="0"/>
              <a:t>Flake8 (another syntax/semantics checker)</a:t>
            </a:r>
            <a:br>
              <a:rPr lang="en-US" dirty="0"/>
            </a:br>
            <a:r>
              <a:rPr lang="en-US" dirty="0">
                <a:hlinkClick r:id="rId7"/>
              </a:rPr>
              <a:t>https://pypi.python.org/pypi/flake8</a:t>
            </a:r>
            <a:r>
              <a:rPr lang="en-US" dirty="0"/>
              <a:t> </a:t>
            </a:r>
          </a:p>
          <a:p>
            <a:r>
              <a:rPr lang="en-US" dirty="0" err="1"/>
              <a:t>PyDev</a:t>
            </a:r>
            <a:r>
              <a:rPr lang="en-US" dirty="0"/>
              <a:t> (Eclipse plugin for Python development):</a:t>
            </a:r>
            <a:br>
              <a:rPr lang="en-US" dirty="0"/>
            </a:br>
            <a:r>
              <a:rPr lang="en-US" dirty="0">
                <a:hlinkClick r:id="rId8"/>
              </a:rPr>
              <a:t>http://pydev.org/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130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760238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Useful non-standard Python libraries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Numerical computations, especially linear algebra: </a:t>
            </a:r>
            <a:r>
              <a:rPr lang="en-US" dirty="0" err="1"/>
              <a:t>numpy</a:t>
            </a:r>
            <a:r>
              <a:rPr lang="en-US" dirty="0"/>
              <a:t>, </a:t>
            </a:r>
            <a:r>
              <a:rPr lang="en-US" dirty="0" err="1"/>
              <a:t>scipy</a:t>
            </a:r>
            <a:br>
              <a:rPr lang="en-US" dirty="0"/>
            </a:br>
            <a:r>
              <a:rPr lang="en-US" dirty="0">
                <a:hlinkClick r:id="rId2"/>
              </a:rPr>
              <a:t>http://www.numpy.org/</a:t>
            </a:r>
            <a:r>
              <a:rPr lang="en-US" dirty="0"/>
              <a:t>, </a:t>
            </a:r>
            <a:r>
              <a:rPr lang="en-US" dirty="0">
                <a:hlinkClick r:id="rId3"/>
              </a:rPr>
              <a:t>http://www.scipy.org/</a:t>
            </a:r>
            <a:endParaRPr lang="en-US" dirty="0"/>
          </a:p>
          <a:p>
            <a:r>
              <a:rPr lang="en-US" dirty="0"/>
              <a:t>Image processing: </a:t>
            </a:r>
            <a:r>
              <a:rPr lang="en-US" dirty="0" err="1"/>
              <a:t>scikit</a:t>
            </a:r>
            <a:r>
              <a:rPr lang="en-US" dirty="0"/>
              <a:t>-image</a:t>
            </a:r>
            <a:br>
              <a:rPr lang="en-US" dirty="0"/>
            </a:br>
            <a:r>
              <a:rPr lang="en-US" dirty="0">
                <a:hlinkClick r:id="rId4"/>
              </a:rPr>
              <a:t>http://scikit-image.org/</a:t>
            </a:r>
            <a:endParaRPr lang="en-US" dirty="0"/>
          </a:p>
          <a:p>
            <a:r>
              <a:rPr lang="en-US" dirty="0"/>
              <a:t>Parsing context free languages: </a:t>
            </a:r>
            <a:r>
              <a:rPr lang="en-US" dirty="0" err="1"/>
              <a:t>pyparsing</a:t>
            </a:r>
            <a:br>
              <a:rPr lang="en-US" dirty="0"/>
            </a:br>
            <a:r>
              <a:rPr lang="en-US" dirty="0">
                <a:hlinkClick r:id="rId5"/>
              </a:rPr>
              <a:t>http://pyparsing.wikispaces.com/</a:t>
            </a:r>
            <a:endParaRPr lang="en-US" dirty="0"/>
          </a:p>
          <a:p>
            <a:r>
              <a:rPr lang="en-US" dirty="0"/>
              <a:t>HDF5: </a:t>
            </a:r>
            <a:r>
              <a:rPr lang="en-US" dirty="0" err="1"/>
              <a:t>PyTables</a:t>
            </a:r>
            <a:br>
              <a:rPr lang="en-US" dirty="0"/>
            </a:br>
            <a:r>
              <a:rPr lang="en-US" dirty="0">
                <a:hlinkClick r:id="rId6"/>
              </a:rPr>
              <a:t>http://www.pytables.org/</a:t>
            </a:r>
            <a:endParaRPr lang="en-US" dirty="0"/>
          </a:p>
          <a:p>
            <a:r>
              <a:rPr lang="en-US" dirty="0"/>
              <a:t>Data analysis: pandas</a:t>
            </a:r>
            <a:br>
              <a:rPr lang="en-US" dirty="0"/>
            </a:br>
            <a:r>
              <a:rPr lang="en-US" dirty="0">
                <a:hlinkClick r:id="rId7"/>
              </a:rPr>
              <a:t>http://pandas.pydata.org/</a:t>
            </a:r>
            <a:endParaRPr lang="en-US" dirty="0"/>
          </a:p>
          <a:p>
            <a:r>
              <a:rPr lang="en-US" dirty="0"/>
              <a:t>Plots: </a:t>
            </a:r>
            <a:r>
              <a:rPr lang="en-US" dirty="0" err="1"/>
              <a:t>matplotlib</a:t>
            </a:r>
            <a:r>
              <a:rPr lang="en-US" dirty="0"/>
              <a:t>, </a:t>
            </a:r>
            <a:r>
              <a:rPr lang="en-US" dirty="0" err="1"/>
              <a:t>Bokeh</a:t>
            </a:r>
            <a:r>
              <a:rPr lang="en-US" dirty="0"/>
              <a:t>, </a:t>
            </a:r>
            <a:r>
              <a:rPr lang="en-US" dirty="0" err="1"/>
              <a:t>HoloViews</a:t>
            </a:r>
            <a:br>
              <a:rPr lang="en-US" dirty="0"/>
            </a:br>
            <a:r>
              <a:rPr lang="en-US" dirty="0">
                <a:hlinkClick r:id="rId8"/>
              </a:rPr>
              <a:t>http://matplotlib.org/</a:t>
            </a:r>
            <a:r>
              <a:rPr lang="en-US" dirty="0"/>
              <a:t>, </a:t>
            </a:r>
            <a:r>
              <a:rPr lang="en-US" dirty="0">
                <a:hlinkClick r:id="rId9"/>
              </a:rPr>
              <a:t>http://bokeh.pydata.org</a:t>
            </a:r>
            <a:r>
              <a:rPr lang="en-US" dirty="0"/>
              <a:t>/, </a:t>
            </a:r>
            <a:r>
              <a:rPr lang="en-US" dirty="0">
                <a:hlinkClick r:id="rId10"/>
              </a:rPr>
              <a:t>http://ioam.github.io/holoviews/</a:t>
            </a:r>
            <a:r>
              <a:rPr lang="en-US" dirty="0"/>
              <a:t> </a:t>
            </a:r>
          </a:p>
          <a:p>
            <a:r>
              <a:rPr lang="en-US" dirty="0"/>
              <a:t>Bioinformatics: </a:t>
            </a:r>
            <a:r>
              <a:rPr lang="en-US" dirty="0" err="1"/>
              <a:t>BioPython</a:t>
            </a:r>
            <a:br>
              <a:rPr lang="en-US" dirty="0"/>
            </a:br>
            <a:r>
              <a:rPr lang="en-US" dirty="0">
                <a:hlinkClick r:id="rId11"/>
              </a:rPr>
              <a:t>http://biopython.org/</a:t>
            </a:r>
            <a:endParaRPr lang="en-US" dirty="0"/>
          </a:p>
          <a:p>
            <a:r>
              <a:rPr lang="en-US" dirty="0"/>
              <a:t>Graphs: </a:t>
            </a:r>
            <a:r>
              <a:rPr lang="en-US" dirty="0" err="1"/>
              <a:t>NetworkX</a:t>
            </a:r>
            <a:br>
              <a:rPr lang="en-US" dirty="0"/>
            </a:br>
            <a:r>
              <a:rPr lang="en-US" dirty="0">
                <a:hlinkClick r:id="rId12"/>
              </a:rPr>
              <a:t>http://networkx.github.io/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131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91928313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Easter eggs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__future__ import braces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__hello__; 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hello__.main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this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antigravity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hash(float('infinity'))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132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875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/>
              <a:t> loop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Semantics: for each element in list do…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Actually, not only lists, anything one can iterate over (e.g., sets, dictionaries, I/O streams,…)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359697" y="3009146"/>
            <a:ext cx="38779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[1, 2, 3]:</a:t>
            </a:r>
          </a:p>
          <a:p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  <a:endParaRPr lang="nl-BE" sz="20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4007768" y="2276873"/>
            <a:ext cx="1080120" cy="765799"/>
            <a:chOff x="2483768" y="2276872"/>
            <a:chExt cx="1080120" cy="765799"/>
          </a:xfrm>
        </p:grpSpPr>
        <p:grpSp>
          <p:nvGrpSpPr>
            <p:cNvPr id="5" name="Group 4"/>
            <p:cNvGrpSpPr/>
            <p:nvPr/>
          </p:nvGrpSpPr>
          <p:grpSpPr>
            <a:xfrm>
              <a:off x="2483768" y="2646204"/>
              <a:ext cx="1080120" cy="396467"/>
              <a:chOff x="4139952" y="2862228"/>
              <a:chExt cx="1080120" cy="396467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657152" y="2695776"/>
                <a:ext cx="45719" cy="108012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7" name="Straight Arrow Connector 6"/>
              <p:cNvCxnSpPr>
                <a:stCxn id="16" idx="2"/>
                <a:endCxn id="6" idx="1"/>
              </p:cNvCxnSpPr>
              <p:nvPr/>
            </p:nvCxnSpPr>
            <p:spPr>
              <a:xfrm flipH="1">
                <a:off x="4680012" y="2862228"/>
                <a:ext cx="3117" cy="35074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2562010" y="2276872"/>
              <a:ext cx="9298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variable</a:t>
              </a:r>
              <a:endParaRPr lang="nl-BE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735962" y="2276873"/>
            <a:ext cx="1296144" cy="765805"/>
            <a:chOff x="4211962" y="2276872"/>
            <a:chExt cx="1296144" cy="765805"/>
          </a:xfrm>
        </p:grpSpPr>
        <p:grpSp>
          <p:nvGrpSpPr>
            <p:cNvPr id="10" name="Group 9"/>
            <p:cNvGrpSpPr/>
            <p:nvPr/>
          </p:nvGrpSpPr>
          <p:grpSpPr>
            <a:xfrm>
              <a:off x="4211962" y="2646204"/>
              <a:ext cx="1296144" cy="396473"/>
              <a:chOff x="3995938" y="2862228"/>
              <a:chExt cx="1296144" cy="396473"/>
            </a:xfrm>
          </p:grpSpPr>
          <p:sp>
            <p:nvSpPr>
              <p:cNvPr id="11" name="Left Brace 10"/>
              <p:cNvSpPr/>
              <p:nvPr/>
            </p:nvSpPr>
            <p:spPr>
              <a:xfrm rot="5400000" flipV="1">
                <a:off x="4621148" y="2587768"/>
                <a:ext cx="45723" cy="1296144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12" name="Straight Arrow Connector 11"/>
              <p:cNvCxnSpPr>
                <a:stCxn id="21" idx="2"/>
                <a:endCxn id="11" idx="1"/>
              </p:cNvCxnSpPr>
              <p:nvPr/>
            </p:nvCxnSpPr>
            <p:spPr>
              <a:xfrm>
                <a:off x="4632726" y="2862228"/>
                <a:ext cx="11284" cy="35075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TextBox 20"/>
            <p:cNvSpPr txBox="1"/>
            <p:nvPr/>
          </p:nvSpPr>
          <p:spPr>
            <a:xfrm>
              <a:off x="4621444" y="2276872"/>
              <a:ext cx="454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list</a:t>
              </a:r>
              <a:endParaRPr lang="nl-BE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7320136" y="3356992"/>
            <a:ext cx="1947658" cy="648072"/>
            <a:chOff x="5796136" y="3356992"/>
            <a:chExt cx="1947658" cy="648072"/>
          </a:xfrm>
        </p:grpSpPr>
        <p:grpSp>
          <p:nvGrpSpPr>
            <p:cNvPr id="25" name="Group 24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26" name="Left Brace 25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27" name="Straight Arrow Connector 26"/>
              <p:cNvCxnSpPr>
                <a:stCxn id="28" idx="1"/>
                <a:endCxn id="26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6372200" y="3356992"/>
              <a:ext cx="13715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loop body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statement(s)</a:t>
              </a:r>
              <a:endParaRPr lang="nl-BE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888089" y="2740093"/>
            <a:ext cx="3160125" cy="648072"/>
            <a:chOff x="2771800" y="3861048"/>
            <a:chExt cx="3160125" cy="648072"/>
          </a:xfrm>
        </p:grpSpPr>
        <p:sp>
          <p:nvSpPr>
            <p:cNvPr id="32" name="Oval 31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Note colon!</a:t>
              </a:r>
              <a:endParaRPr lang="nl-BE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34" name="Straight Arrow Connector 33"/>
            <p:cNvCxnSpPr>
              <a:stCxn id="33" idx="1"/>
              <a:endCxn id="32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1991545" y="3388166"/>
            <a:ext cx="2007291" cy="1058239"/>
            <a:chOff x="467544" y="3388165"/>
            <a:chExt cx="2007291" cy="1058239"/>
          </a:xfrm>
        </p:grpSpPr>
        <p:sp>
          <p:nvSpPr>
            <p:cNvPr id="35" name="Rectangle 3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36" name="Straight Arrow Connector 35"/>
            <p:cNvCxnSpPr>
              <a:stCxn id="39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Note indentation</a:t>
              </a:r>
              <a:endParaRPr lang="nl-BE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9860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/>
              <a:t> loop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Semantics: while </a:t>
            </a:r>
            <a:r>
              <a:rPr lang="en-US" dirty="0" err="1"/>
              <a:t>boolean</a:t>
            </a:r>
            <a:r>
              <a:rPr lang="en-US" dirty="0"/>
              <a:t> condition holds do…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359697" y="3009146"/>
            <a:ext cx="20313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while n &gt; 0:</a:t>
            </a:r>
          </a:p>
          <a:p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  <a:endParaRPr lang="nl-BE" sz="20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4222958" y="2276872"/>
            <a:ext cx="1072409" cy="789582"/>
            <a:chOff x="2661133" y="2276872"/>
            <a:chExt cx="1072409" cy="789582"/>
          </a:xfrm>
        </p:grpSpPr>
        <p:grpSp>
          <p:nvGrpSpPr>
            <p:cNvPr id="5" name="Group 4"/>
            <p:cNvGrpSpPr/>
            <p:nvPr/>
          </p:nvGrpSpPr>
          <p:grpSpPr>
            <a:xfrm>
              <a:off x="2843809" y="2646204"/>
              <a:ext cx="712528" cy="420250"/>
              <a:chOff x="4499993" y="2862228"/>
              <a:chExt cx="712528" cy="420250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821506" y="2891464"/>
                <a:ext cx="69501" cy="71252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7" name="Straight Arrow Connector 6"/>
              <p:cNvCxnSpPr>
                <a:stCxn id="16" idx="2"/>
                <a:endCxn id="6" idx="1"/>
              </p:cNvCxnSpPr>
              <p:nvPr/>
            </p:nvCxnSpPr>
            <p:spPr>
              <a:xfrm>
                <a:off x="4853522" y="2862228"/>
                <a:ext cx="2735" cy="3507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2661133" y="2276872"/>
              <a:ext cx="10724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condition</a:t>
              </a:r>
              <a:endParaRPr lang="nl-BE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519936" y="3356992"/>
            <a:ext cx="1947658" cy="648072"/>
            <a:chOff x="5796136" y="3356992"/>
            <a:chExt cx="1947658" cy="648072"/>
          </a:xfrm>
        </p:grpSpPr>
        <p:grpSp>
          <p:nvGrpSpPr>
            <p:cNvPr id="25" name="Group 24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26" name="Left Brace 25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27" name="Straight Arrow Connector 26"/>
              <p:cNvCxnSpPr>
                <a:stCxn id="28" idx="1"/>
                <a:endCxn id="26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6372200" y="3356992"/>
              <a:ext cx="13715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loop body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statement(s)</a:t>
              </a:r>
              <a:endParaRPr lang="nl-BE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087889" y="2740093"/>
            <a:ext cx="3160125" cy="648072"/>
            <a:chOff x="2771800" y="3861048"/>
            <a:chExt cx="3160125" cy="648072"/>
          </a:xfrm>
        </p:grpSpPr>
        <p:sp>
          <p:nvSpPr>
            <p:cNvPr id="32" name="Oval 31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Note colon!</a:t>
              </a:r>
              <a:endParaRPr lang="nl-BE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34" name="Straight Arrow Connector 33"/>
            <p:cNvCxnSpPr>
              <a:stCxn id="33" idx="1"/>
              <a:endCxn id="32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1991545" y="3388166"/>
            <a:ext cx="2007291" cy="1058239"/>
            <a:chOff x="467544" y="3388165"/>
            <a:chExt cx="2007291" cy="1058239"/>
          </a:xfrm>
        </p:grpSpPr>
        <p:sp>
          <p:nvSpPr>
            <p:cNvPr id="35" name="Rectangle 3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36" name="Straight Arrow Connector 35"/>
            <p:cNvCxnSpPr>
              <a:stCxn id="39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Note indentation</a:t>
              </a:r>
              <a:endParaRPr lang="nl-BE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73260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Skipping and quitting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Skipping loop iterations: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continue</a:t>
            </a:r>
            <a:br>
              <a:rPr lang="en-US" dirty="0"/>
            </a:br>
            <a:r>
              <a:rPr lang="en-US" sz="2400" dirty="0">
                <a:latin typeface="Courier New" pitchFamily="49" charset="0"/>
                <a:cs typeface="Courier New" pitchFamily="49" charset="0"/>
              </a:rPr>
              <a:t>for n in range(100):</a:t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latin typeface="Courier New" pitchFamily="49" charset="0"/>
                <a:cs typeface="Courier New" pitchFamily="49" charset="0"/>
              </a:rPr>
              <a:t>        continue</a:t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latin typeface="Courier New" pitchFamily="49" charset="0"/>
                <a:cs typeface="Courier New" pitchFamily="49" charset="0"/>
              </a:rPr>
              <a:t>    print(n)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/>
              <a:t>Ending loop execution: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break</a:t>
            </a:r>
            <a:br>
              <a:rPr lang="en-US" dirty="0"/>
            </a:br>
            <a:r>
              <a:rPr lang="en-US" sz="2400" dirty="0">
                <a:latin typeface="Courier New" pitchFamily="49" charset="0"/>
                <a:cs typeface="Courier New" pitchFamily="49" charset="0"/>
              </a:rPr>
              <a:t>n = 100</a:t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latin typeface="Courier New" pitchFamily="49" charset="0"/>
                <a:cs typeface="Courier New" pitchFamily="49" charset="0"/>
              </a:rPr>
              <a:t>while n &lt; 1000:</a:t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latin typeface="Courier New" pitchFamily="49" charset="0"/>
                <a:cs typeface="Courier New" pitchFamily="49" charset="0"/>
              </a:rPr>
              <a:t>         break</a:t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latin typeface="Courier New" pitchFamily="49" charset="0"/>
                <a:cs typeface="Courier New" pitchFamily="49" charset="0"/>
              </a:rPr>
              <a:t>    n += 1</a:t>
            </a: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896201" y="3356992"/>
            <a:ext cx="2544607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Works for both</a:t>
            </a:r>
            <a:br>
              <a:rPr lang="en-US" sz="2000" dirty="0">
                <a:solidFill>
                  <a:prstClr val="black"/>
                </a:solidFill>
                <a:latin typeface="Calibri"/>
              </a:rPr>
            </a:b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and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loops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96381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/>
              <a:t>: sequence of characters,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'temp'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/>
              <a:t>: integer,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dirty="0"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-1234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1_203_107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/>
              <a:t>: floating point number,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-0.5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complex</a:t>
            </a:r>
            <a:r>
              <a:rPr lang="en-US" dirty="0">
                <a:cs typeface="Courier New" pitchFamily="49" charset="0"/>
              </a:rPr>
              <a:t>: complex number,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1.3 + 4.8j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19536" y="3269884"/>
            <a:ext cx="5698996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print('case', 'dim', 'temp')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[1, 2, 3]: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for temp in [-0.5, 0.0, 0.5]: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+= 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temp)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120337" y="2060849"/>
            <a:ext cx="50206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alibri"/>
              </a:rPr>
              <a:t>3.6+</a:t>
            </a:r>
          </a:p>
        </p:txBody>
      </p:sp>
    </p:spTree>
    <p:extLst>
      <p:ext uri="{BB962C8B-B14F-4D97-AF65-F5344CB8AC3E}">
        <p14:creationId xmlns:p14="http://schemas.microsoft.com/office/powerpoint/2010/main" val="3936760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Very useful data structure</a:t>
            </a:r>
          </a:p>
          <a:p>
            <a:r>
              <a:rPr lang="en-US" dirty="0"/>
              <a:t>Elements can be of same, or different type</a:t>
            </a:r>
          </a:p>
          <a:p>
            <a:r>
              <a:rPr lang="en-US" dirty="0"/>
              <a:t>Literal list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[-0.5, 0.0, 0.5]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['alpha', 'beta', 'gamma', 'delta']</a:t>
            </a:r>
          </a:p>
          <a:p>
            <a:r>
              <a:rPr lang="en-US" dirty="0"/>
              <a:t>Empty list: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dirty="0"/>
              <a:t>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list()</a:t>
            </a:r>
          </a:p>
          <a:p>
            <a:r>
              <a:rPr lang="en-US" dirty="0"/>
              <a:t>List constructor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list(range(3))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[0, 1, 2]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list(range(1, 4))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[1, 2, 3]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list(range(1, 8, 2))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[1, 3, 5, 7]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list(range(0, -9, -3))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[0, -3, -6]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99428" y="5961474"/>
            <a:ext cx="560082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Note: explicit list construction can often be avoided,</a:t>
            </a:r>
            <a:br>
              <a:rPr lang="en-US" sz="2000" dirty="0">
                <a:solidFill>
                  <a:prstClr val="black"/>
                </a:solidFill>
                <a:latin typeface="Calibri"/>
              </a:rPr>
            </a:b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range(…)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returns </a:t>
            </a:r>
            <a:r>
              <a:rPr lang="en-US" sz="2000" dirty="0" err="1">
                <a:solidFill>
                  <a:prstClr val="black"/>
                </a:solidFill>
                <a:latin typeface="Calibri"/>
              </a:rPr>
              <a:t>iterable</a:t>
            </a:r>
            <a:endParaRPr lang="nl-BE" sz="20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43223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list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Example list: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 = ['a', 'b']</a:t>
            </a:r>
            <a:endParaRPr lang="en-US" dirty="0"/>
          </a:p>
          <a:p>
            <a:r>
              <a:rPr lang="en-US" dirty="0"/>
              <a:t>Number of elements: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(l) == 2</a:t>
            </a:r>
          </a:p>
          <a:p>
            <a:r>
              <a:rPr lang="en-US" dirty="0"/>
              <a:t>Append to a list:</a:t>
            </a:r>
            <a:br>
              <a:rPr lang="en-US" dirty="0"/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l.append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('c')</a:t>
            </a:r>
            <a:r>
              <a:rPr lang="en-US" dirty="0"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['a', 'b', 'c']</a:t>
            </a:r>
          </a:p>
          <a:p>
            <a:r>
              <a:rPr lang="en-US" dirty="0"/>
              <a:t>Remove last element:</a:t>
            </a:r>
            <a:br>
              <a:rPr lang="en-US" dirty="0"/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l.pop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== 'c'</a:t>
            </a:r>
            <a:r>
              <a:rPr lang="en-US" dirty="0"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['a', 'b']</a:t>
            </a:r>
          </a:p>
          <a:p>
            <a:r>
              <a:rPr lang="en-US" dirty="0"/>
              <a:t>Insert element at position:</a:t>
            </a:r>
            <a:br>
              <a:rPr lang="en-US" dirty="0"/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l.insert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(1, 'c')</a:t>
            </a:r>
            <a:r>
              <a:rPr lang="en-US" dirty="0"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['a', 'c', 'b']</a:t>
            </a:r>
          </a:p>
          <a:p>
            <a:r>
              <a:rPr lang="en-US" dirty="0"/>
              <a:t>Remove element at:</a:t>
            </a:r>
            <a:br>
              <a:rPr lang="en-US" dirty="0"/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l.pop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(1) == 'c'</a:t>
            </a:r>
            <a:r>
              <a:rPr lang="en-US" dirty="0"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['a', 'b']</a:t>
            </a:r>
          </a:p>
          <a:p>
            <a:r>
              <a:rPr lang="nl-BE" dirty="0" err="1"/>
              <a:t>Extend</a:t>
            </a:r>
            <a:r>
              <a:rPr lang="nl-BE" dirty="0"/>
              <a:t> a list:</a:t>
            </a:r>
            <a:br>
              <a:rPr lang="nl-BE" dirty="0"/>
            </a:br>
            <a:r>
              <a:rPr lang="nl-BE" dirty="0" err="1">
                <a:latin typeface="Courier New" pitchFamily="49" charset="0"/>
                <a:cs typeface="Courier New" pitchFamily="49" charset="0"/>
              </a:rPr>
              <a:t>l.extend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(['c', 'd'])</a:t>
            </a:r>
            <a:r>
              <a:rPr lang="nl-BE" dirty="0">
                <a:cs typeface="Courier New" pitchFamily="49" charset="0"/>
              </a:rPr>
              <a:t>,</a:t>
            </a:r>
            <a:br>
              <a:rPr lang="nl-BE" dirty="0"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['a', 'b', 'c', 'd']</a:t>
            </a:r>
          </a:p>
          <a:p>
            <a:endParaRPr lang="nl-BE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52848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02690" y="5445224"/>
            <a:ext cx="107125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hlinkClick r:id="rId2"/>
              </a:rPr>
              <a:t>https://gjbex.github.io/Python-for-programmers/</a:t>
            </a:r>
            <a:r>
              <a:rPr lang="en-US" sz="4000" dirty="0"/>
              <a:t>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7808AD-4986-C9AD-531A-00629275E4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2875" y="1285875"/>
            <a:ext cx="428625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1108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list elements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Example list: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 = ['a', 'b', 'c']</a:t>
            </a:r>
          </a:p>
          <a:p>
            <a:r>
              <a:rPr lang="en-US" dirty="0">
                <a:cs typeface="Courier New" pitchFamily="49" charset="0"/>
              </a:rPr>
              <a:t>Use first element: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a = l[0]</a:t>
            </a:r>
            <a:r>
              <a:rPr lang="en-US" dirty="0"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 == 'a'</a:t>
            </a:r>
          </a:p>
          <a:p>
            <a:r>
              <a:rPr lang="en-US" dirty="0">
                <a:cs typeface="Courier New" pitchFamily="49" charset="0"/>
              </a:rPr>
              <a:t>Use second element: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l[1]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== 'b'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Use last element: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l[-1]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== 'c'</a:t>
            </a:r>
          </a:p>
          <a:p>
            <a:r>
              <a:rPr lang="en-US" dirty="0">
                <a:cs typeface="Courier New" panose="02070309020205020404" pitchFamily="49" charset="0"/>
              </a:rPr>
              <a:t>One before last: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l[-2]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== 'b'</a:t>
            </a:r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Assignment: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l[2] = 'de'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['a', 'b', 'de']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35898" y="3399384"/>
            <a:ext cx="348018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Note: list index is 0-based!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18150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Slicing &amp; dicing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506916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Example list: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 = list(range(1, 6))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                  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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[1, 2, 3, 4, 5]</a:t>
            </a:r>
          </a:p>
          <a:p>
            <a:r>
              <a:rPr lang="en-US" dirty="0"/>
              <a:t>Creating </a:t>
            </a:r>
            <a:r>
              <a:rPr lang="en-US" dirty="0" err="1"/>
              <a:t>sublists</a:t>
            </a:r>
            <a:r>
              <a:rPr lang="en-US" dirty="0"/>
              <a:t>: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l_sub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l[2:4]</a:t>
            </a:r>
            <a:r>
              <a:rPr lang="en-US" dirty="0"/>
              <a:t>,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l_sub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>
                <a:cs typeface="Courier New" panose="02070309020205020404" pitchFamily="49" charset="0"/>
                <a:sym typeface="Symbol"/>
              </a:rPr>
              <a:t>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[3, 4]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l[:4]</a:t>
            </a:r>
            <a:r>
              <a:rPr lang="en-US" dirty="0">
                <a:cs typeface="Courier New" panose="02070309020205020404" pitchFamily="49" charset="0"/>
                <a:sym typeface="Symbol"/>
              </a:rPr>
              <a:t>,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[1, 2, 3, 4]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l[2:]</a:t>
            </a:r>
            <a:r>
              <a:rPr lang="en-US" dirty="0">
                <a:cs typeface="Courier New" panose="02070309020205020404" pitchFamily="49" charset="0"/>
                <a:sym typeface="Symbol"/>
              </a:rPr>
              <a:t>,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[3, 4, 5]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l[0:4:3]</a:t>
            </a:r>
            <a:r>
              <a:rPr lang="en-US" dirty="0">
                <a:cs typeface="Courier New" panose="02070309020205020404" pitchFamily="49" charset="0"/>
                <a:sym typeface="Symbol"/>
              </a:rPr>
              <a:t>,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[1, 4]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l[::2]</a:t>
            </a:r>
            <a:r>
              <a:rPr lang="en-US" dirty="0">
                <a:cs typeface="Courier New" panose="02070309020205020404" pitchFamily="49" charset="0"/>
                <a:sym typeface="Symbol"/>
              </a:rPr>
              <a:t>,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[1, 3, 5]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l[4:1:-1]</a:t>
            </a:r>
            <a:r>
              <a:rPr lang="en-US" dirty="0">
                <a:cs typeface="Courier New" panose="02070309020205020404" pitchFamily="49" charset="0"/>
                <a:sym typeface="Symbol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[5, 4, 3]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l[::-1]</a:t>
            </a:r>
            <a:r>
              <a:rPr lang="en-US" dirty="0">
                <a:cs typeface="Courier New" panose="02070309020205020404" pitchFamily="49" charset="0"/>
                <a:sym typeface="Symbol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l_r</a:t>
            </a:r>
            <a:r>
              <a:rPr lang="en-US" dirty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[5, 4, 3, 2, 1]</a:t>
            </a:r>
          </a:p>
          <a:p>
            <a:r>
              <a:rPr lang="en-US" dirty="0">
                <a:cs typeface="Courier New" panose="02070309020205020404" pitchFamily="49" charset="0"/>
                <a:sym typeface="Symbol"/>
              </a:rPr>
              <a:t>Assigning to slices: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l[::2] = ['a', 'b'</a:t>
            </a:r>
            <a:r>
              <a:rPr lang="en-US" dirty="0">
                <a:cs typeface="Courier New" panose="02070309020205020404" pitchFamily="49" charset="0"/>
                <a:sym typeface="Symbol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'c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'],</a:t>
            </a:r>
            <a:br>
              <a:rPr lang="nl-BE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</a:b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            l</a:t>
            </a:r>
            <a:r>
              <a:rPr lang="nl-BE" dirty="0">
                <a:cs typeface="Courier New" panose="02070309020205020404" pitchFamily="49" charset="0"/>
                <a:sym typeface="Symbol"/>
              </a:rPr>
              <a:t> </a:t>
            </a:r>
            <a:r>
              <a:rPr lang="en-US" dirty="0">
                <a:cs typeface="Courier New" panose="02070309020205020404" pitchFamily="49" charset="0"/>
                <a:sym typeface="Symbol"/>
              </a:rPr>
              <a:t>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['a', 2, 'b', 4, 'c']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65560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Iterating over lists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Example list: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 = list(range(1, 6))</a:t>
            </a:r>
            <a:endParaRPr lang="en-US" dirty="0"/>
          </a:p>
          <a:p>
            <a:r>
              <a:rPr lang="en-US" dirty="0"/>
              <a:t>Straightforward iteration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e in data: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f(e)</a:t>
            </a:r>
          </a:p>
          <a:p>
            <a:r>
              <a:rPr lang="en-US" dirty="0"/>
              <a:t>Need index?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(data)):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g(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data[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en-US" dirty="0"/>
              <a:t>Better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e in enumerate(data):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g(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e)</a:t>
            </a:r>
            <a:br>
              <a:rPr lang="en-US" dirty="0"/>
            </a:br>
            <a:r>
              <a:rPr lang="en-US" dirty="0"/>
              <a:t>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64352" y="2420888"/>
            <a:ext cx="5645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5400" b="1" i="1" dirty="0">
                <a:solidFill>
                  <a:srgbClr val="00B050"/>
                </a:solidFill>
                <a:latin typeface="Calibri"/>
                <a:sym typeface="Symbol"/>
              </a:rPr>
              <a:t></a:t>
            </a:r>
            <a:endParaRPr lang="nl-BE" sz="5400" b="1" i="1" dirty="0">
              <a:solidFill>
                <a:srgbClr val="00B050"/>
              </a:solidFill>
              <a:latin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264352" y="4809926"/>
            <a:ext cx="5645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5400" b="1" i="1" dirty="0">
                <a:solidFill>
                  <a:srgbClr val="00B050"/>
                </a:solidFill>
                <a:latin typeface="Calibri"/>
                <a:sym typeface="Symbol"/>
              </a:rPr>
              <a:t></a:t>
            </a:r>
            <a:endParaRPr lang="nl-BE" sz="5400" b="1" i="1" dirty="0">
              <a:solidFill>
                <a:srgbClr val="00B050"/>
              </a:solidFill>
              <a:latin typeface="Calibri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9408368" y="3717032"/>
            <a:ext cx="648072" cy="504056"/>
            <a:chOff x="179512" y="548680"/>
            <a:chExt cx="648072" cy="504056"/>
          </a:xfrm>
        </p:grpSpPr>
        <p:cxnSp>
          <p:nvCxnSpPr>
            <p:cNvPr id="8" name="Straight Connector 7"/>
            <p:cNvCxnSpPr/>
            <p:nvPr/>
          </p:nvCxnSpPr>
          <p:spPr>
            <a:xfrm flipV="1">
              <a:off x="179512" y="548680"/>
              <a:ext cx="648072" cy="504056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 flipV="1">
              <a:off x="186943" y="548680"/>
              <a:ext cx="496625" cy="504056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10520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data revisited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556793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range(…)</a:t>
            </a:r>
          </a:p>
          <a:p>
            <a:r>
              <a:rPr lang="en-US" dirty="0"/>
              <a:t>How to do lists of floats?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[0.5*x for x in range(-1, 2)]</a:t>
            </a:r>
          </a:p>
          <a:p>
            <a:pPr lvl="1"/>
            <a:r>
              <a:rPr lang="en-US" dirty="0"/>
              <a:t>list comprehensions: construct list from list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19537" y="4133979"/>
            <a:ext cx="7077579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print('case', 'dim', 'temp')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range(1, 4):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for temp in [0.5*x for x in range(-1, 2)]: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+= 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temp)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17658" y="2236802"/>
            <a:ext cx="226677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looks a lot like math</a:t>
            </a:r>
            <a:endParaRPr lang="nl-BE" sz="2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60096" y="4489956"/>
            <a:ext cx="3374770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consider using </a:t>
            </a:r>
            <a:r>
              <a:rPr lang="en-US" sz="2800" dirty="0" err="1">
                <a:solidFill>
                  <a:prstClr val="black"/>
                </a:solidFill>
                <a:latin typeface="Calibri"/>
              </a:rPr>
              <a:t>numpy</a:t>
            </a:r>
            <a:endParaRPr lang="nl-BE" sz="2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6529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strings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Use tabs as separator</a:t>
            </a:r>
          </a:p>
          <a:p>
            <a:r>
              <a:rPr lang="en-US" dirty="0"/>
              <a:t>Increase number of digits after decimal point to 4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>
              <a:cs typeface="Courier New" pitchFamily="49" charset="0"/>
            </a:endParaRPr>
          </a:p>
          <a:p>
            <a:endParaRPr lang="en-US" dirty="0"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f-string: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f'{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case_nr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}\t{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}\t{temp:.4f}'</a:t>
            </a:r>
            <a:endParaRPr lang="en-US" sz="2800" dirty="0"/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cs typeface="Courier New" pitchFamily="49" charset="0"/>
            </a:endParaRPr>
          </a:p>
          <a:p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3143672" y="3737906"/>
            <a:ext cx="1872208" cy="57606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 flipV="1">
            <a:off x="4439816" y="3809914"/>
            <a:ext cx="2088232" cy="504056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5663952" y="3737906"/>
            <a:ext cx="3024336" cy="57606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3409590" y="3737906"/>
            <a:ext cx="1656184" cy="1243332"/>
            <a:chOff x="1885590" y="3284984"/>
            <a:chExt cx="1656184" cy="1243332"/>
          </a:xfrm>
        </p:grpSpPr>
        <p:sp>
          <p:nvSpPr>
            <p:cNvPr id="11" name="Left Brace 10"/>
            <p:cNvSpPr/>
            <p:nvPr/>
          </p:nvSpPr>
          <p:spPr>
            <a:xfrm rot="16200000">
              <a:off x="2123728" y="3140969"/>
              <a:ext cx="72008" cy="360040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5590" y="4128206"/>
              <a:ext cx="5261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tab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13" name="Straight Arrow Connector 12"/>
            <p:cNvCxnSpPr>
              <a:stCxn id="12" idx="0"/>
              <a:endCxn id="11" idx="1"/>
            </p:cNvCxnSpPr>
            <p:nvPr/>
          </p:nvCxnSpPr>
          <p:spPr>
            <a:xfrm flipV="1">
              <a:off x="2148675" y="3356993"/>
              <a:ext cx="11057" cy="7712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Left Brace 18"/>
            <p:cNvSpPr/>
            <p:nvPr/>
          </p:nvSpPr>
          <p:spPr>
            <a:xfrm rot="16200000">
              <a:off x="3325750" y="3140968"/>
              <a:ext cx="72008" cy="360040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21" name="Straight Arrow Connector 20"/>
            <p:cNvCxnSpPr>
              <a:stCxn id="12" idx="0"/>
              <a:endCxn id="19" idx="1"/>
            </p:cNvCxnSpPr>
            <p:nvPr/>
          </p:nvCxnSpPr>
          <p:spPr>
            <a:xfrm flipV="1">
              <a:off x="2148675" y="3356992"/>
              <a:ext cx="1213079" cy="77121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5879976" y="2780928"/>
            <a:ext cx="648072" cy="504056"/>
            <a:chOff x="4355976" y="2780928"/>
            <a:chExt cx="648072" cy="504056"/>
          </a:xfrm>
        </p:grpSpPr>
        <p:sp>
          <p:nvSpPr>
            <p:cNvPr id="26" name="Left Brace 25"/>
            <p:cNvSpPr/>
            <p:nvPr/>
          </p:nvSpPr>
          <p:spPr>
            <a:xfrm rot="5400000" flipV="1">
              <a:off x="4644008" y="2924944"/>
              <a:ext cx="72008" cy="648072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27" name="Straight Arrow Connector 26"/>
            <p:cNvCxnSpPr>
              <a:endCxn id="26" idx="1"/>
            </p:cNvCxnSpPr>
            <p:nvPr/>
          </p:nvCxnSpPr>
          <p:spPr>
            <a:xfrm>
              <a:off x="4680012" y="2780928"/>
              <a:ext cx="0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07569" y="3181890"/>
            <a:ext cx="759053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'{0}\t{1}\t{2:.4f}'.format(</a:t>
            </a:r>
            <a:br>
              <a:rPr lang="en-US" sz="3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br>
              <a:rPr lang="en-US" sz="3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3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32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sz="3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32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3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temp)</a:t>
            </a:r>
            <a:endParaRPr lang="en-US" sz="32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063644" y="5979430"/>
            <a:ext cx="50206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alibri"/>
              </a:rPr>
              <a:t>3.6+</a:t>
            </a:r>
          </a:p>
        </p:txBody>
      </p:sp>
    </p:spTree>
    <p:extLst>
      <p:ext uri="{BB962C8B-B14F-4D97-AF65-F5344CB8AC3E}">
        <p14:creationId xmlns:p14="http://schemas.microsoft.com/office/powerpoint/2010/main" val="3186418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  <p:bldP spid="1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 &amp;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string is an object (class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/>
              <a:t>),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format</a:t>
            </a:r>
            <a:r>
              <a:rPr lang="en-US" dirty="0"/>
              <a:t> is a method on that object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2783632" y="3822140"/>
            <a:ext cx="6840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'{0}\t{1}\t{2:.4f}'.format(</a:t>
            </a:r>
            <a:br>
              <a:rPr lang="en-US" sz="2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2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sz="2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temp)</a:t>
            </a:r>
            <a:endParaRPr lang="nl-BE" sz="2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2927648" y="2852937"/>
            <a:ext cx="3384378" cy="969205"/>
            <a:chOff x="1403648" y="2996952"/>
            <a:chExt cx="3384378" cy="969205"/>
          </a:xfrm>
        </p:grpSpPr>
        <p:grpSp>
          <p:nvGrpSpPr>
            <p:cNvPr id="5" name="Group 4"/>
            <p:cNvGrpSpPr/>
            <p:nvPr/>
          </p:nvGrpSpPr>
          <p:grpSpPr>
            <a:xfrm>
              <a:off x="1403648" y="3397062"/>
              <a:ext cx="3384378" cy="569095"/>
              <a:chOff x="3131840" y="2751895"/>
              <a:chExt cx="3384378" cy="569095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783166" y="1587939"/>
                <a:ext cx="81725" cy="338437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7" name="Straight Arrow Connector 6"/>
              <p:cNvCxnSpPr>
                <a:stCxn id="10" idx="2"/>
                <a:endCxn id="6" idx="1"/>
              </p:cNvCxnSpPr>
              <p:nvPr/>
            </p:nvCxnSpPr>
            <p:spPr>
              <a:xfrm flipH="1">
                <a:off x="4824029" y="2751895"/>
                <a:ext cx="3248" cy="4873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/>
            <p:cNvSpPr txBox="1"/>
            <p:nvPr/>
          </p:nvSpPr>
          <p:spPr>
            <a:xfrm>
              <a:off x="2679739" y="2996952"/>
              <a:ext cx="8386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object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580005" y="2852936"/>
            <a:ext cx="1054143" cy="933200"/>
            <a:chOff x="5056004" y="2996952"/>
            <a:chExt cx="1054143" cy="933200"/>
          </a:xfrm>
        </p:grpSpPr>
        <p:grpSp>
          <p:nvGrpSpPr>
            <p:cNvPr id="12" name="Group 11"/>
            <p:cNvGrpSpPr/>
            <p:nvPr/>
          </p:nvGrpSpPr>
          <p:grpSpPr>
            <a:xfrm>
              <a:off x="5056004" y="3397062"/>
              <a:ext cx="1054143" cy="533090"/>
              <a:chOff x="4407932" y="2751895"/>
              <a:chExt cx="1054143" cy="533090"/>
            </a:xfrm>
          </p:grpSpPr>
          <p:sp>
            <p:nvSpPr>
              <p:cNvPr id="13" name="Left Brace 12"/>
              <p:cNvSpPr/>
              <p:nvPr/>
            </p:nvSpPr>
            <p:spPr>
              <a:xfrm rot="5400000" flipV="1">
                <a:off x="4912144" y="2735054"/>
                <a:ext cx="45719" cy="1054143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14" name="Straight Arrow Connector 13"/>
              <p:cNvCxnSpPr>
                <a:stCxn id="15" idx="2"/>
                <a:endCxn id="13" idx="1"/>
              </p:cNvCxnSpPr>
              <p:nvPr/>
            </p:nvCxnSpPr>
            <p:spPr>
              <a:xfrm>
                <a:off x="4930887" y="2751895"/>
                <a:ext cx="4117" cy="4873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5075327" y="2996952"/>
              <a:ext cx="10072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method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727850" y="4653132"/>
            <a:ext cx="3816424" cy="1008117"/>
            <a:chOff x="3203850" y="4797147"/>
            <a:chExt cx="3816424" cy="1008117"/>
          </a:xfrm>
        </p:grpSpPr>
        <p:grpSp>
          <p:nvGrpSpPr>
            <p:cNvPr id="18" name="Group 17"/>
            <p:cNvGrpSpPr/>
            <p:nvPr/>
          </p:nvGrpSpPr>
          <p:grpSpPr>
            <a:xfrm flipV="1">
              <a:off x="3203850" y="4797147"/>
              <a:ext cx="3816424" cy="608007"/>
              <a:chOff x="2771802" y="2712988"/>
              <a:chExt cx="3816424" cy="608007"/>
            </a:xfrm>
          </p:grpSpPr>
          <p:sp>
            <p:nvSpPr>
              <p:cNvPr id="19" name="Left Brace 18"/>
              <p:cNvSpPr/>
              <p:nvPr/>
            </p:nvSpPr>
            <p:spPr>
              <a:xfrm rot="5400000" flipV="1">
                <a:off x="4639150" y="1371919"/>
                <a:ext cx="81728" cy="3816424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20" name="Straight Arrow Connector 19"/>
              <p:cNvCxnSpPr>
                <a:stCxn id="23" idx="0"/>
                <a:endCxn id="19" idx="1"/>
              </p:cNvCxnSpPr>
              <p:nvPr/>
            </p:nvCxnSpPr>
            <p:spPr>
              <a:xfrm flipH="1">
                <a:off x="4680014" y="2712988"/>
                <a:ext cx="78444" cy="5262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/>
            <p:cNvSpPr txBox="1"/>
            <p:nvPr/>
          </p:nvSpPr>
          <p:spPr>
            <a:xfrm>
              <a:off x="4099117" y="5405154"/>
              <a:ext cx="218277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method arguments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287689" y="5949281"/>
            <a:ext cx="517423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methods on strings produce new strings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41700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Modifying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Replace negative temperatures by 0.0 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67608" y="2204864"/>
            <a:ext cx="1789272" cy="18158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case dim temp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 1 -0.5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5 2 0.0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5087889" y="2204864"/>
            <a:ext cx="3635031" cy="1815882"/>
            <a:chOff x="3563888" y="2204864"/>
            <a:chExt cx="3635031" cy="1815882"/>
          </a:xfrm>
        </p:grpSpPr>
        <p:sp>
          <p:nvSpPr>
            <p:cNvPr id="5" name="TextBox 4"/>
            <p:cNvSpPr txBox="1"/>
            <p:nvPr/>
          </p:nvSpPr>
          <p:spPr>
            <a:xfrm>
              <a:off x="5409647" y="2204864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case dim temp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1 1 0.0000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2 1 0.0000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3 1 0.5000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4 2 0.0000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5 2 0.0000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563888" y="3220526"/>
              <a:ext cx="100811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1919536" y="4133980"/>
            <a:ext cx="8042586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sys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().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rstrip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('\r\n'))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data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('\r\n').split()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if float(data[2]) &lt; 0.0: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data[2] = '0.0'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print(f'{data[0]} {data[1]} {float(data[2]:.4f}')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1294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Getting things in and out:</a:t>
            </a:r>
            <a:br>
              <a:rPr lang="en-US" dirty="0"/>
            </a:br>
            <a:r>
              <a:rPr lang="en-US" dirty="0"/>
              <a:t>I/O &amp; command line arguments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https://github.com/gjbex/Python-for-programmers/tree/master/source_code/presentation/fundamentals</a:t>
            </a:r>
            <a:r>
              <a:rPr lang="en-US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040266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lines from file handles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Standard file handles: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/>
              <a:t>: standard input (keyboard, pipe in)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sys.stdout</a:t>
            </a:r>
            <a:r>
              <a:rPr lang="en-US" dirty="0"/>
              <a:t>: standard output (screen, pipe out)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sys.stderr</a:t>
            </a:r>
            <a:r>
              <a:rPr lang="en-US" dirty="0"/>
              <a:t>: standard error (screen, pipe out)</a:t>
            </a:r>
          </a:p>
          <a:p>
            <a:r>
              <a:rPr lang="en-US" dirty="0"/>
              <a:t>Reading a single line: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: returns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/>
              <a:t>Reading all lines at once: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ym typeface="Wingdings" pitchFamily="2" charset="2"/>
              </a:rPr>
              <a:t>returns 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list</a:t>
            </a:r>
            <a:r>
              <a:rPr lang="en-US" dirty="0">
                <a:sym typeface="Wingdings" pitchFamily="2" charset="2"/>
              </a:rPr>
              <a:t> of </a:t>
            </a:r>
            <a:r>
              <a:rPr lang="en-US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str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040216" y="4797152"/>
            <a:ext cx="216024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prstClr val="black"/>
                </a:solidFill>
                <a:latin typeface="Calibri"/>
              </a:rPr>
              <a:t>Note: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line endings,</a:t>
            </a:r>
          </a:p>
          <a:p>
            <a:r>
              <a:rPr lang="en-US" dirty="0">
                <a:solidFill>
                  <a:prstClr val="black"/>
                </a:solidFill>
                <a:latin typeface="Calibri"/>
              </a:rPr>
              <a:t>e.g.,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or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\r\n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are</a:t>
            </a:r>
            <a:br>
              <a:rPr lang="en-US" dirty="0">
                <a:solidFill>
                  <a:prstClr val="black"/>
                </a:solidFill>
                <a:latin typeface="Calibri"/>
              </a:rPr>
            </a:br>
            <a:r>
              <a:rPr lang="en-US" dirty="0">
                <a:solidFill>
                  <a:prstClr val="black"/>
                </a:solidFill>
                <a:latin typeface="Calibri"/>
              </a:rPr>
              <a:t>included</a:t>
            </a:r>
            <a:endParaRPr lang="nl-BE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27648" y="6021288"/>
            <a:ext cx="64966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prstClr val="black"/>
                </a:solidFill>
                <a:latin typeface="Calibri"/>
              </a:rPr>
              <a:t>Note: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readline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readlines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are methods on file handles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06418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&amp; memory consumption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Remember,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readlines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 method reads whole file at once</a:t>
            </a:r>
          </a:p>
          <a:p>
            <a:pPr lvl="1"/>
            <a:r>
              <a:rPr lang="en-US" dirty="0"/>
              <a:t>For large files, creates long list = lots of memory</a:t>
            </a:r>
          </a:p>
          <a:p>
            <a:r>
              <a:rPr lang="en-US" dirty="0"/>
              <a:t>Avoid: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20993" y="3258372"/>
            <a:ext cx="487184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sys.stdin.readlines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20993" y="5073531"/>
            <a:ext cx="321754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16081" y="5046276"/>
            <a:ext cx="351153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prstClr val="black"/>
                </a:solidFill>
                <a:latin typeface="Calibri"/>
              </a:rPr>
              <a:t>Returns iterator, not </a:t>
            </a:r>
            <a:r>
              <a:rPr lang="en-US" sz="2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list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dirty="0">
                <a:solidFill>
                  <a:prstClr val="black"/>
                </a:solidFill>
                <a:latin typeface="Calibri"/>
              </a:rPr>
              <a:t>Memory friendly!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57325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5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Qr code&#10;&#10;Description automatically generated">
            <a:extLst>
              <a:ext uri="{FF2B5EF4-FFF2-40B4-BE49-F238E27FC236}">
                <a16:creationId xmlns:a16="http://schemas.microsoft.com/office/drawing/2014/main" id="{73A4FCC5-DC3D-4500-9780-EECF84D9A9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7FCF127-8934-FE9B-95B5-BEA475FB2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885094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to file handles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/>
              <a:t> function writes objects to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sys.stdout</a:t>
            </a:r>
            <a:r>
              <a:rPr lang="en-US" dirty="0"/>
              <a:t>, adds 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/>
              <a:t>' (or 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\r\n</a:t>
            </a:r>
            <a:r>
              <a:rPr lang="en-US" dirty="0"/>
              <a:t>') and applies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 conversion function by default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write(…)</a:t>
            </a:r>
            <a:r>
              <a:rPr lang="en-US" dirty="0"/>
              <a:t> method writes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/>
              <a:t> to file handle, e.g.,</a:t>
            </a:r>
          </a:p>
          <a:p>
            <a:pPr lvl="1"/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('### error: number is negative\n')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sys.stdout.write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output_str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flush()</a:t>
            </a:r>
            <a:r>
              <a:rPr lang="en-US" dirty="0"/>
              <a:t> method flushes output to disk</a:t>
            </a:r>
          </a:p>
          <a:p>
            <a:pPr lvl="1"/>
            <a:r>
              <a:rPr lang="en-US" dirty="0"/>
              <a:t>At least, tells OS to do so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50076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print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5069160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dirty="0"/>
              <a:t> has some useful optional arguments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en-US" dirty="0"/>
              <a:t>: allows to print to any open file handle, e.g.,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sys.stderr</a:t>
            </a:r>
            <a:r>
              <a:rPr lang="en-US" dirty="0"/>
              <a:t> (default: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sys.stdout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print("# error: number should be positive",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file=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sys.stderr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dirty="0"/>
              <a:t>: character to separate multiple objects to print</a:t>
            </a:r>
            <a:br>
              <a:rPr lang="en-US" dirty="0"/>
            </a:br>
            <a:r>
              <a:rPr lang="en-US" dirty="0"/>
              <a:t>(default: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 '</a:t>
            </a:r>
            <a:r>
              <a:rPr lang="en-US" dirty="0"/>
              <a:t>), e.g.,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print('alpha', 3, 5.7,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='\t')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dirty="0"/>
              <a:t>: character to add when all arguments are printed</a:t>
            </a:r>
            <a:br>
              <a:rPr lang="en-US" dirty="0"/>
            </a:br>
            <a:r>
              <a:rPr lang="en-US" dirty="0"/>
              <a:t>(default: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/>
              <a:t>), e.g.,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print('next print will be on same line',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end='')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flush</a:t>
            </a:r>
            <a:r>
              <a:rPr lang="en-US" dirty="0"/>
              <a:t>: whether to combine print with a flush on the file handle (default: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/>
              <a:t>),</a:t>
            </a:r>
            <a:br>
              <a:rPr lang="nl-BE" dirty="0"/>
            </a:b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print('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', file=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sys.stderr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flush=True)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74433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command line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Script name &amp; command line arguments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75720" y="2780929"/>
            <a:ext cx="3168352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sys</a:t>
            </a:r>
          </a:p>
          <a:p>
            <a:endParaRPr lang="en-US" sz="1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11908" y="3987061"/>
            <a:ext cx="6112571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 python  cla_printer.py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['cla_printer.py']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 python  cla_printer.py  alpha  beta  3.5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['cla_printer.py', 'alpha', 'beta', '3.5']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 cla_printer.py  'alpha beta'  3.5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['cla_printer.py', 'alpha beta', '3.5']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7896200" y="3501008"/>
            <a:ext cx="2123222" cy="1363216"/>
            <a:chOff x="6372200" y="3735035"/>
            <a:chExt cx="2123222" cy="1363216"/>
          </a:xfrm>
        </p:grpSpPr>
        <p:sp>
          <p:nvSpPr>
            <p:cNvPr id="6" name="TextBox 5"/>
            <p:cNvSpPr txBox="1"/>
            <p:nvPr/>
          </p:nvSpPr>
          <p:spPr>
            <a:xfrm>
              <a:off x="7164288" y="3735035"/>
              <a:ext cx="1331134" cy="1200329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  <a:latin typeface="Calibri"/>
                </a:rPr>
                <a:t>Note:</a:t>
              </a:r>
            </a:p>
            <a:p>
              <a:r>
                <a:rPr lang="en-US" sz="2400" dirty="0">
                  <a:solidFill>
                    <a:srgbClr val="FF0000"/>
                  </a:solidFill>
                  <a:latin typeface="Calibri"/>
                </a:rPr>
                <a:t>all values</a:t>
              </a:r>
              <a:br>
                <a:rPr lang="en-US" sz="2400" dirty="0">
                  <a:solidFill>
                    <a:srgbClr val="FF0000"/>
                  </a:solidFill>
                  <a:latin typeface="Calibri"/>
                </a:rPr>
              </a:br>
              <a:r>
                <a:rPr lang="en-US" sz="2400" dirty="0">
                  <a:solidFill>
                    <a:srgbClr val="FF0000"/>
                  </a:solidFill>
                  <a:latin typeface="Calibri"/>
                </a:rPr>
                <a:t>are </a:t>
              </a:r>
              <a:r>
                <a:rPr lang="en-US" sz="2400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str</a:t>
              </a:r>
              <a:endParaRPr 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6" idx="1"/>
            </p:cNvCxnSpPr>
            <p:nvPr/>
          </p:nvCxnSpPr>
          <p:spPr>
            <a:xfrm flipH="1">
              <a:off x="6372200" y="4335200"/>
              <a:ext cx="792088" cy="76305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2927649" y="6021289"/>
            <a:ext cx="612186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Okay for very simple cases, better: use </a:t>
            </a:r>
            <a:r>
              <a:rPr lang="en-US" sz="2400" dirty="0" err="1">
                <a:solidFill>
                  <a:prstClr val="black"/>
                </a:solidFill>
                <a:latin typeface="Calibri"/>
              </a:rPr>
              <a:t>argparse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17036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 fundamentals continued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https://github.com/gjbex/Python-for-programmers/tree/master/source_code/presentation/fundamentals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518762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more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/>
              <a:t> methods: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strip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Getting rid of line endings: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</a:t>
            </a:r>
          </a:p>
          <a:p>
            <a:pPr lvl="1"/>
            <a:r>
              <a:rPr lang="en-US" dirty="0"/>
              <a:t>method will strip all combinations of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\r</a:t>
            </a:r>
            <a:r>
              <a:rPr lang="en-US" dirty="0"/>
              <a:t> 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/>
              <a:t> from right end of string</a:t>
            </a:r>
          </a:p>
          <a:p>
            <a:pPr lvl="1"/>
            <a:r>
              <a:rPr lang="en-US" dirty="0"/>
              <a:t>Similar methods:</a:t>
            </a:r>
          </a:p>
          <a:p>
            <a:pPr lvl="2"/>
            <a:r>
              <a:rPr lang="en-US" dirty="0" err="1">
                <a:latin typeface="Courier New" pitchFamily="49" charset="0"/>
                <a:cs typeface="Courier New" pitchFamily="49" charset="0"/>
              </a:rPr>
              <a:t>lstrip</a:t>
            </a:r>
            <a:r>
              <a:rPr lang="en-US" dirty="0"/>
              <a:t>: strips from left end of string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strip</a:t>
            </a:r>
            <a:r>
              <a:rPr lang="en-US" dirty="0"/>
              <a:t>: strips from both ends of string</a:t>
            </a:r>
          </a:p>
          <a:p>
            <a:pPr lvl="1"/>
            <a:r>
              <a:rPr lang="en-US" dirty="0"/>
              <a:t>no arguments, strips: space,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\t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\r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>
                <a:latin typeface="Calibri" pitchFamily="34" charset="0"/>
                <a:cs typeface="Courier New" pitchFamily="49" charset="0"/>
              </a:rPr>
              <a:t>,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95600" y="5877273"/>
            <a:ext cx="725865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Note that strings are not modified, new string is created!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95877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/>
              <a:t> method: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split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ourier New" pitchFamily="49" charset="0"/>
              </a:rPr>
              <a:t>Splitting string: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split()</a:t>
            </a:r>
            <a:r>
              <a:rPr lang="en-US" dirty="0">
                <a:cs typeface="Courier New" pitchFamily="49" charset="0"/>
              </a:rPr>
              <a:t>returns list of strings</a:t>
            </a:r>
          </a:p>
          <a:p>
            <a:pPr lvl="1"/>
            <a:r>
              <a:rPr lang="en-US" dirty="0">
                <a:cs typeface="Courier New" pitchFamily="49" charset="0"/>
              </a:rPr>
              <a:t>no argument: split on (multiple) whitespace</a:t>
            </a:r>
          </a:p>
          <a:p>
            <a:pPr lvl="1"/>
            <a:r>
              <a:rPr lang="en-US" dirty="0">
                <a:cs typeface="Courier New" pitchFamily="49" charset="0"/>
              </a:rPr>
              <a:t>otherwise, split on provided string</a:t>
            </a:r>
          </a:p>
          <a:p>
            <a:pPr lvl="1"/>
            <a:r>
              <a:rPr lang="en-US" dirty="0">
                <a:cs typeface="Courier New" pitchFamily="49" charset="0"/>
              </a:rPr>
              <a:t>limit number of splits by providing extra argument</a:t>
            </a:r>
          </a:p>
          <a:p>
            <a:r>
              <a:rPr lang="en-US" dirty="0">
                <a:cs typeface="Courier New" pitchFamily="49" charset="0"/>
              </a:rPr>
              <a:t>E.g., read file, and print only end times</a:t>
            </a:r>
          </a:p>
          <a:p>
            <a:pPr lvl="1"/>
            <a:endParaRPr lang="en-US" dirty="0"/>
          </a:p>
          <a:p>
            <a:pPr lvl="1"/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2771384" y="4422012"/>
            <a:ext cx="4044697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start 1: 2013-03-27 14:20:13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1: 2013-03-28 03:05:57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start 2: 2013-03-28 04:30:17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start 3: 2013-03-28 04:30:17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2: 2013-03-28 05:45:17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3: 2013-03-28 09:15:38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48128" y="4869161"/>
            <a:ext cx="273010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Split on '</a:t>
            </a:r>
            <a:r>
              <a:rPr lang="en-US" sz="2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', but note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dirty="0">
                <a:solidFill>
                  <a:prstClr val="black"/>
                </a:solidFill>
                <a:latin typeface="Calibri"/>
              </a:rPr>
              <a:t>time format!!!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53844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More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/>
              <a:t> methods:</a:t>
            </a:r>
            <a:br>
              <a:rPr lang="en-US" dirty="0"/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startswith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endswith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startswith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(prefix)</a:t>
            </a:r>
            <a:r>
              <a:rPr lang="en-US" dirty="0"/>
              <a:t>,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endswith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(suffix)</a:t>
            </a:r>
            <a:r>
              <a:rPr lang="en-US" dirty="0"/>
              <a:t> return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/>
              <a:t> starts with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prefix</a:t>
            </a:r>
            <a:r>
              <a:rPr lang="en-US" dirty="0"/>
              <a:t>/ends with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suffix</a:t>
            </a:r>
            <a:r>
              <a:rPr lang="en-US" dirty="0"/>
              <a:t> respectively,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/>
              <a:t> otherwise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11624" y="3573016"/>
            <a:ext cx="693972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event_str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event_str.startswith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('end'):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event,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time_str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event_str.split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(':',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time_str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223792" y="5013176"/>
            <a:ext cx="5040560" cy="1017404"/>
            <a:chOff x="2699792" y="5013176"/>
            <a:chExt cx="5040560" cy="1017404"/>
          </a:xfrm>
        </p:grpSpPr>
        <p:sp>
          <p:nvSpPr>
            <p:cNvPr id="5" name="TextBox 4"/>
            <p:cNvSpPr txBox="1"/>
            <p:nvPr/>
          </p:nvSpPr>
          <p:spPr>
            <a:xfrm>
              <a:off x="2699792" y="5661248"/>
              <a:ext cx="45247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  <a:latin typeface="Calibri"/>
                </a:rPr>
                <a:t>Only single split, otherwise time is split as well</a:t>
              </a:r>
            </a:p>
          </p:txBody>
        </p:sp>
        <p:cxnSp>
          <p:nvCxnSpPr>
            <p:cNvPr id="7" name="Straight Arrow Connector 6"/>
            <p:cNvCxnSpPr>
              <a:stCxn id="5" idx="3"/>
            </p:cNvCxnSpPr>
            <p:nvPr/>
          </p:nvCxnSpPr>
          <p:spPr>
            <a:xfrm flipV="1">
              <a:off x="7224557" y="5013176"/>
              <a:ext cx="515795" cy="832738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17826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Even more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/>
              <a:t> methods: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is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&lt;something&gt;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28801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Test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/>
              <a:t> is uppercase/lowercase: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s.isupper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s.islower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'ABC'.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isupper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== True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'A19'.isupper() == True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isupper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== False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'19'.isupper()  == False</a:t>
            </a:r>
          </a:p>
          <a:p>
            <a:r>
              <a:rPr lang="en-US" dirty="0"/>
              <a:t>Test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/>
              <a:t> has only whitespace: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s.isspace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/>
              <a:t>Test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/>
              <a:t> has only digits: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s.isdigit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/>
              <a:t>Test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/>
              <a:t> is </a:t>
            </a:r>
            <a:r>
              <a:rPr lang="en-US" dirty="0" err="1"/>
              <a:t>alphabethic</a:t>
            </a:r>
            <a:r>
              <a:rPr lang="en-US" dirty="0"/>
              <a:t>/alphanumeric: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s.isalpha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s.isalnum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5819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&amp; replacing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Does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/>
              <a:t> contain substring?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 in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ABabCD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 == True</a:t>
            </a:r>
          </a:p>
          <a:p>
            <a:r>
              <a:rPr lang="en-US" dirty="0"/>
              <a:t>Find position of first occurrence of substring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ABabCD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'.find('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 == 2</a:t>
            </a:r>
          </a:p>
          <a:p>
            <a:pPr lvl="1"/>
            <a:r>
              <a:rPr lang="en-US" dirty="0"/>
              <a:t>returns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-1</a:t>
            </a:r>
            <a:r>
              <a:rPr lang="en-US" dirty="0"/>
              <a:t> when not found</a:t>
            </a:r>
          </a:p>
          <a:p>
            <a:pPr lvl="1"/>
            <a:r>
              <a:rPr lang="en-US" dirty="0"/>
              <a:t>can search between given start and final position</a:t>
            </a:r>
          </a:p>
          <a:p>
            <a:r>
              <a:rPr lang="en-US" dirty="0"/>
              <a:t>Replace all occurrences of substring by other substring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'3.14'.replace('.', ',') == '3,14'</a:t>
            </a:r>
          </a:p>
          <a:p>
            <a:pPr lvl="1"/>
            <a:r>
              <a:rPr lang="en-US" dirty="0"/>
              <a:t>maximum number of replacements can be specified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4009242" y="5589241"/>
            <a:ext cx="403097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More methods, but this will do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12969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/>
              <a:t>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Concatenating strings: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 +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 ==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</a:p>
          <a:p>
            <a:pPr lvl="1"/>
            <a:r>
              <a:rPr lang="en-US" dirty="0">
                <a:cs typeface="Courier New" pitchFamily="49" charset="0"/>
              </a:rPr>
              <a:t>Works 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>
                <a:cs typeface="Courier New" pitchFamily="49" charset="0"/>
              </a:rPr>
              <a:t> as well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[0, 1] + [3, 4] == [0, 1, 3, 4]</a:t>
            </a:r>
          </a:p>
          <a:p>
            <a:r>
              <a:rPr lang="en-US" dirty="0"/>
              <a:t>Multiplying strings: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'x' * 4 ==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xxxx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</a:p>
          <a:p>
            <a:pPr lvl="1"/>
            <a:r>
              <a:rPr lang="en-US" dirty="0"/>
              <a:t>Works 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dirty="0"/>
              <a:t> as well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[0.0] * 4 == [0.0, 0.0, 0.0, 0.0]</a:t>
            </a:r>
          </a:p>
          <a:p>
            <a:pPr lvl="2"/>
            <a:r>
              <a:rPr lang="en-US" dirty="0"/>
              <a:t>However, bear in mind that this may </a:t>
            </a:r>
            <a:r>
              <a:rPr lang="en-US" i="1" dirty="0"/>
              <a:t>not</a:t>
            </a:r>
            <a:r>
              <a:rPr lang="en-US" dirty="0"/>
              <a:t> always do what you think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60086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/>
              <a:t>Longer code fragments are rendered 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Data files are rendered as</a:t>
            </a:r>
            <a:endParaRPr lang="nl-BE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209D72-2E9D-49B0-8977-41DCCC66C0BB}" type="slidenum">
              <a:rPr kumimoji="0" lang="nl-B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nl-B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55641" y="3137030"/>
            <a:ext cx="5285421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#!/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usr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/bin/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env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python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if __name__ == '__main__':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print('hello world!')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55640" y="4841414"/>
            <a:ext cx="5285421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case dim temp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1 1 -0.5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2 1 0.0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3 1 0.5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4 2 -0.5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…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845250" y="3484460"/>
            <a:ext cx="3564285" cy="2926615"/>
            <a:chOff x="1321249" y="3584213"/>
            <a:chExt cx="3564285" cy="2926615"/>
          </a:xfrm>
        </p:grpSpPr>
        <p:sp>
          <p:nvSpPr>
            <p:cNvPr id="7" name="Oval 6"/>
            <p:cNvSpPr/>
            <p:nvPr/>
          </p:nvSpPr>
          <p:spPr>
            <a:xfrm>
              <a:off x="1331639" y="6237312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9" name="Straight Arrow Connector 8"/>
            <p:cNvCxnSpPr>
              <a:stCxn id="10" idx="1"/>
              <a:endCxn id="7" idx="6"/>
            </p:cNvCxnSpPr>
            <p:nvPr/>
          </p:nvCxnSpPr>
          <p:spPr>
            <a:xfrm flipH="1">
              <a:off x="1691680" y="5858572"/>
              <a:ext cx="2016224" cy="51549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707904" y="5535406"/>
              <a:ext cx="1177630" cy="6463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fragment</a:t>
              </a:r>
              <a:b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</a:b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not shown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321249" y="35842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2" name="Straight Arrow Connector 11"/>
            <p:cNvCxnSpPr>
              <a:stCxn id="10" idx="1"/>
              <a:endCxn id="11" idx="6"/>
            </p:cNvCxnSpPr>
            <p:nvPr/>
          </p:nvCxnSpPr>
          <p:spPr>
            <a:xfrm flipH="1" flipV="1">
              <a:off x="1681290" y="3720971"/>
              <a:ext cx="2026614" cy="213760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32735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Joining list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Often, data contained in list data structure</a:t>
            </a:r>
          </a:p>
          <a:p>
            <a:pPr lvl="1"/>
            <a:r>
              <a:rPr lang="en-US" dirty="0"/>
              <a:t>Needs to be represented as delimited string</a:t>
            </a:r>
          </a:p>
          <a:p>
            <a:pPr lvl="1"/>
            <a:r>
              <a:rPr lang="en-US" dirty="0"/>
              <a:t>Example: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[3.1745, 18.14, -6.49043]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3.1745,18.14,-6.49043</a:t>
            </a:r>
          </a:p>
          <a:p>
            <a:r>
              <a:rPr lang="en-US" dirty="0"/>
              <a:t>Use list comprehension,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/>
              <a:t> function and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err="1"/>
              <a:t>'s</a:t>
            </a:r>
            <a:r>
              <a:rPr lang="en-US" dirty="0"/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join(…)</a:t>
            </a:r>
            <a:r>
              <a:rPr lang="en-US" dirty="0"/>
              <a:t> method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23593" y="5229200"/>
            <a:ext cx="749115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print(','.join(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(number) for number in data]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446845" y="3789040"/>
            <a:ext cx="432048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9048328" y="5877272"/>
            <a:ext cx="864096" cy="657364"/>
            <a:chOff x="5796136" y="3573016"/>
            <a:chExt cx="864096" cy="657364"/>
          </a:xfrm>
        </p:grpSpPr>
        <p:sp>
          <p:nvSpPr>
            <p:cNvPr id="8" name="TextBox 7"/>
            <p:cNvSpPr txBox="1"/>
            <p:nvPr/>
          </p:nvSpPr>
          <p:spPr>
            <a:xfrm>
              <a:off x="6057182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/>
                </a:rPr>
                <a:t>type</a:t>
              </a: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 flipV="1">
              <a:off x="5796136" y="3573016"/>
              <a:ext cx="360040" cy="2880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11961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/>
              <a:t>&amp;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/>
              <a:t> are sequences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characters (elements 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/>
              <a:t>) accessed by position,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 =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s[0] == 'a'</a:t>
            </a:r>
            <a:r>
              <a:rPr lang="en-US" dirty="0"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s[2] == 'c'</a:t>
            </a:r>
            <a:r>
              <a:rPr lang="en-US" dirty="0">
                <a:cs typeface="Courier New" pitchFamily="49" charset="0"/>
              </a:rPr>
              <a:t>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s[-1] == 'c'</a:t>
            </a:r>
            <a:r>
              <a:rPr lang="en-US" dirty="0"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s[-2] == 'b'</a:t>
            </a:r>
          </a:p>
          <a:p>
            <a:r>
              <a:rPr lang="en-US" dirty="0"/>
              <a:t>Substrings (slices 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/>
              <a:t>), e.g.,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s =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abcde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s[0:3] ==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s[2:4] == 'cd'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s[1:] ==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bcde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s[:3] ==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s[::-1] == '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edcba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9954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/>
              <a:t> &amp;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/>
              <a:t> length revisited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 computes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/>
              <a:t> length (number of elements 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/>
              <a:t>)</a:t>
            </a:r>
            <a:br>
              <a:rPr lang="en-US" dirty="0"/>
            </a:b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('') == 0</a:t>
            </a:r>
            <a:r>
              <a:rPr lang="en-US" sz="2800" dirty="0"/>
              <a:t>,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') == 3</a:t>
            </a:r>
            <a:br>
              <a:rPr lang="en-US" sz="2800" dirty="0"/>
            </a:b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([]) == 0</a:t>
            </a:r>
            <a:r>
              <a:rPr lang="en-US" sz="2800" dirty="0"/>
              <a:t>,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([3, 5, 7]) == 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/>
              <a:t>Length &amp; truth</a:t>
            </a:r>
          </a:p>
          <a:p>
            <a:pPr lvl="1"/>
            <a:r>
              <a:rPr lang="en-US" dirty="0"/>
              <a:t>Empty string is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/>
              <a:t>, non-empty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</a:p>
          <a:p>
            <a:pPr lvl="1"/>
            <a:r>
              <a:rPr lang="en-US" dirty="0"/>
              <a:t>Empty list is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/>
              <a:t>, non-empty list is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27434" y="5530006"/>
            <a:ext cx="363112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()) &gt; 0: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256045" y="5530006"/>
            <a:ext cx="2888923" cy="923330"/>
            <a:chOff x="4372004" y="5530006"/>
            <a:chExt cx="2888923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4870529" y="5530006"/>
              <a:ext cx="2390398" cy="92333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…</a:t>
              </a:r>
              <a:b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if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line.strip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():</a:t>
              </a:r>
              <a:b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372004" y="5733256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prstClr val="black"/>
                  </a:solidFill>
                  <a:latin typeface="Calibri"/>
                  <a:sym typeface="Symbol"/>
                </a:rPr>
                <a:t></a:t>
              </a:r>
              <a:endParaRPr lang="en-US" b="1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26217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conversion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Convert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/>
              <a:t> to floating point: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float(s)</a:t>
            </a:r>
          </a:p>
          <a:p>
            <a:pPr lvl="1"/>
            <a:r>
              <a:rPr lang="en-US" dirty="0"/>
              <a:t>necessary for comparison: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float(data[2]) &lt; 0.0</a:t>
            </a:r>
            <a:endParaRPr lang="en-US" dirty="0"/>
          </a:p>
          <a:p>
            <a:r>
              <a:rPr lang="en-US" dirty="0"/>
              <a:t>Convert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/>
              <a:t> to integer: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(s)</a:t>
            </a:r>
          </a:p>
          <a:p>
            <a:r>
              <a:rPr lang="en-US" dirty="0"/>
              <a:t>Convert number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/>
              <a:t> to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/>
              <a:t>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(x)</a:t>
            </a:r>
          </a:p>
          <a:p>
            <a:r>
              <a:rPr lang="en-US" dirty="0"/>
              <a:t>Convert float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/>
              <a:t> to integer: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(x)</a:t>
            </a:r>
          </a:p>
          <a:p>
            <a:pPr lvl="1"/>
            <a:r>
              <a:rPr lang="en-US" dirty="0"/>
              <a:t>takes integer part of float, e.g.,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(-3.8) == -3</a:t>
            </a:r>
          </a:p>
          <a:p>
            <a:r>
              <a:rPr lang="en-US" dirty="0"/>
              <a:t>Determining type of expression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type(e)</a:t>
            </a:r>
          </a:p>
          <a:p>
            <a:pPr lvl="1"/>
            <a:r>
              <a:rPr lang="en-US" dirty="0"/>
              <a:t>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type(3 + 0.1) == float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0923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/>
              <a:t> statement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General form:</a:t>
            </a:r>
            <a:br>
              <a:rPr lang="en-US" dirty="0"/>
            </a:br>
            <a:endParaRPr lang="en-US" dirty="0"/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  <a:p>
            <a:r>
              <a:rPr lang="en-US" dirty="0"/>
              <a:t>Nesting: structure through indentation</a:t>
            </a:r>
          </a:p>
          <a:p>
            <a:r>
              <a:rPr lang="en-US" dirty="0"/>
              <a:t>Conditional expression:</a:t>
            </a:r>
          </a:p>
          <a:p>
            <a:endParaRPr lang="en-US" dirty="0"/>
          </a:p>
          <a:p>
            <a:endParaRPr lang="nl-BE" dirty="0"/>
          </a:p>
        </p:txBody>
      </p:sp>
      <p:grpSp>
        <p:nvGrpSpPr>
          <p:cNvPr id="25" name="Group 24"/>
          <p:cNvGrpSpPr/>
          <p:nvPr/>
        </p:nvGrpSpPr>
        <p:grpSpPr>
          <a:xfrm>
            <a:off x="2495600" y="1774558"/>
            <a:ext cx="4104456" cy="2590547"/>
            <a:chOff x="-324544" y="2564904"/>
            <a:chExt cx="4104456" cy="2590547"/>
          </a:xfrm>
        </p:grpSpPr>
        <p:grpSp>
          <p:nvGrpSpPr>
            <p:cNvPr id="9" name="Group 8"/>
            <p:cNvGrpSpPr/>
            <p:nvPr/>
          </p:nvGrpSpPr>
          <p:grpSpPr>
            <a:xfrm>
              <a:off x="-324544" y="2564904"/>
              <a:ext cx="4104456" cy="1318796"/>
              <a:chOff x="-252536" y="3388165"/>
              <a:chExt cx="4104456" cy="1318796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2978891" y="3388165"/>
                <a:ext cx="873029" cy="615158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11" name="Straight Arrow Connector 10"/>
              <p:cNvCxnSpPr>
                <a:stCxn id="12" idx="3"/>
              </p:cNvCxnSpPr>
              <p:nvPr/>
            </p:nvCxnSpPr>
            <p:spPr>
              <a:xfrm flipV="1">
                <a:off x="2062457" y="3695745"/>
                <a:ext cx="783155" cy="780384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-252536" y="4245296"/>
                <a:ext cx="231499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prstClr val="black"/>
                    </a:solidFill>
                    <a:latin typeface="Calibri"/>
                  </a:rPr>
                  <a:t>Note indentation</a:t>
                </a:r>
                <a:endParaRPr lang="nl-BE" sz="2400" dirty="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2906883" y="3532181"/>
              <a:ext cx="873029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14" name="Straight Arrow Connector 13"/>
            <p:cNvCxnSpPr>
              <a:stCxn id="12" idx="3"/>
              <a:endCxn id="13" idx="1"/>
            </p:cNvCxnSpPr>
            <p:nvPr/>
          </p:nvCxnSpPr>
          <p:spPr>
            <a:xfrm>
              <a:off x="1990449" y="3652868"/>
              <a:ext cx="916434" cy="18689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2906883" y="4540293"/>
              <a:ext cx="873029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16" name="Straight Arrow Connector 15"/>
            <p:cNvCxnSpPr>
              <a:stCxn id="12" idx="3"/>
              <a:endCxn id="15" idx="1"/>
            </p:cNvCxnSpPr>
            <p:nvPr/>
          </p:nvCxnSpPr>
          <p:spPr>
            <a:xfrm>
              <a:off x="1990449" y="3652868"/>
              <a:ext cx="916434" cy="119500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6695885" y="1423167"/>
            <a:ext cx="3644330" cy="2345342"/>
            <a:chOff x="3763055" y="2212456"/>
            <a:chExt cx="3644330" cy="2345342"/>
          </a:xfrm>
        </p:grpSpPr>
        <p:grpSp>
          <p:nvGrpSpPr>
            <p:cNvPr id="8" name="Group 7"/>
            <p:cNvGrpSpPr/>
            <p:nvPr/>
          </p:nvGrpSpPr>
          <p:grpSpPr>
            <a:xfrm>
              <a:off x="4220344" y="3108552"/>
              <a:ext cx="3187041" cy="461665"/>
              <a:chOff x="2771800" y="4085491"/>
              <a:chExt cx="3187041" cy="461665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2771800" y="4149080"/>
                <a:ext cx="360040" cy="36004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4306914" y="4085491"/>
                <a:ext cx="16519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prstClr val="black"/>
                    </a:solidFill>
                    <a:latin typeface="Calibri"/>
                  </a:rPr>
                  <a:t>Note colon!</a:t>
                </a:r>
                <a:endParaRPr lang="nl-BE" sz="2400" dirty="0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7" name="Straight Arrow Connector 6"/>
              <p:cNvCxnSpPr>
                <a:stCxn id="5" idx="1"/>
              </p:cNvCxnSpPr>
              <p:nvPr/>
            </p:nvCxnSpPr>
            <p:spPr>
              <a:xfrm flipH="1">
                <a:off x="3131840" y="4316324"/>
                <a:ext cx="1175074" cy="28599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Oval 25"/>
            <p:cNvSpPr/>
            <p:nvPr/>
          </p:nvSpPr>
          <p:spPr>
            <a:xfrm>
              <a:off x="3779912" y="4197758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27" name="Straight Arrow Connector 26"/>
            <p:cNvCxnSpPr>
              <a:stCxn id="5" idx="1"/>
              <a:endCxn id="26" idx="6"/>
            </p:cNvCxnSpPr>
            <p:nvPr/>
          </p:nvCxnSpPr>
          <p:spPr>
            <a:xfrm flipH="1">
              <a:off x="4139952" y="3339385"/>
              <a:ext cx="1615506" cy="103839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3763055" y="2212456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33" name="Straight Arrow Connector 32"/>
            <p:cNvCxnSpPr>
              <a:stCxn id="5" idx="1"/>
            </p:cNvCxnSpPr>
            <p:nvPr/>
          </p:nvCxnSpPr>
          <p:spPr>
            <a:xfrm flipH="1" flipV="1">
              <a:off x="4123095" y="2392476"/>
              <a:ext cx="1632363" cy="94690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5692387" y="1318116"/>
            <a:ext cx="191270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if …:</a:t>
            </a:r>
            <a:br>
              <a:rPr lang="en-US" sz="3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3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  <a:br>
              <a:rPr lang="en-US" sz="3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32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3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…:</a:t>
            </a:r>
            <a:br>
              <a:rPr lang="en-US" sz="3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3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  <a:br>
              <a:rPr lang="en-US" sz="3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3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else:</a:t>
            </a:r>
            <a:br>
              <a:rPr lang="en-US" sz="3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3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  <a:endParaRPr lang="nl-BE" sz="32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466832" y="5674022"/>
            <a:ext cx="349326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 = 10 if r &gt; 1.0 else 0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69943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0856" y="1600201"/>
            <a:ext cx="8229600" cy="4525963"/>
          </a:xfrm>
        </p:spPr>
        <p:txBody>
          <a:bodyPr/>
          <a:lstStyle/>
          <a:p>
            <a:r>
              <a:rPr lang="en-US" dirty="0"/>
              <a:t>Boolean values: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False</a:t>
            </a:r>
          </a:p>
          <a:p>
            <a:r>
              <a:rPr lang="en-US" dirty="0"/>
              <a:t>Boolean operators: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not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and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or</a:t>
            </a:r>
          </a:p>
          <a:p>
            <a:r>
              <a:rPr lang="en-US" dirty="0"/>
              <a:t>Comparison operators: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==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!=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&lt;=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&gt;=</a:t>
            </a:r>
          </a:p>
          <a:p>
            <a:pPr lvl="1"/>
            <a:r>
              <a:rPr lang="en-US" dirty="0">
                <a:cs typeface="Courier New" pitchFamily="49" charset="0"/>
              </a:rPr>
              <a:t>work on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cs typeface="Courier New" pitchFamily="49" charset="0"/>
              </a:rPr>
              <a:t>,…</a:t>
            </a:r>
          </a:p>
          <a:p>
            <a:r>
              <a:rPr lang="en-US" dirty="0"/>
              <a:t>List membership: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</a:t>
            </a:r>
            <a:r>
              <a:rPr lang="en-US" dirty="0">
                <a:cs typeface="Courier New" pitchFamily="49" charset="0"/>
              </a:rPr>
              <a:t>, e.g.,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'a' in ['c', 'a', 'd'] == True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'e' not in ['c', 'a', 'd'] == True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60259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dimension numbers?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dimension numbers occur in file?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91544" y="2492896"/>
            <a:ext cx="7904728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sys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set()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('\r\n').split()[1]))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9155771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Yuck, what's that?!?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2063552" y="1988841"/>
            <a:ext cx="83529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sz="2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('\r\n').split()[1])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063552" y="2564904"/>
            <a:ext cx="8352928" cy="2088232"/>
            <a:chOff x="539552" y="2564904"/>
            <a:chExt cx="8352928" cy="2088232"/>
          </a:xfrm>
        </p:grpSpPr>
        <p:sp>
          <p:nvSpPr>
            <p:cNvPr id="5" name="Rectangle 4"/>
            <p:cNvSpPr/>
            <p:nvPr/>
          </p:nvSpPr>
          <p:spPr>
            <a:xfrm>
              <a:off x="539552" y="3083476"/>
              <a:ext cx="8352928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line_str</a:t>
              </a:r>
              <a:r>
                <a:rPr lang="en-US" sz="2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24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line.rstrip</a:t>
              </a:r>
              <a:r>
                <a:rPr lang="en-US" sz="2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('\r\n')</a:t>
              </a:r>
            </a:p>
            <a:p>
              <a:r>
                <a:rPr lang="en-US" sz="2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data     = </a:t>
              </a:r>
              <a:r>
                <a:rPr lang="en-US" sz="24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line_str.split</a:t>
              </a:r>
              <a:r>
                <a:rPr lang="en-US" sz="2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sz="24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dim_str</a:t>
              </a:r>
              <a:r>
                <a:rPr lang="en-US" sz="2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= data[1]</a:t>
              </a:r>
            </a:p>
            <a:p>
              <a:r>
                <a:rPr lang="en-US" sz="24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dim_nr</a:t>
              </a:r>
              <a:r>
                <a:rPr lang="en-US" sz="2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= </a:t>
              </a:r>
              <a:r>
                <a:rPr lang="en-US" sz="24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24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dim_str</a:t>
              </a:r>
              <a:r>
                <a:rPr lang="en-US" sz="2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endParaRPr lang="nl-BE" sz="2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 rot="5400000">
              <a:off x="3413775" y="2498993"/>
              <a:ext cx="57606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solidFill>
                    <a:prstClr val="black"/>
                  </a:solidFill>
                  <a:latin typeface="Calibri"/>
                  <a:sym typeface="Symbol"/>
                </a:rPr>
                <a:t></a:t>
              </a:r>
              <a:endParaRPr lang="nl-BE" sz="4000" b="1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2279577" y="5013177"/>
            <a:ext cx="772653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Python can be terse, but stick to what's comfortable for you!</a:t>
            </a:r>
            <a:endParaRPr lang="nl-BE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96478" y="5949280"/>
            <a:ext cx="382771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However, use functions…</a:t>
            </a:r>
            <a:endParaRPr lang="nl-BE" sz="2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62413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Reasonable compromise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additional variable simplifies code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91545" y="2492897"/>
            <a:ext cx="5974713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sys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set()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data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('\r\n').split()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(data[1]))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9594305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/>
              <a:t> is Python data type, acts like set in math</a:t>
            </a:r>
          </a:p>
          <a:p>
            <a:pPr lvl="1"/>
            <a:r>
              <a:rPr lang="en-US" dirty="0"/>
              <a:t>empty set: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 = set()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number of elements: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(s)</a:t>
            </a:r>
          </a:p>
          <a:p>
            <a:pPr lvl="1"/>
            <a:r>
              <a:rPr lang="en-US" dirty="0"/>
              <a:t>add element: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s.add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('a')</a:t>
            </a:r>
          </a:p>
          <a:p>
            <a:pPr lvl="1"/>
            <a:r>
              <a:rPr lang="en-US" dirty="0"/>
              <a:t>check membership: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'b' in s</a:t>
            </a:r>
          </a:p>
          <a:p>
            <a:pPr lvl="1"/>
            <a:r>
              <a:rPr lang="en-US" dirty="0"/>
              <a:t>remove element: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s.remove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('b')</a:t>
            </a:r>
            <a:r>
              <a:rPr lang="en-US" dirty="0"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s.discard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('b')</a:t>
            </a:r>
          </a:p>
          <a:p>
            <a:pPr lvl="1"/>
            <a:r>
              <a:rPr lang="en-US" dirty="0"/>
              <a:t>remove and return arbitrary element: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s.pop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iterating over elements: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for element in s: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dirty="0">
                <a:cs typeface="Courier New" pitchFamily="49" charset="0"/>
              </a:rPr>
              <a:t>No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>
                <a:cs typeface="Courier New" pitchFamily="49" charset="0"/>
              </a:rPr>
              <a:t> of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>
                <a:cs typeface="Courier New" pitchFamily="49" charset="0"/>
              </a:rPr>
              <a:t>s,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>
                <a:cs typeface="Courier New" pitchFamily="49" charset="0"/>
              </a:rPr>
              <a:t> of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>
                <a:cs typeface="Courier New" pitchFamily="49" charset="0"/>
              </a:rPr>
              <a:t>s</a:t>
            </a:r>
          </a:p>
          <a:p>
            <a:r>
              <a:rPr lang="en-US" dirty="0">
                <a:cs typeface="Courier New" pitchFamily="49" charset="0"/>
              </a:rPr>
              <a:t>Set comprehensions:</a:t>
            </a:r>
            <a:br>
              <a:rPr lang="nl-BE" dirty="0">
                <a:cs typeface="Courier New" pitchFamily="49" charset="0"/>
              </a:rPr>
            </a:br>
            <a:r>
              <a:rPr lang="nl-BE" dirty="0">
                <a:cs typeface="Courier New" pitchFamily="49" charset="0"/>
              </a:rPr>
              <a:t>              </a:t>
            </a:r>
            <a:r>
              <a:rPr lang="nl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{i </a:t>
            </a:r>
            <a:r>
              <a:rPr lang="nl-BE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i in range(3)}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 {0, 1, 2}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02594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Shell commands are rendered as</a:t>
            </a:r>
          </a:p>
          <a:p>
            <a:pPr lvl="1"/>
            <a:r>
              <a:rPr lang="en-US" dirty="0"/>
              <a:t>Do </a:t>
            </a:r>
            <a:r>
              <a:rPr lang="en-US" i="1" dirty="0"/>
              <a:t>not</a:t>
            </a:r>
            <a:r>
              <a:rPr lang="en-US" dirty="0"/>
              <a:t> type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/>
              <a:t>, it represents your shell prompt!</a:t>
            </a:r>
          </a:p>
          <a:p>
            <a:r>
              <a:rPr lang="en-US" dirty="0"/>
              <a:t>Python interpreter rendered as</a:t>
            </a:r>
          </a:p>
          <a:p>
            <a:pPr lvl="1"/>
            <a:r>
              <a:rPr lang="en-US" dirty="0"/>
              <a:t>Do not type &gt;&gt;&gt;, it represents interpreter prompt</a:t>
            </a:r>
          </a:p>
          <a:p>
            <a:endParaRPr lang="en-US" dirty="0"/>
          </a:p>
          <a:p>
            <a:r>
              <a:rPr lang="en-US" dirty="0"/>
              <a:t>Good practice:</a:t>
            </a:r>
          </a:p>
          <a:p>
            <a:r>
              <a:rPr lang="en-US" dirty="0"/>
              <a:t>Bad practice:</a:t>
            </a:r>
          </a:p>
          <a:p>
            <a:r>
              <a:rPr lang="en-US" dirty="0"/>
              <a:t>(Potential) hazards/bugs:</a:t>
            </a:r>
          </a:p>
          <a:p>
            <a:r>
              <a:rPr lang="en-US" dirty="0"/>
              <a:t>Performance issue:</a:t>
            </a:r>
          </a:p>
          <a:p>
            <a:r>
              <a:rPr lang="en-US" dirty="0"/>
              <a:t>Warning: 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41371" y="1824717"/>
            <a:ext cx="54232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python  –m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</a:t>
            </a:fld>
            <a:endParaRPr lang="nl-BE"/>
          </a:p>
        </p:txBody>
      </p:sp>
      <p:pic>
        <p:nvPicPr>
          <p:cNvPr id="6" name="Picture 2" descr="C:\Users\lucg5005\AppData\Local\Microsoft\Windows\Temporary Internet Files\Content.IE5\CWZUAEH4\lgi01a201309290600[1].jpg">
            <a:extLst>
              <a:ext uri="{FF2B5EF4-FFF2-40B4-BE49-F238E27FC236}">
                <a16:creationId xmlns:a16="http://schemas.microsoft.com/office/drawing/2014/main" id="{F0B1C861-027C-AE93-1BCB-962F1DBAB0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1480" y="4584753"/>
            <a:ext cx="566151" cy="580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lucg5005\AppData\Local\Microsoft\Windows\Temporary Internet Files\Content.IE5\T8RCCH8G\cute_snail_by_gniyuhs-d4lvbji[1].png">
            <a:extLst>
              <a:ext uri="{FF2B5EF4-FFF2-40B4-BE49-F238E27FC236}">
                <a16:creationId xmlns:a16="http://schemas.microsoft.com/office/drawing/2014/main" id="{9955A620-341D-09A8-65FD-6BB630BACF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3919" y="4967312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phic 8" descr="Warning with solid fill">
            <a:extLst>
              <a:ext uri="{FF2B5EF4-FFF2-40B4-BE49-F238E27FC236}">
                <a16:creationId xmlns:a16="http://schemas.microsoft.com/office/drawing/2014/main" id="{024A877E-0481-E081-DA6C-323BCC25DA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84005" y="5485938"/>
            <a:ext cx="648072" cy="648072"/>
          </a:xfrm>
          <a:prstGeom prst="rect">
            <a:avLst/>
          </a:prstGeom>
        </p:spPr>
      </p:pic>
      <p:pic>
        <p:nvPicPr>
          <p:cNvPr id="11" name="Graphic 10" descr="Thumbs up sign with solid fill">
            <a:extLst>
              <a:ext uri="{FF2B5EF4-FFF2-40B4-BE49-F238E27FC236}">
                <a16:creationId xmlns:a16="http://schemas.microsoft.com/office/drawing/2014/main" id="{CE1CDE01-821E-6748-0DC3-4FDB15D603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58218" y="3498529"/>
            <a:ext cx="724200" cy="724200"/>
          </a:xfrm>
          <a:prstGeom prst="rect">
            <a:avLst/>
          </a:prstGeom>
        </p:spPr>
      </p:pic>
      <p:pic>
        <p:nvPicPr>
          <p:cNvPr id="13" name="Graphic 12" descr="Thumbs Down with solid fill">
            <a:extLst>
              <a:ext uri="{FF2B5EF4-FFF2-40B4-BE49-F238E27FC236}">
                <a16:creationId xmlns:a16="http://schemas.microsoft.com/office/drawing/2014/main" id="{0BE55C85-E7E5-B333-4889-9C023DF9189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558218" y="4151006"/>
            <a:ext cx="724201" cy="7242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942F692-63A2-DBEF-A148-DDCA75A62B80}"/>
              </a:ext>
            </a:extLst>
          </p:cNvPr>
          <p:cNvSpPr txBox="1"/>
          <p:nvPr/>
        </p:nvSpPr>
        <p:spPr>
          <a:xfrm>
            <a:off x="5641371" y="2552235"/>
            <a:ext cx="542328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&gt;&gt;&gt; l = [1, 2, 3]</a:t>
            </a:r>
          </a:p>
        </p:txBody>
      </p:sp>
    </p:spTree>
    <p:extLst>
      <p:ext uri="{BB962C8B-B14F-4D97-AF65-F5344CB8AC3E}">
        <p14:creationId xmlns:p14="http://schemas.microsoft.com/office/powerpoint/2010/main" val="2597093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7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2348880"/>
            <a:ext cx="8229600" cy="396044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Intersection: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s1.intersection(s2) == {7}</a:t>
            </a:r>
          </a:p>
          <a:p>
            <a:r>
              <a:rPr lang="en-US" dirty="0"/>
              <a:t>Union: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s1.union(s2) == {3, 5, 7, 11}</a:t>
            </a:r>
          </a:p>
          <a:p>
            <a:r>
              <a:rPr lang="en-US" dirty="0"/>
              <a:t>Difference: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s1.difference(s2) == {3, 5}</a:t>
            </a:r>
          </a:p>
          <a:p>
            <a:r>
              <a:rPr lang="en-US" dirty="0"/>
              <a:t>Symmetric difference: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s1.symmetric_difference(s2) == {3, 5, 11}</a:t>
            </a:r>
          </a:p>
          <a:p>
            <a:r>
              <a:rPr lang="en-US" dirty="0"/>
              <a:t>Is subset of?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s1.issubset(s2) == False</a:t>
            </a:r>
          </a:p>
          <a:p>
            <a:r>
              <a:rPr lang="en-US" dirty="0"/>
              <a:t>Is disjoint from?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s1.isdisjoint(s2) == False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95601" y="1268761"/>
            <a:ext cx="27655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s1 = {3, 5, 7}</a:t>
            </a:r>
          </a:p>
          <a:p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s2 = {7, 11}</a:t>
            </a:r>
            <a:endParaRPr lang="nl-BE" sz="24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85606" y="1484784"/>
            <a:ext cx="3502882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To modify set, use:</a:t>
            </a:r>
          </a:p>
          <a:p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s1.&lt;op&gt;_update(s2)</a:t>
            </a:r>
          </a:p>
          <a:p>
            <a:r>
              <a:rPr lang="en-US" sz="2400" dirty="0">
                <a:solidFill>
                  <a:prstClr val="black"/>
                </a:solidFill>
                <a:latin typeface="Calibri"/>
                <a:cs typeface="Courier New" panose="02070309020205020404" pitchFamily="49" charset="0"/>
              </a:rPr>
              <a:t>For union, use:</a:t>
            </a:r>
          </a:p>
          <a:p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s1.update(s2)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61101" y="2329124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s1 &amp; s2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261101" y="2931266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s1 | s2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261101" y="3543099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s1 - s2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261101" y="4144434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s1 ^ s2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261101" y="4715421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s1 &lt;= s2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115839" y="3115932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s1 |= s2</a:t>
            </a:r>
          </a:p>
        </p:txBody>
      </p:sp>
    </p:spTree>
    <p:extLst>
      <p:ext uri="{BB962C8B-B14F-4D97-AF65-F5344CB8AC3E}">
        <p14:creationId xmlns:p14="http://schemas.microsoft.com/office/powerpoint/2010/main" val="1372657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modularity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Same code copied and pasted, modified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Make it generic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991544" y="2311712"/>
            <a:ext cx="776687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('\r\n').split()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(data[1])</a:t>
            </a:r>
            <a:endParaRPr lang="nl-BE" dirty="0">
              <a:solidFill>
                <a:prstClr val="black"/>
              </a:solidFill>
              <a:latin typeface="Calibri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91544" y="4505053"/>
            <a:ext cx="776687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(line: str) -&gt; tuple[int, int, float]: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('\r\n').split()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temp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96307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Call by reference</a:t>
            </a:r>
          </a:p>
          <a:p>
            <a:pPr lvl="1"/>
            <a:r>
              <a:rPr lang="en-US" dirty="0"/>
              <a:t>however, remember that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/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/>
              <a:t> et al. are immutable</a:t>
            </a:r>
          </a:p>
          <a:p>
            <a:r>
              <a:rPr lang="en-US" dirty="0"/>
              <a:t>Arguments can have default values</a:t>
            </a:r>
          </a:p>
          <a:p>
            <a:r>
              <a:rPr lang="en-US" dirty="0"/>
              <a:t>Arguments can be positional, or by keyword</a:t>
            </a:r>
          </a:p>
          <a:p>
            <a:r>
              <a:rPr lang="en-US" dirty="0"/>
              <a:t>Higher order</a:t>
            </a:r>
          </a:p>
          <a:p>
            <a:pPr lvl="1"/>
            <a:r>
              <a:rPr lang="en-US" dirty="0"/>
              <a:t>functions can have functions as arguments</a:t>
            </a:r>
            <a:endParaRPr lang="nl-BE" dirty="0"/>
          </a:p>
          <a:p>
            <a:pPr lvl="1"/>
            <a:r>
              <a:rPr lang="en-US" dirty="0"/>
              <a:t>function can return functions (closures)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43044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function definition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Function definition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dirty="0"/>
              <a:t> statement to… return results, if any, and return control to caller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287688" y="3215878"/>
            <a:ext cx="34163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  <a:endParaRPr lang="nl-BE" sz="20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647728" y="2483604"/>
            <a:ext cx="1800202" cy="789582"/>
            <a:chOff x="2195736" y="2276872"/>
            <a:chExt cx="1800202" cy="789582"/>
          </a:xfrm>
        </p:grpSpPr>
        <p:grpSp>
          <p:nvGrpSpPr>
            <p:cNvPr id="6" name="Group 5"/>
            <p:cNvGrpSpPr/>
            <p:nvPr/>
          </p:nvGrpSpPr>
          <p:grpSpPr>
            <a:xfrm>
              <a:off x="2483768" y="2646204"/>
              <a:ext cx="1512170" cy="420250"/>
              <a:chOff x="4139952" y="2862228"/>
              <a:chExt cx="1512170" cy="420250"/>
            </a:xfrm>
          </p:grpSpPr>
          <p:sp>
            <p:nvSpPr>
              <p:cNvPr id="8" name="Left Brace 7"/>
              <p:cNvSpPr/>
              <p:nvPr/>
            </p:nvSpPr>
            <p:spPr>
              <a:xfrm rot="5400000" flipV="1">
                <a:off x="4861286" y="2491643"/>
                <a:ext cx="69501" cy="151217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9" name="Straight Arrow Connector 8"/>
              <p:cNvCxnSpPr>
                <a:stCxn id="7" idx="2"/>
                <a:endCxn id="8" idx="1"/>
              </p:cNvCxnSpPr>
              <p:nvPr/>
            </p:nvCxnSpPr>
            <p:spPr>
              <a:xfrm>
                <a:off x="4629537" y="2862228"/>
                <a:ext cx="266500" cy="3507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2195736" y="2276872"/>
              <a:ext cx="15552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function name</a:t>
              </a:r>
              <a:endParaRPr lang="nl-BE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644541" y="2483604"/>
            <a:ext cx="1422377" cy="765802"/>
            <a:chOff x="4192548" y="2276872"/>
            <a:chExt cx="1422377" cy="765802"/>
          </a:xfrm>
        </p:grpSpPr>
        <p:grpSp>
          <p:nvGrpSpPr>
            <p:cNvPr id="11" name="Group 10"/>
            <p:cNvGrpSpPr/>
            <p:nvPr/>
          </p:nvGrpSpPr>
          <p:grpSpPr>
            <a:xfrm>
              <a:off x="4211962" y="2646204"/>
              <a:ext cx="691775" cy="396470"/>
              <a:chOff x="3995938" y="2862228"/>
              <a:chExt cx="691775" cy="396470"/>
            </a:xfrm>
          </p:grpSpPr>
          <p:sp>
            <p:nvSpPr>
              <p:cNvPr id="13" name="Left Brace 12"/>
              <p:cNvSpPr/>
              <p:nvPr/>
            </p:nvSpPr>
            <p:spPr>
              <a:xfrm rot="5400000" flipV="1">
                <a:off x="4291473" y="2917444"/>
                <a:ext cx="45719" cy="63679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14" name="Straight Arrow Connector 13"/>
              <p:cNvCxnSpPr>
                <a:stCxn id="12" idx="2"/>
                <a:endCxn id="13" idx="1"/>
              </p:cNvCxnSpPr>
              <p:nvPr/>
            </p:nvCxnSpPr>
            <p:spPr>
              <a:xfrm flipH="1">
                <a:off x="4314333" y="2862228"/>
                <a:ext cx="373380" cy="35075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4192548" y="2276872"/>
              <a:ext cx="14223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argument list</a:t>
              </a:r>
              <a:endParaRPr lang="nl-BE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7248128" y="3563724"/>
            <a:ext cx="2068780" cy="648072"/>
            <a:chOff x="5796136" y="3356992"/>
            <a:chExt cx="2068780" cy="648072"/>
          </a:xfrm>
        </p:grpSpPr>
        <p:grpSp>
          <p:nvGrpSpPr>
            <p:cNvPr id="16" name="Group 15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18" name="Left Brace 17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19" name="Straight Arrow Connector 18"/>
              <p:cNvCxnSpPr>
                <a:stCxn id="17" idx="1"/>
                <a:endCxn id="18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/>
            <p:cNvSpPr txBox="1"/>
            <p:nvPr/>
          </p:nvSpPr>
          <p:spPr>
            <a:xfrm>
              <a:off x="6372200" y="3356992"/>
              <a:ext cx="14927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function body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statement(s)</a:t>
              </a:r>
              <a:endParaRPr lang="nl-BE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392260" y="2946825"/>
            <a:ext cx="3160125" cy="648072"/>
            <a:chOff x="2771800" y="3861048"/>
            <a:chExt cx="3160125" cy="648072"/>
          </a:xfrm>
        </p:grpSpPr>
        <p:sp>
          <p:nvSpPr>
            <p:cNvPr id="21" name="Oval 20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Note colon!</a:t>
              </a:r>
              <a:endParaRPr lang="nl-BE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23" name="Straight Arrow Connector 22"/>
            <p:cNvCxnSpPr>
              <a:stCxn id="22" idx="1"/>
              <a:endCxn id="21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1919537" y="3594898"/>
            <a:ext cx="2007291" cy="1058239"/>
            <a:chOff x="467544" y="3388165"/>
            <a:chExt cx="2007291" cy="1058239"/>
          </a:xfrm>
        </p:grpSpPr>
        <p:sp>
          <p:nvSpPr>
            <p:cNvPr id="25" name="Rectangle 2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26" name="Straight Arrow Connector 25"/>
            <p:cNvCxnSpPr>
              <a:stCxn id="27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Note indentation</a:t>
              </a:r>
              <a:endParaRPr lang="nl-BE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0078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1F7C3-0DF0-1DB0-F61F-97916C5F3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hints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5C3A8-B2C3-06FC-12EA-9350FE330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Optional</a:t>
            </a:r>
          </a:p>
          <a:p>
            <a:r>
              <a:rPr lang="en-US" dirty="0"/>
              <a:t>No runtime checks, verify with </a:t>
            </a:r>
            <a:r>
              <a:rPr lang="en-US" dirty="0" err="1"/>
              <a:t>mypy</a:t>
            </a:r>
            <a:endParaRPr lang="en-US" dirty="0"/>
          </a:p>
          <a:p>
            <a:r>
              <a:rPr lang="en-US" dirty="0"/>
              <a:t>Functions</a:t>
            </a:r>
          </a:p>
          <a:p>
            <a:pPr lvl="1"/>
            <a:r>
              <a:rPr lang="en-US" dirty="0"/>
              <a:t>Parameter type</a:t>
            </a:r>
          </a:p>
          <a:p>
            <a:pPr lvl="1"/>
            <a:r>
              <a:rPr lang="en-US" dirty="0"/>
              <a:t>Return type</a:t>
            </a:r>
          </a:p>
          <a:p>
            <a:pPr lvl="1"/>
            <a:r>
              <a:rPr lang="en-US" dirty="0"/>
              <a:t>Local variables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BAE4B1-EB0E-992E-C03E-F5E54F872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54</a:t>
            </a:fld>
            <a:endParaRPr lang="nl-BE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67A7079-425F-12BD-F52B-029085C004FA}"/>
              </a:ext>
            </a:extLst>
          </p:cNvPr>
          <p:cNvGrpSpPr/>
          <p:nvPr/>
        </p:nvGrpSpPr>
        <p:grpSpPr>
          <a:xfrm>
            <a:off x="5611608" y="4395537"/>
            <a:ext cx="1570815" cy="805018"/>
            <a:chOff x="1613842" y="2276872"/>
            <a:chExt cx="1570815" cy="805018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87FDE13-0541-E27F-E481-D6D2D5F98A86}"/>
                </a:ext>
              </a:extLst>
            </p:cNvPr>
            <p:cNvGrpSpPr/>
            <p:nvPr/>
          </p:nvGrpSpPr>
          <p:grpSpPr>
            <a:xfrm>
              <a:off x="2399250" y="2646204"/>
              <a:ext cx="648024" cy="435686"/>
              <a:chOff x="4055434" y="2862228"/>
              <a:chExt cx="648024" cy="435686"/>
            </a:xfrm>
          </p:grpSpPr>
          <p:sp>
            <p:nvSpPr>
              <p:cNvPr id="8" name="Left Brace 7">
                <a:extLst>
                  <a:ext uri="{FF2B5EF4-FFF2-40B4-BE49-F238E27FC236}">
                    <a16:creationId xmlns:a16="http://schemas.microsoft.com/office/drawing/2014/main" id="{94988D5D-4D4A-3AFC-5324-811C730BEF0F}"/>
                  </a:ext>
                </a:extLst>
              </p:cNvPr>
              <p:cNvSpPr/>
              <p:nvPr/>
            </p:nvSpPr>
            <p:spPr>
              <a:xfrm rot="5400000" flipV="1">
                <a:off x="4411608" y="3006064"/>
                <a:ext cx="84936" cy="498764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BDB32759-AA3E-FD81-A620-95F635277E39}"/>
                  </a:ext>
                </a:extLst>
              </p:cNvPr>
              <p:cNvCxnSpPr>
                <a:cxnSpLocks/>
                <a:stCxn id="7" idx="2"/>
                <a:endCxn id="8" idx="1"/>
              </p:cNvCxnSpPr>
              <p:nvPr/>
            </p:nvCxnSpPr>
            <p:spPr>
              <a:xfrm>
                <a:off x="4055434" y="2862228"/>
                <a:ext cx="398642" cy="3507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151EDAE-5C7A-C1D9-70AA-C3354973CE12}"/>
                </a:ext>
              </a:extLst>
            </p:cNvPr>
            <p:cNvSpPr txBox="1"/>
            <p:nvPr/>
          </p:nvSpPr>
          <p:spPr>
            <a:xfrm>
              <a:off x="1613842" y="2276872"/>
              <a:ext cx="15708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argument type</a:t>
              </a:r>
              <a:endParaRPr lang="nl-BE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C8A7C21-76C7-77F7-27E5-56D65CF0EE30}"/>
              </a:ext>
            </a:extLst>
          </p:cNvPr>
          <p:cNvGrpSpPr/>
          <p:nvPr/>
        </p:nvGrpSpPr>
        <p:grpSpPr>
          <a:xfrm>
            <a:off x="7773938" y="4395537"/>
            <a:ext cx="3250819" cy="813555"/>
            <a:chOff x="4211961" y="2276872"/>
            <a:chExt cx="3250819" cy="813555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A4B436C0-601F-B336-D916-E8ABC06B65FF}"/>
                </a:ext>
              </a:extLst>
            </p:cNvPr>
            <p:cNvGrpSpPr/>
            <p:nvPr/>
          </p:nvGrpSpPr>
          <p:grpSpPr>
            <a:xfrm>
              <a:off x="4211961" y="2646204"/>
              <a:ext cx="3250819" cy="444223"/>
              <a:chOff x="3995937" y="2862228"/>
              <a:chExt cx="3250819" cy="444223"/>
            </a:xfrm>
          </p:grpSpPr>
          <p:sp>
            <p:nvSpPr>
              <p:cNvPr id="13" name="Left Brace 12">
                <a:extLst>
                  <a:ext uri="{FF2B5EF4-FFF2-40B4-BE49-F238E27FC236}">
                    <a16:creationId xmlns:a16="http://schemas.microsoft.com/office/drawing/2014/main" id="{EB03E52D-CEEC-173E-B9FB-BDCF60D909FC}"/>
                  </a:ext>
                </a:extLst>
              </p:cNvPr>
              <p:cNvSpPr/>
              <p:nvPr/>
            </p:nvSpPr>
            <p:spPr>
              <a:xfrm rot="5400000" flipV="1">
                <a:off x="5574611" y="1634306"/>
                <a:ext cx="93471" cy="3250819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F584489D-EF02-560A-C521-826E64A2B870}"/>
                  </a:ext>
                </a:extLst>
              </p:cNvPr>
              <p:cNvCxnSpPr>
                <a:cxnSpLocks/>
                <a:stCxn id="12" idx="2"/>
                <a:endCxn id="13" idx="1"/>
              </p:cNvCxnSpPr>
              <p:nvPr/>
            </p:nvCxnSpPr>
            <p:spPr>
              <a:xfrm flipH="1">
                <a:off x="5621347" y="2862228"/>
                <a:ext cx="600176" cy="35075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3774730-AAD1-949F-DB26-0CE4C6DE47F9}"/>
                </a:ext>
              </a:extLst>
            </p:cNvPr>
            <p:cNvSpPr txBox="1"/>
            <p:nvPr/>
          </p:nvSpPr>
          <p:spPr>
            <a:xfrm>
              <a:off x="5813530" y="2276872"/>
              <a:ext cx="12480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return type</a:t>
              </a:r>
              <a:endParaRPr lang="nl-BE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3BFF41F-6B1B-63C1-828C-69E7C543F3E1}"/>
              </a:ext>
            </a:extLst>
          </p:cNvPr>
          <p:cNvSpPr txBox="1"/>
          <p:nvPr/>
        </p:nvSpPr>
        <p:spPr>
          <a:xfrm>
            <a:off x="3287688" y="5200553"/>
            <a:ext cx="81868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2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(line: str) -&gt; tuple[int, int, float]:</a:t>
            </a:r>
          </a:p>
          <a:p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  <a:endParaRPr lang="nl-BE" sz="20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1523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flexibility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Optional column separator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207568" y="2765828"/>
            <a:ext cx="7848872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=None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('\r\n').split(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temp)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071664" y="2195572"/>
            <a:ext cx="2050626" cy="945396"/>
            <a:chOff x="1035381" y="3563724"/>
            <a:chExt cx="2050626" cy="945396"/>
          </a:xfrm>
        </p:grpSpPr>
        <p:sp>
          <p:nvSpPr>
            <p:cNvPr id="6" name="Oval 5"/>
            <p:cNvSpPr/>
            <p:nvPr/>
          </p:nvSpPr>
          <p:spPr>
            <a:xfrm>
              <a:off x="2813364" y="4149080"/>
              <a:ext cx="18002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35381" y="3563724"/>
              <a:ext cx="20506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argument separator</a:t>
              </a:r>
              <a:endParaRPr lang="nl-BE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8" name="Straight Arrow Connector 7"/>
            <p:cNvCxnSpPr>
              <a:stCxn id="7" idx="2"/>
              <a:endCxn id="6" idx="0"/>
            </p:cNvCxnSpPr>
            <p:nvPr/>
          </p:nvCxnSpPr>
          <p:spPr>
            <a:xfrm>
              <a:off x="2060694" y="3933056"/>
              <a:ext cx="842680" cy="21602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482339" y="2189478"/>
            <a:ext cx="1402628" cy="565164"/>
            <a:chOff x="4030347" y="2477510"/>
            <a:chExt cx="1402628" cy="565164"/>
          </a:xfrm>
        </p:grpSpPr>
        <p:grpSp>
          <p:nvGrpSpPr>
            <p:cNvPr id="13" name="Group 12"/>
            <p:cNvGrpSpPr/>
            <p:nvPr/>
          </p:nvGrpSpPr>
          <p:grpSpPr>
            <a:xfrm>
              <a:off x="4211962" y="2846842"/>
              <a:ext cx="636790" cy="195832"/>
              <a:chOff x="3995938" y="3062866"/>
              <a:chExt cx="636790" cy="195832"/>
            </a:xfrm>
          </p:grpSpPr>
          <p:sp>
            <p:nvSpPr>
              <p:cNvPr id="15" name="Left Brace 14"/>
              <p:cNvSpPr/>
              <p:nvPr/>
            </p:nvSpPr>
            <p:spPr>
              <a:xfrm rot="5400000" flipV="1">
                <a:off x="4291473" y="2917444"/>
                <a:ext cx="45719" cy="63679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16" name="Straight Arrow Connector 15"/>
              <p:cNvCxnSpPr>
                <a:stCxn id="14" idx="2"/>
                <a:endCxn id="15" idx="1"/>
              </p:cNvCxnSpPr>
              <p:nvPr/>
            </p:nvCxnSpPr>
            <p:spPr>
              <a:xfrm flipH="1">
                <a:off x="4314333" y="3062866"/>
                <a:ext cx="201304" cy="15011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/>
            <p:cNvSpPr txBox="1"/>
            <p:nvPr/>
          </p:nvSpPr>
          <p:spPr>
            <a:xfrm>
              <a:off x="4030347" y="2477510"/>
              <a:ext cx="14026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default value</a:t>
              </a:r>
              <a:endParaRPr lang="nl-BE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384032" y="4437114"/>
            <a:ext cx="3672408" cy="1067925"/>
            <a:chOff x="4860032" y="4581129"/>
            <a:chExt cx="3672408" cy="1067925"/>
          </a:xfrm>
        </p:grpSpPr>
        <p:grpSp>
          <p:nvGrpSpPr>
            <p:cNvPr id="18" name="Group 17"/>
            <p:cNvGrpSpPr/>
            <p:nvPr/>
          </p:nvGrpSpPr>
          <p:grpSpPr>
            <a:xfrm flipV="1">
              <a:off x="4860032" y="4581129"/>
              <a:ext cx="2160240" cy="360039"/>
              <a:chOff x="4427984" y="3176974"/>
              <a:chExt cx="2160240" cy="360039"/>
            </a:xfrm>
          </p:grpSpPr>
          <p:sp>
            <p:nvSpPr>
              <p:cNvPr id="20" name="Left Brace 19"/>
              <p:cNvSpPr/>
              <p:nvPr/>
            </p:nvSpPr>
            <p:spPr>
              <a:xfrm rot="5400000" flipV="1">
                <a:off x="5467240" y="2416029"/>
                <a:ext cx="81728" cy="216024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21" name="Straight Arrow Connector 20"/>
              <p:cNvCxnSpPr>
                <a:stCxn id="19" idx="0"/>
                <a:endCxn id="20" idx="1"/>
              </p:cNvCxnSpPr>
              <p:nvPr/>
            </p:nvCxnSpPr>
            <p:spPr>
              <a:xfrm flipH="1">
                <a:off x="5508104" y="3176974"/>
                <a:ext cx="848766" cy="2783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/>
            <p:cNvSpPr txBox="1"/>
            <p:nvPr/>
          </p:nvSpPr>
          <p:spPr>
            <a:xfrm>
              <a:off x="5045395" y="4941168"/>
              <a:ext cx="34870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call with single argument,</a:t>
              </a:r>
              <a:br>
                <a:rPr lang="en-US" sz="20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use default for </a:t>
              </a:r>
              <a:r>
                <a:rPr lang="en-US" sz="20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sep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(i.e.,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None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)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202616" y="5674022"/>
            <a:ext cx="776687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temp)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=';'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</p:spTree>
    <p:extLst>
      <p:ext uri="{BB962C8B-B14F-4D97-AF65-F5344CB8AC3E}">
        <p14:creationId xmlns:p14="http://schemas.microsoft.com/office/powerpoint/2010/main" val="3711057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value pitfall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75520" y="1196753"/>
            <a:ext cx="7848872" cy="4247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filter_pos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new_values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values=[]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new_value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new_values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new_value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&gt; 0: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values.append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new_value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values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value_list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[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[1, -3, 5],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[13, 33, -15],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 values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value_list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f'filtering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{values}')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filtered_values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filter_pos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(values)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f'filtered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 {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filtered_values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88088" y="3151079"/>
            <a:ext cx="3493264" cy="120032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filtering [1, -3, 5]</a:t>
            </a:r>
          </a:p>
          <a:p>
            <a:r>
              <a:rPr lang="en-US" b="1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filtered: </a:t>
            </a:r>
            <a:r>
              <a:rPr lang="en-US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[1, 5]</a:t>
            </a:r>
          </a:p>
          <a:p>
            <a:r>
              <a:rPr lang="en-US" b="1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filtering [13, 33, -15]</a:t>
            </a:r>
          </a:p>
          <a:p>
            <a:r>
              <a:rPr lang="en-US" b="1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filtered: [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1, 5,</a:t>
            </a:r>
            <a:r>
              <a:rPr lang="en-US" b="1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13, 33</a:t>
            </a:r>
            <a:r>
              <a:rPr lang="en-US" b="1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888088" y="1652608"/>
            <a:ext cx="3621306" cy="1200329"/>
            <a:chOff x="107504" y="5557338"/>
            <a:chExt cx="3621306" cy="1200329"/>
          </a:xfrm>
          <a:solidFill>
            <a:schemeClr val="bg1"/>
          </a:solidFill>
        </p:grpSpPr>
        <p:sp>
          <p:nvSpPr>
            <p:cNvPr id="7" name="Rectangle 6"/>
            <p:cNvSpPr/>
            <p:nvPr/>
          </p:nvSpPr>
          <p:spPr>
            <a:xfrm>
              <a:off x="107504" y="5589240"/>
              <a:ext cx="3621306" cy="115212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pic>
          <p:nvPicPr>
            <p:cNvPr id="8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528" y="5703226"/>
              <a:ext cx="731055" cy="750110"/>
            </a:xfrm>
            <a:prstGeom prst="rect">
              <a:avLst/>
            </a:prstGeom>
            <a:grpFill/>
          </p:spPr>
        </p:pic>
        <p:sp>
          <p:nvSpPr>
            <p:cNvPr id="9" name="TextBox 8"/>
            <p:cNvSpPr txBox="1"/>
            <p:nvPr/>
          </p:nvSpPr>
          <p:spPr>
            <a:xfrm>
              <a:off x="1038265" y="5557338"/>
              <a:ext cx="2690545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default values are</a:t>
              </a:r>
              <a:br>
                <a:rPr lang="en-US" dirty="0">
                  <a:solidFill>
                    <a:prstClr val="black"/>
                  </a:solidFill>
                  <a:latin typeface="Calibri"/>
                </a:rPr>
              </a:br>
              <a:r>
                <a:rPr lang="en-US" dirty="0">
                  <a:solidFill>
                    <a:prstClr val="black"/>
                  </a:solidFill>
                  <a:latin typeface="Calibri"/>
                </a:rPr>
                <a:t>created on import,</a:t>
              </a:r>
              <a:br>
                <a:rPr lang="en-US" dirty="0">
                  <a:solidFill>
                    <a:prstClr val="black"/>
                  </a:solidFill>
                  <a:latin typeface="Calibri"/>
                </a:rPr>
              </a:br>
              <a:r>
                <a:rPr lang="en-US" dirty="0">
                  <a:solidFill>
                    <a:prstClr val="black"/>
                  </a:solidFill>
                  <a:latin typeface="Calibri"/>
                </a:rPr>
                <a:t>reused for calls:</a:t>
              </a:r>
              <a:br>
                <a:rPr lang="en-US" dirty="0">
                  <a:solidFill>
                    <a:prstClr val="black"/>
                  </a:solidFill>
                  <a:latin typeface="Calibri"/>
                </a:rPr>
              </a:br>
              <a:r>
                <a:rPr lang="en-US" dirty="0">
                  <a:solidFill>
                    <a:prstClr val="black"/>
                  </a:solidFill>
                  <a:latin typeface="Calibri"/>
                </a:rPr>
                <a:t>mutable types == surprise!</a:t>
              </a:r>
              <a:endParaRPr lang="nl-BE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773482" y="5505066"/>
            <a:ext cx="7848872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filter(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new_values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values=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if values is None: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    values = []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</p:spTree>
    <p:extLst>
      <p:ext uri="{BB962C8B-B14F-4D97-AF65-F5344CB8AC3E}">
        <p14:creationId xmlns:p14="http://schemas.microsoft.com/office/powerpoint/2010/main" val="1263118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Tuples (YADS </a:t>
            </a:r>
            <a:r>
              <a:rPr lang="en-US" dirty="0">
                <a:sym typeface="Wingdings" pitchFamily="2" charset="2"/>
              </a:rPr>
              <a:t>)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tuple</a:t>
            </a:r>
            <a:r>
              <a:rPr lang="en-US" dirty="0"/>
              <a:t> is (kind of) fixed length list, </a:t>
            </a:r>
            <a:r>
              <a:rPr lang="en-US" i="1" dirty="0"/>
              <a:t>immutable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tuple</a:t>
            </a:r>
            <a:r>
              <a:rPr lang="en-US" dirty="0"/>
              <a:t> with two elements: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t = ('a', 'b')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/>
              <a:t>first element: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t[0] == 'a'</a:t>
            </a:r>
            <a:r>
              <a:rPr lang="en-US" dirty="0"/>
              <a:t>, second element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t[1] == 'b'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07568" y="3717032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(line: str,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 str | None = None):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('\r\n').split(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temp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863752" y="4581128"/>
            <a:ext cx="6654202" cy="616134"/>
            <a:chOff x="2339752" y="4581129"/>
            <a:chExt cx="6654202" cy="616134"/>
          </a:xfrm>
        </p:grpSpPr>
        <p:grpSp>
          <p:nvGrpSpPr>
            <p:cNvPr id="6" name="Group 5"/>
            <p:cNvGrpSpPr/>
            <p:nvPr/>
          </p:nvGrpSpPr>
          <p:grpSpPr>
            <a:xfrm flipV="1">
              <a:off x="2339752" y="4581129"/>
              <a:ext cx="5904658" cy="416079"/>
              <a:chOff x="1907704" y="3120934"/>
              <a:chExt cx="5904658" cy="416079"/>
            </a:xfrm>
          </p:grpSpPr>
          <p:sp>
            <p:nvSpPr>
              <p:cNvPr id="8" name="Left Brace 7"/>
              <p:cNvSpPr/>
              <p:nvPr/>
            </p:nvSpPr>
            <p:spPr>
              <a:xfrm rot="5400000" flipV="1">
                <a:off x="4819168" y="543820"/>
                <a:ext cx="81729" cy="590465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9" name="Straight Arrow Connector 8"/>
              <p:cNvCxnSpPr>
                <a:stCxn id="7" idx="1"/>
                <a:endCxn id="8" idx="1"/>
              </p:cNvCxnSpPr>
              <p:nvPr/>
            </p:nvCxnSpPr>
            <p:spPr>
              <a:xfrm flipH="1">
                <a:off x="4860033" y="3120934"/>
                <a:ext cx="482722" cy="3343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5774803" y="4797153"/>
              <a:ext cx="3219151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tuple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of </a:t>
              </a:r>
              <a:r>
                <a:rPr lang="en-US" sz="20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, </a:t>
              </a:r>
              <a:r>
                <a:rPr lang="en-US" sz="20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,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float</a:t>
              </a:r>
              <a:endParaRPr lang="nl-BE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727778" y="5661248"/>
            <a:ext cx="6248543" cy="864096"/>
            <a:chOff x="2339752" y="4477183"/>
            <a:chExt cx="6248543" cy="864096"/>
          </a:xfrm>
        </p:grpSpPr>
        <p:grpSp>
          <p:nvGrpSpPr>
            <p:cNvPr id="14" name="Group 13"/>
            <p:cNvGrpSpPr/>
            <p:nvPr/>
          </p:nvGrpSpPr>
          <p:grpSpPr>
            <a:xfrm flipV="1">
              <a:off x="2339752" y="4477183"/>
              <a:ext cx="3096346" cy="664041"/>
              <a:chOff x="1907704" y="2976918"/>
              <a:chExt cx="3096346" cy="664041"/>
            </a:xfrm>
          </p:grpSpPr>
          <p:sp>
            <p:nvSpPr>
              <p:cNvPr id="16" name="Left Brace 15"/>
              <p:cNvSpPr/>
              <p:nvPr/>
            </p:nvSpPr>
            <p:spPr>
              <a:xfrm rot="5400000" flipV="1">
                <a:off x="3363039" y="1999949"/>
                <a:ext cx="185675" cy="3096346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17" name="Straight Arrow Connector 16"/>
              <p:cNvCxnSpPr>
                <a:stCxn id="15" idx="1"/>
                <a:endCxn id="16" idx="1"/>
              </p:cNvCxnSpPr>
              <p:nvPr/>
            </p:nvCxnSpPr>
            <p:spPr>
              <a:xfrm flipH="1">
                <a:off x="3455877" y="2976918"/>
                <a:ext cx="828091" cy="4783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4716016" y="4941169"/>
              <a:ext cx="387227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3-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tuple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unpacked into 3 variables</a:t>
              </a:r>
              <a:endParaRPr lang="nl-BE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919537" y="6237312"/>
            <a:ext cx="236635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1-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: 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('a', )</a:t>
            </a:r>
            <a:endParaRPr lang="nl-BE" sz="20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61063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0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Returning to dimension numbers…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dimension numbers occur in file?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19536" y="2492897"/>
            <a:ext cx="5561138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_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set()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15681" y="5661248"/>
            <a:ext cx="491801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is wildcard in tuple unpacking:</a:t>
            </a:r>
          </a:p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tuple elements at those positions are ignored</a:t>
            </a:r>
            <a:endParaRPr lang="nl-BE" sz="2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29356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Named tuples, Python 3.5+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typing.NamedTuple</a:t>
            </a:r>
            <a:r>
              <a:rPr lang="en-US" dirty="0"/>
              <a:t> </a:t>
            </a:r>
            <a:r>
              <a:rPr lang="en-US" i="1" dirty="0"/>
              <a:t>acts as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dirty="0"/>
              <a:t>, but</a:t>
            </a:r>
          </a:p>
          <a:p>
            <a:pPr lvl="1"/>
            <a:r>
              <a:rPr lang="en-US" dirty="0"/>
              <a:t>elements have names</a:t>
            </a:r>
          </a:p>
          <a:p>
            <a:pPr lvl="1"/>
            <a:r>
              <a:rPr lang="en-US" dirty="0"/>
              <a:t>elements have type hints</a:t>
            </a:r>
          </a:p>
          <a:p>
            <a:pPr lvl="1"/>
            <a:r>
              <a:rPr lang="en-US" dirty="0"/>
              <a:t>can have methods</a:t>
            </a:r>
          </a:p>
          <a:p>
            <a:pPr lvl="1"/>
            <a:r>
              <a:rPr lang="en-US" dirty="0"/>
              <a:t>can serve as base class</a:t>
            </a:r>
            <a:endParaRPr lang="en-US" i="1" dirty="0"/>
          </a:p>
        </p:txBody>
      </p:sp>
      <p:sp>
        <p:nvSpPr>
          <p:cNvPr id="4" name="TextBox 3"/>
          <p:cNvSpPr txBox="1"/>
          <p:nvPr/>
        </p:nvSpPr>
        <p:spPr>
          <a:xfrm>
            <a:off x="2423592" y="4509120"/>
            <a:ext cx="4968552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typing 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NamedTuple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LineData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NamedTuple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temp: float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3047359" y="5389995"/>
            <a:ext cx="5830371" cy="793139"/>
            <a:chOff x="5436096" y="3212976"/>
            <a:chExt cx="5830371" cy="793139"/>
          </a:xfrm>
        </p:grpSpPr>
        <p:sp>
          <p:nvSpPr>
            <p:cNvPr id="36" name="Rectangle 35"/>
            <p:cNvSpPr/>
            <p:nvPr/>
          </p:nvSpPr>
          <p:spPr>
            <a:xfrm>
              <a:off x="5436096" y="3212976"/>
              <a:ext cx="1680490" cy="78744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8473138" y="3636783"/>
              <a:ext cx="279332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Calibri"/>
                </a:rPr>
                <a:t>element names + type hints</a:t>
              </a:r>
              <a:endParaRPr lang="nl-BE" dirty="0">
                <a:solidFill>
                  <a:srgbClr val="0070C0"/>
                </a:solidFill>
                <a:latin typeface="Calibri"/>
              </a:endParaRPr>
            </a:p>
          </p:txBody>
        </p:sp>
        <p:cxnSp>
          <p:nvCxnSpPr>
            <p:cNvPr id="38" name="Straight Arrow Connector 37"/>
            <p:cNvCxnSpPr>
              <a:stCxn id="37" idx="1"/>
              <a:endCxn id="36" idx="3"/>
            </p:cNvCxnSpPr>
            <p:nvPr/>
          </p:nvCxnSpPr>
          <p:spPr>
            <a:xfrm flipH="1" flipV="1">
              <a:off x="7116586" y="3606697"/>
              <a:ext cx="1356552" cy="214752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3249625" y="4624572"/>
            <a:ext cx="4736593" cy="827769"/>
            <a:chOff x="3707795" y="2752363"/>
            <a:chExt cx="4736593" cy="827769"/>
          </a:xfrm>
        </p:grpSpPr>
        <p:sp>
          <p:nvSpPr>
            <p:cNvPr id="42" name="Rectangle 41"/>
            <p:cNvSpPr/>
            <p:nvPr/>
          </p:nvSpPr>
          <p:spPr>
            <a:xfrm>
              <a:off x="3707795" y="3210800"/>
              <a:ext cx="1188146" cy="3693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7256242" y="2752363"/>
              <a:ext cx="118814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Calibri"/>
                </a:rPr>
                <a:t>type name</a:t>
              </a:r>
              <a:endParaRPr lang="nl-BE" dirty="0">
                <a:solidFill>
                  <a:srgbClr val="00B050"/>
                </a:solidFill>
                <a:latin typeface="Calibri"/>
              </a:endParaRPr>
            </a:p>
          </p:txBody>
        </p:sp>
        <p:cxnSp>
          <p:nvCxnSpPr>
            <p:cNvPr id="44" name="Straight Arrow Connector 43"/>
            <p:cNvCxnSpPr>
              <a:cxnSpLocks/>
              <a:stCxn id="43" idx="1"/>
              <a:endCxn id="42" idx="0"/>
            </p:cNvCxnSpPr>
            <p:nvPr/>
          </p:nvCxnSpPr>
          <p:spPr>
            <a:xfrm flipH="1">
              <a:off x="4301868" y="2937029"/>
              <a:ext cx="2954374" cy="273771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66545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Motivation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yet another programming language?</a:t>
            </a:r>
          </a:p>
          <a:p>
            <a:pPr lvl="1"/>
            <a:r>
              <a:rPr lang="en-US" dirty="0"/>
              <a:t>Programming languages have strong &amp; weak points</a:t>
            </a:r>
          </a:p>
          <a:p>
            <a:pPr lvl="1"/>
            <a:r>
              <a:rPr lang="en-US" dirty="0"/>
              <a:t>Pick language for task at hand</a:t>
            </a:r>
          </a:p>
          <a:p>
            <a:r>
              <a:rPr lang="en-US" dirty="0"/>
              <a:t>Why Python?</a:t>
            </a:r>
          </a:p>
          <a:p>
            <a:pPr lvl="1"/>
            <a:r>
              <a:rPr lang="en-US" dirty="0"/>
              <a:t>Useful for data processing</a:t>
            </a:r>
          </a:p>
          <a:p>
            <a:pPr lvl="1"/>
            <a:r>
              <a:rPr lang="en-US" dirty="0"/>
              <a:t>Terse language: express a lot in few lines of code</a:t>
            </a:r>
          </a:p>
          <a:p>
            <a:pPr lvl="1"/>
            <a:r>
              <a:rPr lang="en-US" dirty="0"/>
              <a:t>Short time to solution</a:t>
            </a:r>
          </a:p>
          <a:p>
            <a:pPr lvl="1"/>
            <a:r>
              <a:rPr lang="en-US" dirty="0"/>
              <a:t>Extensive standard library</a:t>
            </a:r>
          </a:p>
          <a:p>
            <a:pPr lvl="1"/>
            <a:r>
              <a:rPr lang="en-US" dirty="0"/>
              <a:t>Cross platform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6816080" y="4750229"/>
            <a:ext cx="3528392" cy="1404495"/>
            <a:chOff x="4821276" y="4447838"/>
            <a:chExt cx="3528392" cy="1404495"/>
          </a:xfrm>
        </p:grpSpPr>
        <p:sp>
          <p:nvSpPr>
            <p:cNvPr id="6" name="Rounded Rectangle 5"/>
            <p:cNvSpPr/>
            <p:nvPr/>
          </p:nvSpPr>
          <p:spPr>
            <a:xfrm>
              <a:off x="4821276" y="4447838"/>
              <a:ext cx="3528392" cy="1404495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60032" y="4447838"/>
              <a:ext cx="3249608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Anybody who comes to you and</a:t>
              </a:r>
            </a:p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says he has a perfect language is</a:t>
              </a:r>
            </a:p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either naïve or a salesman.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20853" y="5408069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— Bjarne </a:t>
              </a:r>
              <a:r>
                <a:rPr lang="en-US" dirty="0" err="1">
                  <a:solidFill>
                    <a:srgbClr val="0070C0"/>
                  </a:solidFill>
                </a:rPr>
                <a:t>Stroustrup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55690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named tuples</a:t>
            </a:r>
            <a:endParaRPr lang="nl-BE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46076" y="2522611"/>
            <a:ext cx="8544839" cy="31393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(line: str,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 str | None=None) -&gt;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LineData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('\r\n').split(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LineData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=int(data[0]),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(data[1]),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temp=float(data[2]))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4078324" y="5324495"/>
            <a:ext cx="4392488" cy="492075"/>
            <a:chOff x="2135563" y="4849204"/>
            <a:chExt cx="4392488" cy="492075"/>
          </a:xfrm>
        </p:grpSpPr>
        <p:grpSp>
          <p:nvGrpSpPr>
            <p:cNvPr id="19" name="Group 18"/>
            <p:cNvGrpSpPr/>
            <p:nvPr/>
          </p:nvGrpSpPr>
          <p:grpSpPr>
            <a:xfrm flipV="1">
              <a:off x="2135563" y="4849204"/>
              <a:ext cx="2580453" cy="292020"/>
              <a:chOff x="1703515" y="2976918"/>
              <a:chExt cx="2580453" cy="292020"/>
            </a:xfrm>
          </p:grpSpPr>
          <p:sp>
            <p:nvSpPr>
              <p:cNvPr id="21" name="Left Brace 20"/>
              <p:cNvSpPr/>
              <p:nvPr/>
            </p:nvSpPr>
            <p:spPr>
              <a:xfrm rot="5400000" flipV="1">
                <a:off x="2781296" y="2098320"/>
                <a:ext cx="92837" cy="224840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22" name="Straight Arrow Connector 21"/>
              <p:cNvCxnSpPr>
                <a:stCxn id="20" idx="1"/>
                <a:endCxn id="21" idx="1"/>
              </p:cNvCxnSpPr>
              <p:nvPr/>
            </p:nvCxnSpPr>
            <p:spPr>
              <a:xfrm flipH="1">
                <a:off x="2827715" y="2976918"/>
                <a:ext cx="1456253" cy="19918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/>
            <p:cNvSpPr txBox="1"/>
            <p:nvPr/>
          </p:nvSpPr>
          <p:spPr>
            <a:xfrm>
              <a:off x="4716016" y="4941169"/>
              <a:ext cx="1812035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access by name</a:t>
              </a:r>
              <a:endParaRPr lang="nl-BE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218358" y="3396082"/>
            <a:ext cx="4331852" cy="968791"/>
            <a:chOff x="35496" y="4197693"/>
            <a:chExt cx="4331852" cy="968791"/>
          </a:xfrm>
        </p:grpSpPr>
        <p:sp>
          <p:nvSpPr>
            <p:cNvPr id="26" name="Rectangle 25"/>
            <p:cNvSpPr/>
            <p:nvPr/>
          </p:nvSpPr>
          <p:spPr>
            <a:xfrm>
              <a:off x="3214970" y="4197693"/>
              <a:ext cx="1152378" cy="29268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5496" y="4797152"/>
              <a:ext cx="12647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  <a:latin typeface="Calibri"/>
                </a:rPr>
                <a:t>constructor</a:t>
              </a:r>
              <a:endParaRPr lang="nl-BE" dirty="0">
                <a:solidFill>
                  <a:srgbClr val="C00000"/>
                </a:solidFill>
                <a:latin typeface="Calibri"/>
              </a:endParaRPr>
            </a:p>
          </p:txBody>
        </p:sp>
        <p:cxnSp>
          <p:nvCxnSpPr>
            <p:cNvPr id="29" name="Straight Arrow Connector 28"/>
            <p:cNvCxnSpPr>
              <a:cxnSpLocks/>
              <a:endCxn id="26" idx="2"/>
            </p:cNvCxnSpPr>
            <p:nvPr/>
          </p:nvCxnSpPr>
          <p:spPr>
            <a:xfrm flipV="1">
              <a:off x="1300266" y="4490374"/>
              <a:ext cx="2490893" cy="49144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10171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named tuples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07568" y="1772817"/>
            <a:ext cx="6507360" cy="31393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=None):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('\r\n').split(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(data[0]),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(data[1]),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temp=float(data[2]))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511824" y="4521102"/>
            <a:ext cx="3987080" cy="1108209"/>
            <a:chOff x="2135563" y="4849204"/>
            <a:chExt cx="3987080" cy="1108209"/>
          </a:xfrm>
        </p:grpSpPr>
        <p:grpSp>
          <p:nvGrpSpPr>
            <p:cNvPr id="7" name="Group 6"/>
            <p:cNvGrpSpPr/>
            <p:nvPr/>
          </p:nvGrpSpPr>
          <p:grpSpPr>
            <a:xfrm flipV="1">
              <a:off x="2135563" y="4849204"/>
              <a:ext cx="2248400" cy="908154"/>
              <a:chOff x="1703515" y="2360784"/>
              <a:chExt cx="2248400" cy="908154"/>
            </a:xfrm>
          </p:grpSpPr>
          <p:sp>
            <p:nvSpPr>
              <p:cNvPr id="9" name="Left Brace 8"/>
              <p:cNvSpPr/>
              <p:nvPr/>
            </p:nvSpPr>
            <p:spPr>
              <a:xfrm rot="5400000" flipV="1">
                <a:off x="2781296" y="2098320"/>
                <a:ext cx="92837" cy="224840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10" name="Straight Arrow Connector 9"/>
              <p:cNvCxnSpPr>
                <a:stCxn id="8" idx="1"/>
                <a:endCxn id="9" idx="1"/>
              </p:cNvCxnSpPr>
              <p:nvPr/>
            </p:nvCxnSpPr>
            <p:spPr>
              <a:xfrm flipH="1">
                <a:off x="2827715" y="2360784"/>
                <a:ext cx="1050845" cy="81531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TextBox 7"/>
            <p:cNvSpPr txBox="1"/>
            <p:nvPr/>
          </p:nvSpPr>
          <p:spPr>
            <a:xfrm>
              <a:off x="4310608" y="5557303"/>
              <a:ext cx="1812035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access by name</a:t>
              </a:r>
              <a:endParaRPr lang="nl-BE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979522" y="2636912"/>
            <a:ext cx="2508966" cy="1828948"/>
            <a:chOff x="3143675" y="4687286"/>
            <a:chExt cx="2508966" cy="1828948"/>
          </a:xfrm>
        </p:grpSpPr>
        <p:grpSp>
          <p:nvGrpSpPr>
            <p:cNvPr id="13" name="Group 12"/>
            <p:cNvGrpSpPr/>
            <p:nvPr/>
          </p:nvGrpSpPr>
          <p:grpSpPr>
            <a:xfrm flipV="1">
              <a:off x="3143675" y="4687286"/>
              <a:ext cx="648072" cy="1167229"/>
              <a:chOff x="2711627" y="2263627"/>
              <a:chExt cx="648072" cy="1167229"/>
            </a:xfrm>
          </p:grpSpPr>
          <p:sp>
            <p:nvSpPr>
              <p:cNvPr id="15" name="Left Brace 14"/>
              <p:cNvSpPr/>
              <p:nvPr/>
            </p:nvSpPr>
            <p:spPr>
              <a:xfrm rot="10800000" flipV="1">
                <a:off x="2711627" y="2638768"/>
                <a:ext cx="162506" cy="79208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16" name="Straight Arrow Connector 15"/>
              <p:cNvCxnSpPr>
                <a:stCxn id="14" idx="1"/>
                <a:endCxn id="15" idx="1"/>
              </p:cNvCxnSpPr>
              <p:nvPr/>
            </p:nvCxnSpPr>
            <p:spPr>
              <a:xfrm flipH="1">
                <a:off x="2874133" y="2263627"/>
                <a:ext cx="485566" cy="77118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/>
            <p:cNvSpPr txBox="1"/>
            <p:nvPr/>
          </p:nvSpPr>
          <p:spPr>
            <a:xfrm>
              <a:off x="3791747" y="5192795"/>
              <a:ext cx="1860894" cy="13234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element values</a:t>
              </a:r>
              <a:br>
                <a:rPr lang="en-US" sz="20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can be specified</a:t>
              </a:r>
              <a:endParaRPr lang="nl-BE" sz="2000" dirty="0">
                <a:solidFill>
                  <a:prstClr val="black"/>
                </a:solidFill>
                <a:latin typeface="Calibri"/>
                <a:cs typeface="Courier New" pitchFamily="49" charset="0"/>
              </a:endParaRPr>
            </a:p>
            <a:p>
              <a:r>
                <a:rPr lang="nl-BE" sz="2000" dirty="0">
                  <a:solidFill>
                    <a:prstClr val="black"/>
                  </a:solidFill>
                  <a:latin typeface="Calibri"/>
                  <a:cs typeface="Courier New" pitchFamily="49" charset="0"/>
                </a:rPr>
                <a:t>by name in</a:t>
              </a:r>
            </a:p>
            <a:p>
              <a:r>
                <a:rPr lang="nl-BE" sz="2000" dirty="0">
                  <a:solidFill>
                    <a:prstClr val="black"/>
                  </a:solidFill>
                  <a:latin typeface="Calibri"/>
                  <a:cs typeface="Courier New" pitchFamily="49" charset="0"/>
                </a:rPr>
                <a:t>any order</a:t>
              </a:r>
              <a:endParaRPr lang="en-US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484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Counting dimension numbers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many times does a dimension number occur in file?</a:t>
            </a:r>
          </a:p>
          <a:p>
            <a:pPr lvl="1"/>
            <a:r>
              <a:rPr lang="en-US" dirty="0"/>
              <a:t>maximum &amp; minimum not known a-priori!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919536" y="3212976"/>
            <a:ext cx="6250429" cy="3416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sys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_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counter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not in counter: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counter[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] = 0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counter[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] += 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count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counter.items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print(f'{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}: {count}')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53469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Data structure that maps a key onto a value</a:t>
            </a:r>
          </a:p>
          <a:p>
            <a:pPr lvl="1"/>
            <a:r>
              <a:rPr lang="en-US" dirty="0"/>
              <a:t>e.g., map a name to an age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Keys can have any (</a:t>
            </a:r>
            <a:r>
              <a:rPr lang="en-US" dirty="0" err="1"/>
              <a:t>hashable</a:t>
            </a:r>
            <a:r>
              <a:rPr lang="en-US" dirty="0"/>
              <a:t>) type (mixed too)</a:t>
            </a:r>
          </a:p>
          <a:p>
            <a:pPr lvl="1"/>
            <a:r>
              <a:rPr lang="en-US" dirty="0"/>
              <a:t>Values can have any type (mixed too)</a:t>
            </a:r>
          </a:p>
          <a:p>
            <a:pPr lvl="1"/>
            <a:r>
              <a:rPr lang="en-US" dirty="0"/>
              <a:t>Dictionary comprehensions: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{k: k**2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 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range(3)}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>
                <a:cs typeface="Courier New" panose="02070309020205020404" pitchFamily="49" charset="0"/>
                <a:sym typeface="Symbol"/>
              </a:rPr>
              <a:t></a:t>
            </a:r>
            <a:br>
              <a:rPr lang="en-US" dirty="0">
                <a:cs typeface="Courier New" panose="02070309020205020404" pitchFamily="49" charset="0"/>
                <a:sym typeface="Symbol"/>
              </a:rPr>
            </a:br>
            <a:r>
              <a:rPr lang="en-US" dirty="0">
                <a:cs typeface="Courier New" panose="02070309020205020404" pitchFamily="49" charset="0"/>
                <a:sym typeface="Symbol"/>
              </a:rPr>
              <a:t>                                                          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{0: 0, 1: 1, 2:4}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15680" y="2348881"/>
            <a:ext cx="25282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ages = {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':  35,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'bob':    32,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l-BE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172036" y="2348880"/>
            <a:ext cx="4680520" cy="432048"/>
            <a:chOff x="2771800" y="4149080"/>
            <a:chExt cx="4680520" cy="432048"/>
          </a:xfrm>
        </p:grpSpPr>
        <p:sp>
          <p:nvSpPr>
            <p:cNvPr id="6" name="Oval 5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024091" y="4211796"/>
              <a:ext cx="2428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Curly brackets for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dict</a:t>
              </a:r>
              <a:endPara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6"/>
            </p:cNvCxnSpPr>
            <p:nvPr/>
          </p:nvCxnSpPr>
          <p:spPr>
            <a:xfrm flipH="1" flipV="1">
              <a:off x="3131840" y="4329100"/>
              <a:ext cx="1892251" cy="6736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976356" y="3248982"/>
            <a:ext cx="535468" cy="724144"/>
            <a:chOff x="4890476" y="4833158"/>
            <a:chExt cx="535468" cy="724144"/>
          </a:xfrm>
        </p:grpSpPr>
        <p:grpSp>
          <p:nvGrpSpPr>
            <p:cNvPr id="10" name="Group 9"/>
            <p:cNvGrpSpPr/>
            <p:nvPr/>
          </p:nvGrpSpPr>
          <p:grpSpPr>
            <a:xfrm flipV="1">
              <a:off x="4932042" y="4833158"/>
              <a:ext cx="432048" cy="324034"/>
              <a:chOff x="4499994" y="2960950"/>
              <a:chExt cx="432048" cy="324034"/>
            </a:xfrm>
          </p:grpSpPr>
          <p:sp>
            <p:nvSpPr>
              <p:cNvPr id="12" name="Left Brace 11"/>
              <p:cNvSpPr/>
              <p:nvPr/>
            </p:nvSpPr>
            <p:spPr>
              <a:xfrm rot="5400000" flipV="1">
                <a:off x="4693158" y="3046101"/>
                <a:ext cx="45719" cy="43204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13" name="Straight Arrow Connector 12"/>
              <p:cNvCxnSpPr>
                <a:stCxn id="11" idx="0"/>
                <a:endCxn id="12" idx="1"/>
              </p:cNvCxnSpPr>
              <p:nvPr/>
            </p:nvCxnSpPr>
            <p:spPr>
              <a:xfrm flipH="1">
                <a:off x="4716018" y="2960950"/>
                <a:ext cx="10144" cy="27831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10"/>
            <p:cNvSpPr txBox="1"/>
            <p:nvPr/>
          </p:nvSpPr>
          <p:spPr>
            <a:xfrm>
              <a:off x="4890476" y="5157192"/>
              <a:ext cx="5354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key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066034" y="3248980"/>
            <a:ext cx="741934" cy="724146"/>
            <a:chOff x="4756018" y="4833156"/>
            <a:chExt cx="741934" cy="724146"/>
          </a:xfrm>
        </p:grpSpPr>
        <p:grpSp>
          <p:nvGrpSpPr>
            <p:cNvPr id="28" name="Group 27"/>
            <p:cNvGrpSpPr/>
            <p:nvPr/>
          </p:nvGrpSpPr>
          <p:grpSpPr>
            <a:xfrm flipV="1">
              <a:off x="4901106" y="4833156"/>
              <a:ext cx="452829" cy="324036"/>
              <a:chOff x="4469058" y="2960950"/>
              <a:chExt cx="452829" cy="324036"/>
            </a:xfrm>
          </p:grpSpPr>
          <p:sp>
            <p:nvSpPr>
              <p:cNvPr id="30" name="Left Brace 29"/>
              <p:cNvSpPr/>
              <p:nvPr/>
            </p:nvSpPr>
            <p:spPr>
              <a:xfrm rot="5400000" flipV="1">
                <a:off x="4672612" y="3035710"/>
                <a:ext cx="45722" cy="452829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31" name="Straight Arrow Connector 30"/>
              <p:cNvCxnSpPr>
                <a:stCxn id="29" idx="0"/>
                <a:endCxn id="30" idx="1"/>
              </p:cNvCxnSpPr>
              <p:nvPr/>
            </p:nvCxnSpPr>
            <p:spPr>
              <a:xfrm>
                <a:off x="4694937" y="2960950"/>
                <a:ext cx="537" cy="2783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/>
            <p:cNvSpPr txBox="1"/>
            <p:nvPr/>
          </p:nvSpPr>
          <p:spPr>
            <a:xfrm>
              <a:off x="4756018" y="5157192"/>
              <a:ext cx="7419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value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114762" y="2924944"/>
            <a:ext cx="2926250" cy="1305436"/>
            <a:chOff x="4255058" y="2060848"/>
            <a:chExt cx="2926250" cy="1305436"/>
          </a:xfrm>
        </p:grpSpPr>
        <p:sp>
          <p:nvSpPr>
            <p:cNvPr id="36" name="Oval 35"/>
            <p:cNvSpPr/>
            <p:nvPr/>
          </p:nvSpPr>
          <p:spPr>
            <a:xfrm>
              <a:off x="5616116" y="2060848"/>
              <a:ext cx="252028" cy="29993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255058" y="2996952"/>
              <a:ext cx="29262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key, value separated by colon</a:t>
              </a:r>
              <a:endParaRPr lang="nl-BE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38" name="Straight Arrow Connector 37"/>
            <p:cNvCxnSpPr>
              <a:stCxn id="37" idx="0"/>
              <a:endCxn id="36" idx="4"/>
            </p:cNvCxnSpPr>
            <p:nvPr/>
          </p:nvCxnSpPr>
          <p:spPr>
            <a:xfrm flipV="1">
              <a:off x="5718183" y="2360785"/>
              <a:ext cx="23947" cy="63616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5468711" y="2728581"/>
            <a:ext cx="4042839" cy="627312"/>
            <a:chOff x="3403483" y="3243028"/>
            <a:chExt cx="4042839" cy="627312"/>
          </a:xfrm>
        </p:grpSpPr>
        <p:sp>
          <p:nvSpPr>
            <p:cNvPr id="48" name="Oval 47"/>
            <p:cNvSpPr/>
            <p:nvPr/>
          </p:nvSpPr>
          <p:spPr>
            <a:xfrm>
              <a:off x="3403483" y="3243028"/>
              <a:ext cx="126014" cy="25798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923306" y="3501008"/>
              <a:ext cx="35230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key/value pair separated by comma</a:t>
              </a:r>
              <a:endParaRPr lang="nl-BE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50" name="Straight Arrow Connector 49"/>
            <p:cNvCxnSpPr>
              <a:stCxn id="49" idx="1"/>
              <a:endCxn id="48" idx="6"/>
            </p:cNvCxnSpPr>
            <p:nvPr/>
          </p:nvCxnSpPr>
          <p:spPr>
            <a:xfrm flipH="1" flipV="1">
              <a:off x="3529497" y="3372018"/>
              <a:ext cx="393809" cy="31365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42028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1544" y="2469090"/>
            <a:ext cx="8229600" cy="398424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Empty dictionary: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  <a:r>
              <a:rPr lang="en-US" dirty="0">
                <a:cs typeface="Courier New" pitchFamily="49" charset="0"/>
              </a:rPr>
              <a:t> 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cs typeface="Courier New" pitchFamily="49" charset="0"/>
              </a:rPr>
              <a:t>Number of key/value pairs: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(ages)</a:t>
            </a:r>
          </a:p>
          <a:p>
            <a:r>
              <a:rPr lang="en-US" dirty="0"/>
              <a:t>Storing values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ages['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caro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45</a:t>
            </a:r>
            <a:endParaRPr lang="en-US" dirty="0"/>
          </a:p>
          <a:p>
            <a:r>
              <a:rPr lang="en-US" dirty="0"/>
              <a:t>Retrieving values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35 == </a:t>
            </a:r>
            <a:r>
              <a:rPr lang="en-US" sz="3000" dirty="0">
                <a:latin typeface="Courier New" pitchFamily="49" charset="0"/>
                <a:cs typeface="Courier New" pitchFamily="49" charset="0"/>
              </a:rPr>
              <a:t>ages['</a:t>
            </a:r>
            <a:r>
              <a:rPr lang="en-US" sz="3000" dirty="0" err="1"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sz="3000" dirty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sz="3000" dirty="0">
                <a:cs typeface="Courier New" pitchFamily="49" charset="0"/>
              </a:rPr>
              <a:t>Removing key/value, and return value</a:t>
            </a:r>
            <a:br>
              <a:rPr lang="en-US" sz="3000" dirty="0">
                <a:latin typeface="Courier New" pitchFamily="49" charset="0"/>
                <a:cs typeface="Courier New" pitchFamily="49" charset="0"/>
              </a:rPr>
            </a:br>
            <a:r>
              <a:rPr lang="en-US" sz="3000" dirty="0">
                <a:latin typeface="Courier New" pitchFamily="49" charset="0"/>
                <a:cs typeface="Courier New" pitchFamily="49" charset="0"/>
              </a:rPr>
              <a:t>  35 == </a:t>
            </a:r>
            <a:r>
              <a:rPr lang="en-US" sz="3000" dirty="0" err="1">
                <a:latin typeface="Courier New" pitchFamily="49" charset="0"/>
                <a:cs typeface="Courier New" pitchFamily="49" charset="0"/>
              </a:rPr>
              <a:t>ages.pop</a:t>
            </a:r>
            <a:r>
              <a:rPr lang="en-US" sz="30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3000" dirty="0" err="1"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sz="3000" dirty="0">
                <a:latin typeface="Courier New" pitchFamily="49" charset="0"/>
                <a:cs typeface="Courier New" pitchFamily="49" charset="0"/>
              </a:rPr>
              <a:t>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/>
              <a:t>Does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ages</a:t>
            </a:r>
            <a:r>
              <a:rPr lang="en-US" dirty="0"/>
              <a:t> have an age 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/>
              <a:t>?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ages.has_key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cs typeface="Courier New" panose="02070309020205020404" pitchFamily="49" charset="0"/>
                <a:sym typeface="Symbol"/>
              </a:rPr>
              <a:t>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 in ages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67608" y="1268761"/>
            <a:ext cx="25282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ages = {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':  35,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'bob</a:t>
            </a:r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':    32,</a:t>
            </a:r>
            <a:endParaRPr lang="en-US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l-BE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62979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Iterating over 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Iterate over keys: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for name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ages.keys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…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for name in ages: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…</a:t>
            </a:r>
          </a:p>
          <a:p>
            <a:r>
              <a:rPr lang="en-US" dirty="0"/>
              <a:t>Iterate over values: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for age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ages.values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…</a:t>
            </a:r>
          </a:p>
          <a:p>
            <a:r>
              <a:rPr lang="en-US" dirty="0"/>
              <a:t>Iterate over key/value pairs: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for name, age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ages.items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6600057" y="2492896"/>
            <a:ext cx="3623486" cy="2592288"/>
            <a:chOff x="5076057" y="2492896"/>
            <a:chExt cx="3623486" cy="2592288"/>
          </a:xfrm>
        </p:grpSpPr>
        <p:grpSp>
          <p:nvGrpSpPr>
            <p:cNvPr id="20" name="Group 19"/>
            <p:cNvGrpSpPr/>
            <p:nvPr/>
          </p:nvGrpSpPr>
          <p:grpSpPr>
            <a:xfrm>
              <a:off x="5076057" y="3139776"/>
              <a:ext cx="3623486" cy="646331"/>
              <a:chOff x="5076057" y="3139776"/>
              <a:chExt cx="3623486" cy="646331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7259341" y="3139776"/>
                <a:ext cx="1440202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prstClr val="black"/>
                    </a:solidFill>
                    <a:latin typeface="Calibri"/>
                  </a:rPr>
                  <a:t>Note:</a:t>
                </a:r>
                <a:br>
                  <a:rPr lang="en-US" dirty="0">
                    <a:solidFill>
                      <a:prstClr val="black"/>
                    </a:solidFill>
                    <a:latin typeface="Calibri"/>
                  </a:rPr>
                </a:br>
                <a:r>
                  <a:rPr lang="en-US" dirty="0">
                    <a:solidFill>
                      <a:prstClr val="black"/>
                    </a:solidFill>
                    <a:latin typeface="Calibri"/>
                  </a:rPr>
                  <a:t>creates views</a:t>
                </a:r>
                <a:endParaRPr lang="nl-BE" dirty="0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17" name="Straight Arrow Connector 16"/>
              <p:cNvCxnSpPr>
                <a:stCxn id="16" idx="1"/>
              </p:cNvCxnSpPr>
              <p:nvPr/>
            </p:nvCxnSpPr>
            <p:spPr>
              <a:xfrm flipH="1" flipV="1">
                <a:off x="5076057" y="3139776"/>
                <a:ext cx="2183284" cy="3231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" name="Straight Arrow Connector 14"/>
            <p:cNvCxnSpPr>
              <a:stCxn id="16" idx="0"/>
            </p:cNvCxnSpPr>
            <p:nvPr/>
          </p:nvCxnSpPr>
          <p:spPr>
            <a:xfrm flipH="1" flipV="1">
              <a:off x="5868146" y="2492896"/>
              <a:ext cx="2111296" cy="646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6544547" y="3467337"/>
              <a:ext cx="695599" cy="3981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H="1">
              <a:off x="7470680" y="3786107"/>
              <a:ext cx="641235" cy="129907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/>
          <p:cNvSpPr txBox="1"/>
          <p:nvPr/>
        </p:nvSpPr>
        <p:spPr>
          <a:xfrm>
            <a:off x="2711625" y="6021289"/>
            <a:ext cx="678301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Python 3.6+ </a:t>
            </a:r>
            <a:r>
              <a:rPr lang="en-US" sz="2400" i="1" dirty="0">
                <a:solidFill>
                  <a:srgbClr val="C00000"/>
                </a:solidFill>
                <a:latin typeface="Calibri"/>
              </a:rPr>
              <a:t>implementation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: keys in insertion order!</a:t>
            </a:r>
          </a:p>
        </p:txBody>
      </p:sp>
    </p:spTree>
    <p:extLst>
      <p:ext uri="{BB962C8B-B14F-4D97-AF65-F5344CB8AC3E}">
        <p14:creationId xmlns:p14="http://schemas.microsoft.com/office/powerpoint/2010/main" val="1394785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Counting again…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collections.Counter</a:t>
            </a:r>
            <a:r>
              <a:rPr lang="en-US" dirty="0"/>
              <a:t> instead 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>
                <a:cs typeface="Courier New" panose="02070309020205020404" pitchFamily="49" charset="0"/>
              </a:rPr>
              <a:t>: simpler, less error prone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52276" y="2708921"/>
            <a:ext cx="6664004" cy="31393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collections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sys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_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counter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collections.Counter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counter[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] += 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count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counter.items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print('{0}: {1}'.format(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count))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23592" y="6063680"/>
            <a:ext cx="455438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bonus method: </a:t>
            </a: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most_common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sz="24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937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special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collections.deque</a:t>
            </a:r>
            <a:r>
              <a:rPr lang="en-US" dirty="0"/>
              <a:t>: (bounded) double-ended queue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collections.defaultdict</a:t>
            </a:r>
            <a:r>
              <a:rPr lang="en-US" dirty="0"/>
              <a:t>: dictionary with computed default values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array.array</a:t>
            </a:r>
            <a:r>
              <a:rPr lang="en-US" dirty="0"/>
              <a:t>: faster than lists, however, use </a:t>
            </a:r>
            <a:r>
              <a:rPr lang="en-US" dirty="0" err="1"/>
              <a:t>numpy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16873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Summary: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8367" y="1600201"/>
            <a:ext cx="5722433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float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complex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bool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tuple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list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set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dict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6825008" y="1628800"/>
            <a:ext cx="2439344" cy="2232248"/>
            <a:chOff x="7868730" y="2276872"/>
            <a:chExt cx="2439344" cy="2232248"/>
          </a:xfrm>
        </p:grpSpPr>
        <p:sp>
          <p:nvSpPr>
            <p:cNvPr id="5" name="Right Brace 4"/>
            <p:cNvSpPr/>
            <p:nvPr/>
          </p:nvSpPr>
          <p:spPr>
            <a:xfrm>
              <a:off x="7868730" y="2276872"/>
              <a:ext cx="128379" cy="223224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028283" y="3060249"/>
              <a:ext cx="227979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prstClr val="black"/>
                  </a:solidFill>
                  <a:latin typeface="Calibri"/>
                </a:rPr>
                <a:t>simple types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816081" y="3933056"/>
            <a:ext cx="2746095" cy="1656184"/>
            <a:chOff x="7864946" y="2276872"/>
            <a:chExt cx="2746095" cy="1656184"/>
          </a:xfrm>
        </p:grpSpPr>
        <p:sp>
          <p:nvSpPr>
            <p:cNvPr id="8" name="Right Brace 7"/>
            <p:cNvSpPr/>
            <p:nvPr/>
          </p:nvSpPr>
          <p:spPr>
            <a:xfrm>
              <a:off x="7864946" y="2276872"/>
              <a:ext cx="132163" cy="165618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028283" y="2749755"/>
              <a:ext cx="258275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prstClr val="black"/>
                  </a:solidFill>
                  <a:latin typeface="Calibri"/>
                </a:rPr>
                <a:t>complex types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5519936" y="5838364"/>
            <a:ext cx="387497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Picking the right data type is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dirty="0">
                <a:solidFill>
                  <a:prstClr val="black"/>
                </a:solidFill>
                <a:latin typeface="Calibri"/>
              </a:rPr>
              <a:t>crucial to produce good code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320137" y="3399384"/>
            <a:ext cx="287373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More types in Python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2010298" y="1628800"/>
            <a:ext cx="2341872" cy="2592288"/>
            <a:chOff x="5655236" y="2276872"/>
            <a:chExt cx="2341872" cy="2592288"/>
          </a:xfrm>
        </p:grpSpPr>
        <p:sp>
          <p:nvSpPr>
            <p:cNvPr id="14" name="Right Brace 13"/>
            <p:cNvSpPr/>
            <p:nvPr/>
          </p:nvSpPr>
          <p:spPr>
            <a:xfrm flipH="1">
              <a:off x="7868729" y="2276872"/>
              <a:ext cx="128379" cy="259228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655236" y="2924944"/>
              <a:ext cx="2100062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prstClr val="black"/>
                  </a:solidFill>
                  <a:latin typeface="Calibri"/>
                </a:rPr>
                <a:t>immutable,</a:t>
              </a:r>
              <a:br>
                <a:rPr lang="en-US" sz="32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3200" dirty="0" err="1">
                  <a:solidFill>
                    <a:prstClr val="black"/>
                  </a:solidFill>
                  <a:latin typeface="Calibri"/>
                </a:rPr>
                <a:t>hashable</a:t>
              </a:r>
              <a:endParaRPr lang="en-US" sz="32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801461" y="4293096"/>
            <a:ext cx="2552736" cy="1440160"/>
            <a:chOff x="5444371" y="2276872"/>
            <a:chExt cx="2552736" cy="1440160"/>
          </a:xfrm>
        </p:grpSpPr>
        <p:sp>
          <p:nvSpPr>
            <p:cNvPr id="17" name="Right Brace 16"/>
            <p:cNvSpPr/>
            <p:nvPr/>
          </p:nvSpPr>
          <p:spPr>
            <a:xfrm flipH="1">
              <a:off x="7868728" y="2276872"/>
              <a:ext cx="128379" cy="144016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444371" y="2420888"/>
              <a:ext cx="2350323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prstClr val="black"/>
                  </a:solidFill>
                  <a:latin typeface="Calibri"/>
                </a:rPr>
                <a:t>mutable,</a:t>
              </a:r>
            </a:p>
            <a:p>
              <a:r>
                <a:rPr lang="en-US" sz="3200" dirty="0">
                  <a:solidFill>
                    <a:prstClr val="black"/>
                  </a:solidFill>
                  <a:latin typeface="Calibri"/>
                </a:rPr>
                <a:t>not </a:t>
              </a:r>
              <a:r>
                <a:rPr lang="en-US" sz="3200" dirty="0" err="1">
                  <a:solidFill>
                    <a:prstClr val="black"/>
                  </a:solidFill>
                  <a:latin typeface="Calibri"/>
                </a:rPr>
                <a:t>hashable</a:t>
              </a:r>
              <a:endParaRPr lang="en-US" sz="3200" dirty="0">
                <a:solidFill>
                  <a:prstClr val="black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7020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Summary: control structures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Conditional statement: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if …: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…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…: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…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else: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/>
              <a:t>Iteration statements:</a:t>
            </a:r>
          </a:p>
          <a:p>
            <a:pPr lvl="1"/>
            <a:r>
              <a:rPr lang="en-US" dirty="0"/>
              <a:t>for-loop: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for … in …: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lvl="1"/>
            <a:r>
              <a:rPr lang="en-US" dirty="0"/>
              <a:t>while-loop: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while …: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76157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Python is general purpose programming language, but strong for</a:t>
            </a:r>
          </a:p>
          <a:p>
            <a:pPr lvl="1"/>
            <a:r>
              <a:rPr lang="en-US" dirty="0"/>
              <a:t>Data transformation: rewrite data into another format</a:t>
            </a:r>
          </a:p>
          <a:p>
            <a:pPr lvl="2"/>
            <a:r>
              <a:rPr lang="en-US" dirty="0"/>
              <a:t>Preprocessing/</a:t>
            </a:r>
            <a:r>
              <a:rPr lang="en-US" dirty="0" err="1"/>
              <a:t>postprocessing</a:t>
            </a:r>
            <a:r>
              <a:rPr lang="en-US" dirty="0"/>
              <a:t>/aggregating data</a:t>
            </a:r>
          </a:p>
          <a:p>
            <a:pPr lvl="1"/>
            <a:r>
              <a:rPr lang="en-US" dirty="0"/>
              <a:t>Prototyping</a:t>
            </a:r>
          </a:p>
          <a:p>
            <a:pPr lvl="2"/>
            <a:r>
              <a:rPr lang="en-US" dirty="0"/>
              <a:t>Experiment easily in Python, fast implementation later</a:t>
            </a:r>
          </a:p>
          <a:p>
            <a:pPr lvl="2"/>
            <a:r>
              <a:rPr lang="en-US" dirty="0"/>
              <a:t>Explorative programming</a:t>
            </a:r>
          </a:p>
          <a:p>
            <a:pPr lvl="1"/>
            <a:r>
              <a:rPr lang="en-US" dirty="0"/>
              <a:t>Glue/coordination language</a:t>
            </a:r>
          </a:p>
          <a:p>
            <a:pPr lvl="2"/>
            <a:r>
              <a:rPr lang="en-US" dirty="0"/>
              <a:t>Use Python as "scaffolding" for libraries in C/C++/Fortran</a:t>
            </a:r>
          </a:p>
          <a:p>
            <a:pPr lvl="1"/>
            <a:r>
              <a:rPr lang="en-US" dirty="0"/>
              <a:t>In-application scripting language</a:t>
            </a:r>
          </a:p>
          <a:p>
            <a:pPr lvl="2"/>
            <a:r>
              <a:rPr lang="en-US" dirty="0"/>
              <a:t>E.g., </a:t>
            </a:r>
            <a:r>
              <a:rPr lang="en-US" dirty="0" err="1"/>
              <a:t>Kitware</a:t>
            </a:r>
            <a:r>
              <a:rPr lang="en-US" dirty="0"/>
              <a:t> </a:t>
            </a:r>
            <a:r>
              <a:rPr lang="en-US" dirty="0" err="1"/>
              <a:t>ParaView</a:t>
            </a:r>
            <a:r>
              <a:rPr lang="en-US" dirty="0"/>
              <a:t>, </a:t>
            </a:r>
            <a:r>
              <a:rPr lang="en-US" dirty="0" err="1"/>
              <a:t>Dassault</a:t>
            </a:r>
            <a:r>
              <a:rPr lang="en-US" dirty="0"/>
              <a:t> </a:t>
            </a:r>
            <a:r>
              <a:rPr lang="en-US" dirty="0" err="1"/>
              <a:t>Systèmes</a:t>
            </a:r>
            <a:r>
              <a:rPr lang="en-US" dirty="0"/>
              <a:t> </a:t>
            </a:r>
            <a:r>
              <a:rPr lang="en-US" dirty="0" err="1"/>
              <a:t>Abaqus</a:t>
            </a:r>
            <a:r>
              <a:rPr lang="en-US" dirty="0"/>
              <a:t>™, Adobe Photoshop™</a:t>
            </a:r>
          </a:p>
          <a:p>
            <a:pPr lvl="1"/>
            <a:r>
              <a:rPr lang="en-US" dirty="0"/>
              <a:t>Graphical user interfaces</a:t>
            </a:r>
          </a:p>
          <a:p>
            <a:pPr lvl="2"/>
            <a:r>
              <a:rPr lang="en-US" dirty="0"/>
              <a:t>Wrap GUI around C/C++/Fortran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1163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Summary: mathematics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Usual operators: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+, -, *, /, %</a:t>
            </a:r>
          </a:p>
          <a:p>
            <a:pPr lvl="1"/>
            <a:r>
              <a:rPr lang="en-US" dirty="0"/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/>
              <a:t>, division is floating point division, i.e.,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3/5 == 0.6</a:t>
            </a:r>
          </a:p>
          <a:p>
            <a:r>
              <a:rPr lang="en-US" dirty="0"/>
              <a:t>Raise to power: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**</a:t>
            </a:r>
          </a:p>
          <a:p>
            <a:pPr lvl="1"/>
            <a:r>
              <a:rPr lang="en-US" dirty="0"/>
              <a:t>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2**4 == 16</a:t>
            </a:r>
          </a:p>
          <a:p>
            <a:r>
              <a:rPr lang="en-US" dirty="0"/>
              <a:t>Floor division: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//</a:t>
            </a:r>
          </a:p>
          <a:p>
            <a:pPr lvl="1"/>
            <a:r>
              <a:rPr lang="en-US" dirty="0"/>
              <a:t>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7.3//5.7 == 1.0</a:t>
            </a:r>
            <a:r>
              <a:rPr lang="en-US" dirty="0">
                <a:cs typeface="Courier New" pitchFamily="49" charset="0"/>
              </a:rPr>
              <a:t>, but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6//4 == 1</a:t>
            </a:r>
          </a:p>
          <a:p>
            <a:r>
              <a:rPr lang="en-US" dirty="0"/>
              <a:t>Mathematical functions in module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math</a:t>
            </a:r>
          </a:p>
          <a:p>
            <a:pPr lvl="1"/>
            <a:r>
              <a:rPr lang="en-US" dirty="0"/>
              <a:t>First import module (usually at top of file):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import math</a:t>
            </a:r>
            <a:br>
              <a:rPr lang="en-US" dirty="0"/>
            </a:br>
            <a:r>
              <a:rPr lang="en-US" dirty="0"/>
              <a:t>Use functions, e.g.,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(3.0)</a:t>
            </a:r>
          </a:p>
          <a:p>
            <a:pPr lvl="1"/>
            <a:r>
              <a:rPr lang="en-US" dirty="0"/>
              <a:t>Or import specific function(s): 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sqrt</a:t>
            </a:r>
            <a:br>
              <a:rPr lang="en-US" dirty="0"/>
            </a:br>
            <a:r>
              <a:rPr lang="en-US" dirty="0"/>
              <a:t>Use function(s), e.g.,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(3.0)</a:t>
            </a:r>
          </a:p>
          <a:p>
            <a:r>
              <a:rPr lang="en-US" dirty="0">
                <a:cs typeface="Courier New" pitchFamily="49" charset="0"/>
              </a:rPr>
              <a:t>For complex numbers, functions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cmath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11798" y="2348881"/>
            <a:ext cx="32166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changed from 2.x to 3.x!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82398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organization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https://github.com/gjbex/Python-for-programmers/tree/master/source_code/presentation/fundamentals</a:t>
            </a:r>
            <a:r>
              <a:rPr lang="nl-BE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1921579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modules &amp; packages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Code organization</a:t>
            </a:r>
          </a:p>
          <a:p>
            <a:pPr lvl="1"/>
            <a:r>
              <a:rPr lang="en-US" dirty="0"/>
              <a:t>Functions common to multiple scripts can be put in separate file = module</a:t>
            </a:r>
          </a:p>
          <a:p>
            <a:pPr lvl="1"/>
            <a:r>
              <a:rPr lang="en-US" dirty="0"/>
              <a:t>Modules can be organized hierarchically in directory structure = packages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Python standard library is organized in packages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215681" y="4077073"/>
            <a:ext cx="667266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Don't forget 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in package directories!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25490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module &amp; use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853136"/>
          </a:xfrm>
        </p:spPr>
        <p:txBody>
          <a:bodyPr/>
          <a:lstStyle/>
          <a:p>
            <a:r>
              <a:rPr lang="en-US" dirty="0"/>
              <a:t>Module file: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Using the module in script: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690760" y="2204865"/>
            <a:ext cx="8731878" cy="2031325"/>
            <a:chOff x="166760" y="2204864"/>
            <a:chExt cx="8731878" cy="2031325"/>
          </a:xfrm>
        </p:grpSpPr>
        <p:sp>
          <p:nvSpPr>
            <p:cNvPr id="3" name="TextBox 2"/>
            <p:cNvSpPr txBox="1"/>
            <p:nvPr/>
          </p:nvSpPr>
          <p:spPr>
            <a:xfrm>
              <a:off x="166760" y="2204864"/>
              <a:ext cx="8731878" cy="203132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import typing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typing.NamedTuple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parse_line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(line,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sep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=None):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data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line.rstrip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('\r\n').split(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sep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case_nr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=int(data[0]),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dim_nr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=int(data[1]),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         temp=float(data[2]))</a:t>
              </a:r>
              <a:endPara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074556" y="2204864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data_parsing.py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689256" y="5032635"/>
            <a:ext cx="6939720" cy="1754326"/>
            <a:chOff x="165256" y="5032635"/>
            <a:chExt cx="6939720" cy="1754326"/>
          </a:xfrm>
        </p:grpSpPr>
        <p:sp>
          <p:nvSpPr>
            <p:cNvPr id="5" name="TextBox 4"/>
            <p:cNvSpPr txBox="1"/>
            <p:nvPr/>
          </p:nvSpPr>
          <p:spPr>
            <a:xfrm>
              <a:off x="165256" y="5032635"/>
              <a:ext cx="6939720" cy="175432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data_parsing</a:t>
              </a:r>
              <a:endPara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main():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for line in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sys.stdin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data_parsing.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parse_line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(line)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…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738896" y="5045471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counting.py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2625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Importing functions directly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Importing function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/>
              <a:t> from module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dirty="0"/>
              <a:t> in script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counting.py</a:t>
            </a:r>
            <a:r>
              <a:rPr lang="en-US" dirty="0"/>
              <a:t>: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21366" y="5522441"/>
            <a:ext cx="514573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sqrt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csqrt</a:t>
            </a:r>
            <a:endParaRPr lang="en-US" b="1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919537" y="3004427"/>
            <a:ext cx="5147563" cy="2308324"/>
            <a:chOff x="395536" y="3284984"/>
            <a:chExt cx="5147563" cy="2308324"/>
          </a:xfrm>
        </p:grpSpPr>
        <p:sp>
          <p:nvSpPr>
            <p:cNvPr id="5" name="TextBox 4"/>
            <p:cNvSpPr txBox="1"/>
            <p:nvPr/>
          </p:nvSpPr>
          <p:spPr>
            <a:xfrm>
              <a:off x="395536" y="3284984"/>
              <a:ext cx="5147563" cy="2308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data_parsing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 import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parse_line</a:t>
              </a:r>
              <a:endPara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main():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for line in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sys.stdin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data =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parse_line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(line)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…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172454" y="3284984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counting.py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6744073" y="3847936"/>
            <a:ext cx="3305585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More concise, but name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dirty="0">
                <a:solidFill>
                  <a:prstClr val="black"/>
                </a:solidFill>
                <a:latin typeface="Calibri"/>
              </a:rPr>
              <a:t>clashes can occur!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dirty="0">
                <a:solidFill>
                  <a:prstClr val="black"/>
                </a:solidFill>
                <a:latin typeface="Calibri"/>
              </a:rPr>
              <a:t>E.g., </a:t>
            </a:r>
            <a:r>
              <a:rPr lang="en-US" sz="2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versus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dirty="0">
                <a:solidFill>
                  <a:prstClr val="black"/>
                </a:solidFill>
                <a:latin typeface="Calibri"/>
              </a:rPr>
              <a:t>        </a:t>
            </a:r>
            <a:r>
              <a:rPr lang="en-US" sz="2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cmath.sqrt</a:t>
            </a:r>
            <a:endParaRPr lang="nl-BE" sz="2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170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duty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991545" y="1412777"/>
            <a:ext cx="7491153" cy="5078313"/>
            <a:chOff x="467544" y="1412776"/>
            <a:chExt cx="7491153" cy="5078313"/>
          </a:xfrm>
        </p:grpSpPr>
        <p:sp>
          <p:nvSpPr>
            <p:cNvPr id="4" name="TextBox 3"/>
            <p:cNvSpPr txBox="1"/>
            <p:nvPr/>
          </p:nvSpPr>
          <p:spPr>
            <a:xfrm>
              <a:off x="467544" y="1412776"/>
              <a:ext cx="5974713" cy="507831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#!/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usr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/bin/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env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python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import typing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typing.NamedTuple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parse_line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(line,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sep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=None):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data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line.rstrip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('\r\n').split(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sep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case_nr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=int(data[0]),</a:t>
              </a:r>
              <a:b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    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dim_nr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=int(data[1]),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        temp=float(data[2]))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for line in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sys.stdin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parse_line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(line)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…</a:t>
              </a:r>
            </a:p>
            <a:p>
              <a:endPara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163013" y="1412776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data_parsing.py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7548912" y="4869160"/>
            <a:ext cx="2494192" cy="1224136"/>
            <a:chOff x="5724128" y="4869160"/>
            <a:chExt cx="2494192" cy="1224136"/>
          </a:xfrm>
        </p:grpSpPr>
        <p:sp>
          <p:nvSpPr>
            <p:cNvPr id="5" name="Right Brace 4"/>
            <p:cNvSpPr/>
            <p:nvPr/>
          </p:nvSpPr>
          <p:spPr>
            <a:xfrm>
              <a:off x="5724128" y="4869160"/>
              <a:ext cx="216024" cy="1224136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120502" y="5158062"/>
              <a:ext cx="2097818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Only executed when</a:t>
              </a:r>
              <a:br>
                <a:rPr lang="en-US" dirty="0">
                  <a:solidFill>
                    <a:prstClr val="black"/>
                  </a:solidFill>
                  <a:latin typeface="Calibri"/>
                </a:rPr>
              </a:br>
              <a:r>
                <a:rPr lang="en-US" dirty="0">
                  <a:solidFill>
                    <a:prstClr val="black"/>
                  </a:solidFill>
                  <a:latin typeface="Calibri"/>
                </a:rPr>
                <a:t>run as script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90986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 layout &amp; use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weave.py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vsc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util.py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parameter_weaver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artifact.py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base_formatter.py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fortran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59897" y="4149080"/>
            <a:ext cx="5367175" cy="6001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1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vsc.parameter_weaver.base_formatter</a:t>
            </a:r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11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BaseFormatter</a:t>
            </a:r>
            <a:endParaRPr lang="en-US" sz="11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59896" y="1456250"/>
            <a:ext cx="5367175" cy="6001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1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vsc.parameter_weaver.c.formatter</a:t>
            </a:r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Formatter</a:t>
            </a:r>
          </a:p>
          <a:p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2496021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Files: I/O and data formats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https://github.com/gjbex/Python-for-programmers/tree/master/source_code/presentation/data-formats</a:t>
            </a:r>
          </a:p>
          <a:p>
            <a:r>
              <a:rPr lang="en-US" sz="1800" dirty="0">
                <a:hlinkClick r:id="rId2"/>
              </a:rPr>
              <a:t>https://github.com/gjbex/Python-for-programmers/tree/master/source_code/presentation/xml-generator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2105497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from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2"/>
            <a:ext cx="8229600" cy="326895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Reading from text files, line by line</a:t>
            </a:r>
          </a:p>
          <a:p>
            <a:pPr lvl="1"/>
            <a:r>
              <a:rPr lang="en-US" dirty="0"/>
              <a:t>E.g., read file line by line, convert to uppercase, and print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Reading from a binary file, value by value</a:t>
            </a:r>
          </a:p>
          <a:p>
            <a:pPr lvl="1"/>
            <a:r>
              <a:rPr lang="en-US" dirty="0"/>
              <a:t>E.g., read doubles (8 bytes) and print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07569" y="2852936"/>
            <a:ext cx="5991235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'r'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      for line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      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line.upper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24091" y="4904000"/>
            <a:ext cx="652614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  from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unpack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  with open(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rb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bin_file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bin_file.read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(8)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4      while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5          print(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unpack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('d',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)[0])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6 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bin_file.read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(8)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78202" y="4653137"/>
            <a:ext cx="2138278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Not portable!!!:</a:t>
            </a:r>
            <a:br>
              <a:rPr lang="en-US" sz="2000" dirty="0">
                <a:solidFill>
                  <a:prstClr val="black"/>
                </a:solidFill>
                <a:latin typeface="Calibri"/>
              </a:rPr>
            </a:br>
            <a:r>
              <a:rPr lang="en-US" sz="2000" dirty="0">
                <a:solidFill>
                  <a:prstClr val="black"/>
                </a:solidFill>
                <a:latin typeface="Calibri"/>
              </a:rPr>
              <a:t>  data type size?</a:t>
            </a:r>
            <a:br>
              <a:rPr lang="en-US" sz="2000" dirty="0">
                <a:solidFill>
                  <a:prstClr val="black"/>
                </a:solidFill>
                <a:latin typeface="Calibri"/>
              </a:rPr>
            </a:br>
            <a:r>
              <a:rPr lang="en-US" sz="2000" dirty="0">
                <a:solidFill>
                  <a:prstClr val="black"/>
                </a:solidFill>
                <a:latin typeface="Calibri"/>
              </a:rPr>
              <a:t>  Encoding?</a:t>
            </a:r>
            <a:br>
              <a:rPr lang="en-US" sz="2000" dirty="0">
                <a:solidFill>
                  <a:prstClr val="black"/>
                </a:solidFill>
                <a:latin typeface="Calibri"/>
              </a:rPr>
            </a:br>
            <a:r>
              <a:rPr lang="en-US" sz="2000" dirty="0">
                <a:solidFill>
                  <a:prstClr val="black"/>
                </a:solidFill>
                <a:latin typeface="Calibri"/>
              </a:rPr>
              <a:t>  little /big endian?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421430" y="3429000"/>
            <a:ext cx="2995051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 …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: context manager</a:t>
            </a:r>
            <a:endParaRPr lang="nl-BE" sz="20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74233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  <p:bldP spid="6" grpId="0" animBg="1"/>
      <p:bldP spid="8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Libraries &amp; data formats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Standard library (Python 3.x)</a:t>
            </a:r>
          </a:p>
          <a:p>
            <a:pPr lvl="1"/>
            <a:r>
              <a:rPr lang="en-US" dirty="0"/>
              <a:t>Comma separated value files: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csv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Configuration files: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ConfigParser</a:t>
            </a:r>
            <a:endParaRPr lang="en-US" dirty="0"/>
          </a:p>
          <a:p>
            <a:pPr lvl="1"/>
            <a:r>
              <a:rPr lang="en-US" dirty="0"/>
              <a:t>Semi-structured data: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htmllib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sgmllib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xml</a:t>
            </a:r>
          </a:p>
          <a:p>
            <a:r>
              <a:rPr lang="en-US" dirty="0"/>
              <a:t>Non-standard libraries</a:t>
            </a:r>
          </a:p>
          <a:p>
            <a:pPr lvl="1"/>
            <a:r>
              <a:rPr lang="en-US" dirty="0"/>
              <a:t>Images: </a:t>
            </a:r>
            <a:r>
              <a:rPr lang="en-US" dirty="0" err="1"/>
              <a:t>scikit</a:t>
            </a:r>
            <a:r>
              <a:rPr lang="en-US" dirty="0"/>
              <a:t>-image</a:t>
            </a:r>
          </a:p>
          <a:p>
            <a:pPr lvl="1"/>
            <a:r>
              <a:rPr lang="en-US" dirty="0"/>
              <a:t>HDF5: </a:t>
            </a:r>
            <a:r>
              <a:rPr lang="en-US" dirty="0" err="1"/>
              <a:t>pytables</a:t>
            </a:r>
            <a:endParaRPr lang="en-US" dirty="0"/>
          </a:p>
          <a:p>
            <a:pPr lvl="1"/>
            <a:r>
              <a:rPr lang="en-US" dirty="0"/>
              <a:t>pandas</a:t>
            </a:r>
          </a:p>
          <a:p>
            <a:pPr lvl="1"/>
            <a:r>
              <a:rPr lang="en-US" dirty="0"/>
              <a:t>Bioinformatics: </a:t>
            </a:r>
            <a:r>
              <a:rPr lang="en-US" dirty="0" err="1"/>
              <a:t>Biopython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176121" y="4725145"/>
            <a:ext cx="296645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Use the "batteries"</a:t>
            </a:r>
            <a:br>
              <a:rPr lang="en-US" sz="2800" dirty="0">
                <a:solidFill>
                  <a:prstClr val="black"/>
                </a:solidFill>
                <a:latin typeface="Calibri"/>
              </a:rPr>
            </a:br>
            <a:r>
              <a:rPr lang="en-US" sz="2800" dirty="0">
                <a:solidFill>
                  <a:prstClr val="black"/>
                </a:solidFill>
                <a:latin typeface="Calibri"/>
              </a:rPr>
              <a:t>that are included!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03991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versus semantics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syntax: form, grammar</a:t>
            </a:r>
          </a:p>
          <a:p>
            <a:pPr lvl="1"/>
            <a:r>
              <a:rPr lang="en-US" dirty="0"/>
              <a:t>correct:</a:t>
            </a:r>
            <a:br>
              <a:rPr lang="en-US" dirty="0"/>
            </a:br>
            <a:r>
              <a:rPr lang="en-US" i="1" dirty="0"/>
              <a:t>The dog is barking.</a:t>
            </a:r>
          </a:p>
          <a:p>
            <a:pPr lvl="1"/>
            <a:r>
              <a:rPr lang="en-US" dirty="0"/>
              <a:t>incorrect:</a:t>
            </a:r>
            <a:br>
              <a:rPr lang="en-US" dirty="0"/>
            </a:br>
            <a:r>
              <a:rPr lang="en-US" i="1" dirty="0"/>
              <a:t>The dog barking.</a:t>
            </a:r>
          </a:p>
          <a:p>
            <a:r>
              <a:rPr lang="en-US" dirty="0"/>
              <a:t>semantics: meaning, interpretation</a:t>
            </a:r>
          </a:p>
          <a:p>
            <a:pPr lvl="1"/>
            <a:r>
              <a:rPr lang="en-US" dirty="0"/>
              <a:t>correct:</a:t>
            </a:r>
            <a:br>
              <a:rPr lang="nl-BE" dirty="0"/>
            </a:br>
            <a:r>
              <a:rPr lang="nl-BE" i="1" dirty="0"/>
              <a:t>The dog </a:t>
            </a:r>
            <a:r>
              <a:rPr lang="nl-BE" i="1" dirty="0" err="1"/>
              <a:t>barked</a:t>
            </a:r>
            <a:r>
              <a:rPr lang="nl-BE" i="1" dirty="0"/>
              <a:t>.</a:t>
            </a:r>
          </a:p>
          <a:p>
            <a:pPr lvl="1"/>
            <a:r>
              <a:rPr lang="en-US" dirty="0"/>
              <a:t>incorrect:</a:t>
            </a:r>
            <a:br>
              <a:rPr lang="en-US" dirty="0"/>
            </a:br>
            <a:r>
              <a:rPr lang="en-US" i="1" dirty="0"/>
              <a:t>The dog spoke.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51109" y="5385600"/>
            <a:ext cx="2280432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Except in fairy tales!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1709927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formats: CSV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18908" y="1711743"/>
            <a:ext cx="7960834" cy="30469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0  from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csv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Sniffer,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DictReader</a:t>
            </a:r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1  with open(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csv_file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2      dialect =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Sniffer().sniff(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csv_file.read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(1024))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3   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csv_file.seek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(0)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4      sum = 0.0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5   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csv_reader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DictReader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csv_file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fieldnames=None,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6                           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restkey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='rest',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restval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=None,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7                              dialect=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dialect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8      for row in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csv_reader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9          print('{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row['name']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 --- {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row['weight']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}')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10          sum += </a:t>
            </a:r>
            <a:r>
              <a:rPr lang="en-US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row['weight']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11      print('sum = {0}'.format(sum))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8072056" y="980729"/>
            <a:ext cx="2344424" cy="1215911"/>
            <a:chOff x="2195736" y="3861048"/>
            <a:chExt cx="2344424" cy="1215911"/>
          </a:xfrm>
        </p:grpSpPr>
        <p:sp>
          <p:nvSpPr>
            <p:cNvPr id="7" name="TextBox 6"/>
            <p:cNvSpPr txBox="1"/>
            <p:nvPr/>
          </p:nvSpPr>
          <p:spPr>
            <a:xfrm>
              <a:off x="2195736" y="3861048"/>
              <a:ext cx="234442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/>
                </a:rPr>
                <a:t>Let Sniffer figure out</a:t>
              </a:r>
              <a:br>
                <a:rPr lang="en-US" dirty="0">
                  <a:solidFill>
                    <a:srgbClr val="FF0000"/>
                  </a:solidFill>
                  <a:latin typeface="Calibri"/>
                </a:rPr>
              </a:br>
              <a:r>
                <a:rPr lang="en-US" dirty="0">
                  <a:solidFill>
                    <a:srgbClr val="FF0000"/>
                  </a:solidFill>
                  <a:latin typeface="Calibri"/>
                </a:rPr>
                <a:t>CSV dialect (e.g., Excel)</a:t>
              </a: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2195736" y="4528279"/>
              <a:ext cx="1172212" cy="54868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4923266" y="3350509"/>
            <a:ext cx="2684902" cy="2518539"/>
            <a:chOff x="4231522" y="2278613"/>
            <a:chExt cx="2684902" cy="2518539"/>
          </a:xfrm>
        </p:grpSpPr>
        <p:sp>
          <p:nvSpPr>
            <p:cNvPr id="13" name="TextBox 12"/>
            <p:cNvSpPr txBox="1"/>
            <p:nvPr/>
          </p:nvSpPr>
          <p:spPr>
            <a:xfrm>
              <a:off x="4231522" y="4150821"/>
              <a:ext cx="26849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0070C0"/>
                  </a:solidFill>
                  <a:latin typeface="Calibri"/>
                </a:rPr>
                <a:t>DictReader</a:t>
              </a:r>
              <a:r>
                <a:rPr lang="en-US" dirty="0">
                  <a:solidFill>
                    <a:srgbClr val="0070C0"/>
                  </a:solidFill>
                  <a:latin typeface="Calibri"/>
                </a:rPr>
                <a:t> uses first</a:t>
              </a:r>
              <a:br>
                <a:rPr lang="en-US" dirty="0">
                  <a:solidFill>
                    <a:srgbClr val="0070C0"/>
                  </a:solidFill>
                  <a:latin typeface="Calibri"/>
                </a:rPr>
              </a:br>
              <a:r>
                <a:rPr lang="en-US" dirty="0">
                  <a:solidFill>
                    <a:srgbClr val="0070C0"/>
                  </a:solidFill>
                  <a:latin typeface="Calibri"/>
                </a:rPr>
                <a:t>row to deduce field names</a:t>
              </a:r>
            </a:p>
          </p:txBody>
        </p:sp>
        <p:cxnSp>
          <p:nvCxnSpPr>
            <p:cNvPr id="14" name="Straight Arrow Connector 13"/>
            <p:cNvCxnSpPr>
              <a:stCxn id="13" idx="0"/>
            </p:cNvCxnSpPr>
            <p:nvPr/>
          </p:nvCxnSpPr>
          <p:spPr>
            <a:xfrm flipH="1" flipV="1">
              <a:off x="4684176" y="2278613"/>
              <a:ext cx="889797" cy="187220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7640009" y="4284921"/>
            <a:ext cx="2285049" cy="1800151"/>
            <a:chOff x="2195736" y="2707228"/>
            <a:chExt cx="2285049" cy="1800151"/>
          </a:xfrm>
        </p:grpSpPr>
        <p:sp>
          <p:nvSpPr>
            <p:cNvPr id="18" name="TextBox 17"/>
            <p:cNvSpPr txBox="1"/>
            <p:nvPr/>
          </p:nvSpPr>
          <p:spPr>
            <a:xfrm>
              <a:off x="2195736" y="3861048"/>
              <a:ext cx="228504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Calibri"/>
                </a:rPr>
                <a:t>Access fields by name,</a:t>
              </a:r>
              <a:br>
                <a:rPr lang="en-US" dirty="0">
                  <a:solidFill>
                    <a:srgbClr val="00B050"/>
                  </a:solidFill>
                  <a:latin typeface="Calibri"/>
                </a:rPr>
              </a:br>
              <a:r>
                <a:rPr lang="en-US" dirty="0">
                  <a:solidFill>
                    <a:srgbClr val="00B050"/>
                  </a:solidFill>
                  <a:latin typeface="Calibri"/>
                </a:rPr>
                <a:t>thanks to </a:t>
              </a:r>
              <a:r>
                <a:rPr lang="en-US" dirty="0" err="1">
                  <a:solidFill>
                    <a:srgbClr val="00B050"/>
                  </a:solidFill>
                  <a:latin typeface="Calibri"/>
                </a:rPr>
                <a:t>DictReader</a:t>
              </a:r>
              <a:endParaRPr lang="en-US" dirty="0">
                <a:solidFill>
                  <a:srgbClr val="00B050"/>
                </a:solidFill>
                <a:latin typeface="Calibri"/>
              </a:endParaRPr>
            </a:p>
          </p:txBody>
        </p:sp>
        <p:cxnSp>
          <p:nvCxnSpPr>
            <p:cNvPr id="19" name="Straight Arrow Connector 18"/>
            <p:cNvCxnSpPr>
              <a:cxnSpLocks/>
            </p:cNvCxnSpPr>
            <p:nvPr/>
          </p:nvCxnSpPr>
          <p:spPr>
            <a:xfrm flipH="1" flipV="1">
              <a:off x="2391922" y="2707228"/>
              <a:ext cx="739918" cy="115382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775520" y="4706297"/>
            <a:ext cx="5677708" cy="1829817"/>
            <a:chOff x="395536" y="4725144"/>
            <a:chExt cx="5677708" cy="1829817"/>
          </a:xfrm>
        </p:grpSpPr>
        <p:sp>
          <p:nvSpPr>
            <p:cNvPr id="22" name="TextBox 21"/>
            <p:cNvSpPr txBox="1"/>
            <p:nvPr/>
          </p:nvSpPr>
          <p:spPr>
            <a:xfrm>
              <a:off x="395536" y="6093296"/>
              <a:ext cx="5677708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Drawback: you still need to know field types</a:t>
              </a:r>
            </a:p>
          </p:txBody>
        </p:sp>
        <p:cxnSp>
          <p:nvCxnSpPr>
            <p:cNvPr id="25" name="Straight Arrow Connector 24"/>
            <p:cNvCxnSpPr>
              <a:stCxn id="22" idx="0"/>
            </p:cNvCxnSpPr>
            <p:nvPr/>
          </p:nvCxnSpPr>
          <p:spPr>
            <a:xfrm flipH="1" flipV="1">
              <a:off x="3059832" y="4725144"/>
              <a:ext cx="174558" cy="136815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5858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to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2"/>
            <a:ext cx="8229600" cy="492514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Writing to text files</a:t>
            </a:r>
          </a:p>
          <a:p>
            <a:pPr lvl="1"/>
            <a:r>
              <a:rPr lang="en-US" dirty="0"/>
              <a:t>E.g., compute and write to file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Append to text files</a:t>
            </a:r>
          </a:p>
          <a:p>
            <a:pPr lvl="1"/>
            <a:r>
              <a:rPr lang="en-US" dirty="0"/>
              <a:t>E.g., add some more squares to same file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Writing binary files: don't go there</a:t>
            </a:r>
            <a:r>
              <a:rPr lang="en-BE" dirty="0"/>
              <a:t>...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07568" y="2577678"/>
            <a:ext cx="806489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'w'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      for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range(0, 10):</a:t>
            </a:r>
          </a:p>
          <a:p>
            <a:pPr marL="342900" indent="-342900">
              <a:buFontTx/>
              <a:buAutoNum type="arabicPlain" startAt="3"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text_file.write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(f'{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}: {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**2}\n')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07568" y="4593902"/>
            <a:ext cx="806489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'a'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      for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range(10, 20):</a:t>
            </a:r>
          </a:p>
          <a:p>
            <a:pPr marL="342900" indent="-342900">
              <a:buFontTx/>
              <a:buAutoNum type="arabicPlain" startAt="3"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text_file.write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(f'{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}: {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**2}\n')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437511" y="1748785"/>
            <a:ext cx="282301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Note: 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'w'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i="1" dirty="0">
                <a:solidFill>
                  <a:prstClr val="black"/>
                </a:solidFill>
                <a:latin typeface="Calibri"/>
              </a:rPr>
              <a:t>replaces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existing</a:t>
            </a:r>
          </a:p>
          <a:p>
            <a:r>
              <a:rPr lang="en-US" dirty="0">
                <a:solidFill>
                  <a:prstClr val="black"/>
                </a:solidFill>
                <a:latin typeface="Calibri"/>
              </a:rPr>
              <a:t>           file, use 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'x'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to avoid</a:t>
            </a:r>
          </a:p>
        </p:txBody>
      </p:sp>
    </p:spTree>
    <p:extLst>
      <p:ext uri="{BB962C8B-B14F-4D97-AF65-F5344CB8AC3E}">
        <p14:creationId xmlns:p14="http://schemas.microsoft.com/office/powerpoint/2010/main" val="448921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7" grpId="0" uiExpand="1" animBg="1"/>
      <p:bldP spid="6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... unless you have 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Writing to binary files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07568" y="2276872"/>
            <a:ext cx="806489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  from struct import pack</a:t>
            </a:r>
          </a:p>
          <a:p>
            <a:r>
              <a:rPr lang="en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with open(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'w</a:t>
            </a:r>
            <a:r>
              <a:rPr lang="en-BE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as </a:t>
            </a:r>
            <a:r>
              <a:rPr lang="en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bin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_file:</a:t>
            </a:r>
          </a:p>
          <a:p>
            <a:r>
              <a:rPr lang="en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for </a:t>
            </a:r>
            <a:r>
              <a:rPr lang="en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name, age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</a:t>
            </a:r>
            <a:r>
              <a:rPr lang="en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people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342900" indent="-342900">
              <a:buFontTx/>
              <a:buAutoNum type="arabicPlain" startAt="4"/>
            </a:pPr>
            <a:r>
              <a:rPr lang="en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bin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file.write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pack(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‘</a:t>
            </a:r>
            <a:r>
              <a:rPr lang="en-BE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6s</a:t>
            </a:r>
            <a:r>
              <a:rPr lang="en-BE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342900" indent="-342900">
              <a:buFontTx/>
              <a:buAutoNum type="arabicPlain" startAt="4"/>
            </a:pPr>
            <a:r>
              <a:rPr lang="en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    </a:t>
            </a:r>
            <a:r>
              <a:rPr lang="en-BE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bytes(name,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BE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ascii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BE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BE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342900" indent="-342900">
              <a:buFontTx/>
              <a:buAutoNum type="arabicPlain" startAt="4"/>
            </a:pPr>
            <a:r>
              <a:rPr lang="en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    </a:t>
            </a:r>
            <a:r>
              <a:rPr lang="en-BE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age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8381348" y="1262261"/>
            <a:ext cx="2286652" cy="2069298"/>
            <a:chOff x="2195736" y="3861048"/>
            <a:chExt cx="2286652" cy="2069298"/>
          </a:xfrm>
        </p:grpSpPr>
        <p:sp>
          <p:nvSpPr>
            <p:cNvPr id="7" name="TextBox 6"/>
            <p:cNvSpPr txBox="1"/>
            <p:nvPr/>
          </p:nvSpPr>
          <p:spPr>
            <a:xfrm>
              <a:off x="2195736" y="3861048"/>
              <a:ext cx="228665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BE" dirty="0">
                  <a:solidFill>
                    <a:srgbClr val="FF0000"/>
                  </a:solidFill>
                  <a:latin typeface="Calibri"/>
                </a:rPr>
                <a:t>byte representation of</a:t>
              </a:r>
              <a:br>
                <a:rPr lang="en-BE" dirty="0">
                  <a:solidFill>
                    <a:srgbClr val="FF0000"/>
                  </a:solidFill>
                  <a:latin typeface="Calibri"/>
                </a:rPr>
              </a:br>
              <a:r>
                <a:rPr lang="en-BE" dirty="0">
                  <a:solidFill>
                    <a:srgbClr val="FF0000"/>
                  </a:solidFill>
                  <a:latin typeface="Calibri"/>
                </a:rPr>
                <a:t>name truncated to 6</a:t>
              </a:r>
              <a:br>
                <a:rPr lang="en-BE" dirty="0">
                  <a:solidFill>
                    <a:srgbClr val="FF0000"/>
                  </a:solidFill>
                  <a:latin typeface="Calibri"/>
                </a:rPr>
              </a:br>
              <a:r>
                <a:rPr lang="en-BE" dirty="0">
                  <a:solidFill>
                    <a:srgbClr val="FF0000"/>
                  </a:solidFill>
                  <a:latin typeface="Calibri"/>
                </a:rPr>
                <a:t>characters</a:t>
              </a:r>
              <a:endParaRPr lang="en-US" dirty="0">
                <a:solidFill>
                  <a:srgbClr val="FF0000"/>
                </a:solidFill>
                <a:latin typeface="Calibri"/>
              </a:endParaRPr>
            </a:p>
          </p:txBody>
        </p:sp>
        <p:cxnSp>
          <p:nvCxnSpPr>
            <p:cNvPr id="8" name="Straight Arrow Connector 7"/>
            <p:cNvCxnSpPr>
              <a:stCxn id="7" idx="2"/>
            </p:cNvCxnSpPr>
            <p:nvPr/>
          </p:nvCxnSpPr>
          <p:spPr>
            <a:xfrm flipH="1">
              <a:off x="2376257" y="4784378"/>
              <a:ext cx="962805" cy="114596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oup 87"/>
          <p:cNvGrpSpPr/>
          <p:nvPr/>
        </p:nvGrpSpPr>
        <p:grpSpPr>
          <a:xfrm>
            <a:off x="1925917" y="4729342"/>
            <a:ext cx="2047299" cy="875345"/>
            <a:chOff x="401916" y="5089381"/>
            <a:chExt cx="2047299" cy="875345"/>
          </a:xfrm>
        </p:grpSpPr>
        <p:sp>
          <p:nvSpPr>
            <p:cNvPr id="11" name="TextBox 10"/>
            <p:cNvSpPr txBox="1"/>
            <p:nvPr/>
          </p:nvSpPr>
          <p:spPr>
            <a:xfrm>
              <a:off x="427252" y="5656949"/>
              <a:ext cx="311304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BE" sz="1400" dirty="0">
                  <a:solidFill>
                    <a:prstClr val="black"/>
                  </a:solidFill>
                  <a:latin typeface="Calibri"/>
                </a:rPr>
                <a:t> a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38761" y="5656949"/>
              <a:ext cx="35734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BE" sz="1400" dirty="0">
                  <a:solidFill>
                    <a:prstClr val="black"/>
                  </a:solidFill>
                  <a:latin typeface="Calibri"/>
                </a:rPr>
                <a:t> l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096100" y="5656949"/>
              <a:ext cx="35601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BE" sz="1400" dirty="0">
                  <a:solidFill>
                    <a:prstClr val="black"/>
                  </a:solidFill>
                  <a:latin typeface="Calibri"/>
                </a:rPr>
                <a:t> i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444273" y="5656949"/>
              <a:ext cx="348172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BE" sz="1400" dirty="0">
                  <a:solidFill>
                    <a:prstClr val="black"/>
                  </a:solidFill>
                  <a:latin typeface="Calibri"/>
                </a:rPr>
                <a:t> c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792445" y="5656949"/>
              <a:ext cx="31451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sz="1400" dirty="0">
                  <a:solidFill>
                    <a:prstClr val="black"/>
                  </a:solidFill>
                  <a:latin typeface="Calibri"/>
                </a:rPr>
                <a:t> e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401916" y="5089381"/>
              <a:ext cx="2047299" cy="540428"/>
              <a:chOff x="401916" y="5089381"/>
              <a:chExt cx="2047299" cy="540428"/>
            </a:xfrm>
          </p:grpSpPr>
          <p:sp>
            <p:nvSpPr>
              <p:cNvPr id="37" name="Right Brace 36"/>
              <p:cNvSpPr/>
              <p:nvPr/>
            </p:nvSpPr>
            <p:spPr>
              <a:xfrm rot="16200000">
                <a:off x="1333273" y="4513867"/>
                <a:ext cx="184585" cy="2047299"/>
              </a:xfrm>
              <a:prstGeom prst="righ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995447" y="5089381"/>
                <a:ext cx="8602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BE" dirty="0">
                    <a:solidFill>
                      <a:prstClr val="black"/>
                    </a:solidFill>
                    <a:latin typeface="Calibri"/>
                  </a:rPr>
                  <a:t>6 bytes</a:t>
                </a:r>
                <a:endParaRPr lang="en-US" dirty="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</p:grpSp>
      <p:grpSp>
        <p:nvGrpSpPr>
          <p:cNvPr id="91" name="Group 90"/>
          <p:cNvGrpSpPr/>
          <p:nvPr/>
        </p:nvGrpSpPr>
        <p:grpSpPr>
          <a:xfrm>
            <a:off x="6083590" y="4732674"/>
            <a:ext cx="2136591" cy="872013"/>
            <a:chOff x="4559589" y="5092713"/>
            <a:chExt cx="2136591" cy="872013"/>
          </a:xfrm>
        </p:grpSpPr>
        <p:sp>
          <p:nvSpPr>
            <p:cNvPr id="23" name="TextBox 22"/>
            <p:cNvSpPr txBox="1"/>
            <p:nvPr/>
          </p:nvSpPr>
          <p:spPr>
            <a:xfrm>
              <a:off x="4567790" y="5656949"/>
              <a:ext cx="31931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BE" sz="1400" dirty="0">
                  <a:solidFill>
                    <a:prstClr val="black"/>
                  </a:solidFill>
                  <a:latin typeface="Calibri"/>
                </a:rPr>
                <a:t> b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882844" y="5656949"/>
              <a:ext cx="35734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BE" sz="1400" dirty="0">
                  <a:solidFill>
                    <a:prstClr val="black"/>
                  </a:solidFill>
                  <a:latin typeface="Calibri"/>
                </a:rPr>
                <a:t> o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249018" y="5656949"/>
              <a:ext cx="35601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BE" sz="1400" dirty="0">
                  <a:solidFill>
                    <a:prstClr val="black"/>
                  </a:solidFill>
                  <a:latin typeface="Calibri"/>
                </a:rPr>
                <a:t> b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4559589" y="5092713"/>
              <a:ext cx="2136591" cy="540427"/>
              <a:chOff x="401916" y="5089381"/>
              <a:chExt cx="2136591" cy="540427"/>
            </a:xfrm>
          </p:grpSpPr>
          <p:sp>
            <p:nvSpPr>
              <p:cNvPr id="41" name="Right Brace 40"/>
              <p:cNvSpPr/>
              <p:nvPr/>
            </p:nvSpPr>
            <p:spPr>
              <a:xfrm rot="16200000">
                <a:off x="1376253" y="4467554"/>
                <a:ext cx="187917" cy="2136591"/>
              </a:xfrm>
              <a:prstGeom prst="righ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1066260" y="5089381"/>
                <a:ext cx="8602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BE" dirty="0">
                    <a:solidFill>
                      <a:prstClr val="black"/>
                    </a:solidFill>
                    <a:latin typeface="Calibri"/>
                  </a:rPr>
                  <a:t>6 bytes</a:t>
                </a:r>
                <a:endParaRPr lang="en-US" dirty="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</p:grpSp>
      <p:grpSp>
        <p:nvGrpSpPr>
          <p:cNvPr id="87" name="Group 86"/>
          <p:cNvGrpSpPr/>
          <p:nvPr/>
        </p:nvGrpSpPr>
        <p:grpSpPr>
          <a:xfrm>
            <a:off x="4670826" y="4714100"/>
            <a:ext cx="1413469" cy="890587"/>
            <a:chOff x="3146825" y="5074139"/>
            <a:chExt cx="1413469" cy="890587"/>
          </a:xfrm>
        </p:grpSpPr>
        <p:sp>
          <p:nvSpPr>
            <p:cNvPr id="16" name="TextBox 15"/>
            <p:cNvSpPr txBox="1"/>
            <p:nvPr/>
          </p:nvSpPr>
          <p:spPr>
            <a:xfrm>
              <a:off x="3146825" y="5656949"/>
              <a:ext cx="316112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sz="1400" dirty="0">
                  <a:solidFill>
                    <a:prstClr val="black"/>
                  </a:solidFill>
                  <a:latin typeface="Calibri"/>
                </a:rPr>
                <a:t> 0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113633" y="5656949"/>
              <a:ext cx="44595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sz="1400" dirty="0">
                  <a:solidFill>
                    <a:prstClr val="black"/>
                  </a:solidFill>
                  <a:latin typeface="Calibri"/>
                </a:rPr>
                <a:t>x20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470275" y="5656949"/>
              <a:ext cx="316112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sz="1400" dirty="0">
                  <a:solidFill>
                    <a:prstClr val="black"/>
                  </a:solidFill>
                  <a:latin typeface="Calibri"/>
                </a:rPr>
                <a:t> 0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786387" y="5656949"/>
              <a:ext cx="316112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sz="1400" dirty="0">
                  <a:solidFill>
                    <a:prstClr val="black"/>
                  </a:solidFill>
                  <a:latin typeface="Calibri"/>
                </a:rPr>
                <a:t> 0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  <p:grpSp>
          <p:nvGrpSpPr>
            <p:cNvPr id="43" name="Group 42"/>
            <p:cNvGrpSpPr/>
            <p:nvPr/>
          </p:nvGrpSpPr>
          <p:grpSpPr>
            <a:xfrm>
              <a:off x="3146825" y="5074139"/>
              <a:ext cx="1413469" cy="540427"/>
              <a:chOff x="1035746" y="5089381"/>
              <a:chExt cx="1413469" cy="540427"/>
            </a:xfrm>
          </p:grpSpPr>
          <p:sp>
            <p:nvSpPr>
              <p:cNvPr id="44" name="Right Brace 43"/>
              <p:cNvSpPr/>
              <p:nvPr/>
            </p:nvSpPr>
            <p:spPr>
              <a:xfrm rot="16200000">
                <a:off x="1668837" y="4849430"/>
                <a:ext cx="147287" cy="1413469"/>
              </a:xfrm>
              <a:prstGeom prst="righ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1312654" y="5089381"/>
                <a:ext cx="8602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BE" dirty="0">
                    <a:solidFill>
                      <a:prstClr val="black"/>
                    </a:solidFill>
                    <a:latin typeface="Calibri"/>
                  </a:rPr>
                  <a:t>4 bytes</a:t>
                </a:r>
                <a:endParaRPr lang="en-US" dirty="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</p:grpSp>
      <p:grpSp>
        <p:nvGrpSpPr>
          <p:cNvPr id="94" name="Group 93"/>
          <p:cNvGrpSpPr/>
          <p:nvPr/>
        </p:nvGrpSpPr>
        <p:grpSpPr>
          <a:xfrm>
            <a:off x="8896168" y="4729342"/>
            <a:ext cx="1413469" cy="875345"/>
            <a:chOff x="7372167" y="5089381"/>
            <a:chExt cx="1413469" cy="875345"/>
          </a:xfrm>
        </p:grpSpPr>
        <p:sp>
          <p:nvSpPr>
            <p:cNvPr id="28" name="TextBox 27"/>
            <p:cNvSpPr txBox="1"/>
            <p:nvPr/>
          </p:nvSpPr>
          <p:spPr>
            <a:xfrm>
              <a:off x="7386844" y="5656949"/>
              <a:ext cx="316112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sz="1400" dirty="0">
                  <a:solidFill>
                    <a:prstClr val="black"/>
                  </a:solidFill>
                  <a:latin typeface="Calibri"/>
                </a:rPr>
                <a:t> 0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336950" y="5656949"/>
              <a:ext cx="44595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sz="1400" dirty="0">
                  <a:solidFill>
                    <a:prstClr val="black"/>
                  </a:solidFill>
                  <a:latin typeface="Calibri"/>
                </a:rPr>
                <a:t>x25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695692" y="5656949"/>
              <a:ext cx="316112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sz="1400" dirty="0">
                  <a:solidFill>
                    <a:prstClr val="black"/>
                  </a:solidFill>
                  <a:latin typeface="Calibri"/>
                </a:rPr>
                <a:t> 0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018173" y="5656949"/>
              <a:ext cx="316112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sz="1400" dirty="0">
                  <a:solidFill>
                    <a:prstClr val="black"/>
                  </a:solidFill>
                  <a:latin typeface="Calibri"/>
                </a:rPr>
                <a:t> 0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  <p:grpSp>
          <p:nvGrpSpPr>
            <p:cNvPr id="46" name="Group 45"/>
            <p:cNvGrpSpPr/>
            <p:nvPr/>
          </p:nvGrpSpPr>
          <p:grpSpPr>
            <a:xfrm>
              <a:off x="7372167" y="5089381"/>
              <a:ext cx="1413469" cy="540427"/>
              <a:chOff x="1035746" y="5089381"/>
              <a:chExt cx="1413469" cy="540427"/>
            </a:xfrm>
          </p:grpSpPr>
          <p:sp>
            <p:nvSpPr>
              <p:cNvPr id="47" name="Right Brace 46"/>
              <p:cNvSpPr/>
              <p:nvPr/>
            </p:nvSpPr>
            <p:spPr>
              <a:xfrm rot="16200000">
                <a:off x="1668837" y="4849430"/>
                <a:ext cx="147287" cy="1413469"/>
              </a:xfrm>
              <a:prstGeom prst="righ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1312654" y="5089381"/>
                <a:ext cx="8602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BE" dirty="0">
                    <a:solidFill>
                      <a:prstClr val="black"/>
                    </a:solidFill>
                    <a:latin typeface="Calibri"/>
                  </a:rPr>
                  <a:t>4 bytes</a:t>
                </a:r>
                <a:endParaRPr lang="en-US" dirty="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</p:grpSp>
      <p:grpSp>
        <p:nvGrpSpPr>
          <p:cNvPr id="93" name="Group 92"/>
          <p:cNvGrpSpPr/>
          <p:nvPr/>
        </p:nvGrpSpPr>
        <p:grpSpPr>
          <a:xfrm>
            <a:off x="6083589" y="4714098"/>
            <a:ext cx="2823246" cy="1322432"/>
            <a:chOff x="4559589" y="5074138"/>
            <a:chExt cx="2823246" cy="1322432"/>
          </a:xfrm>
        </p:grpSpPr>
        <p:cxnSp>
          <p:nvCxnSpPr>
            <p:cNvPr id="51" name="Straight Connector 50"/>
            <p:cNvCxnSpPr/>
            <p:nvPr/>
          </p:nvCxnSpPr>
          <p:spPr>
            <a:xfrm>
              <a:off x="7382835" y="5089381"/>
              <a:ext cx="0" cy="1307189"/>
            </a:xfrm>
            <a:prstGeom prst="line">
              <a:avLst/>
            </a:prstGeom>
            <a:ln w="38100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4559589" y="5074138"/>
              <a:ext cx="0" cy="1307189"/>
            </a:xfrm>
            <a:prstGeom prst="line">
              <a:avLst/>
            </a:prstGeom>
            <a:ln w="38100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/>
          <p:cNvGrpSpPr/>
          <p:nvPr/>
        </p:nvGrpSpPr>
        <p:grpSpPr>
          <a:xfrm>
            <a:off x="1951253" y="4696366"/>
            <a:ext cx="2719573" cy="1324923"/>
            <a:chOff x="427252" y="5056405"/>
            <a:chExt cx="2719573" cy="1324923"/>
          </a:xfrm>
        </p:grpSpPr>
        <p:cxnSp>
          <p:nvCxnSpPr>
            <p:cNvPr id="50" name="Straight Connector 49"/>
            <p:cNvCxnSpPr/>
            <p:nvPr/>
          </p:nvCxnSpPr>
          <p:spPr>
            <a:xfrm>
              <a:off x="3146825" y="5074139"/>
              <a:ext cx="0" cy="1307189"/>
            </a:xfrm>
            <a:prstGeom prst="line">
              <a:avLst/>
            </a:prstGeom>
            <a:ln w="38100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427252" y="5056405"/>
              <a:ext cx="0" cy="1307189"/>
            </a:xfrm>
            <a:prstGeom prst="line">
              <a:avLst/>
            </a:prstGeom>
            <a:ln w="38100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oup 88"/>
          <p:cNvGrpSpPr/>
          <p:nvPr/>
        </p:nvGrpSpPr>
        <p:grpSpPr>
          <a:xfrm>
            <a:off x="2114065" y="5296909"/>
            <a:ext cx="2210029" cy="1129410"/>
            <a:chOff x="590064" y="5656949"/>
            <a:chExt cx="2210029" cy="1129410"/>
          </a:xfrm>
        </p:grpSpPr>
        <p:sp>
          <p:nvSpPr>
            <p:cNvPr id="18" name="TextBox 17"/>
            <p:cNvSpPr txBox="1"/>
            <p:nvPr/>
          </p:nvSpPr>
          <p:spPr>
            <a:xfrm>
              <a:off x="2104250" y="5656949"/>
              <a:ext cx="34496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sz="1400" dirty="0">
                  <a:solidFill>
                    <a:prstClr val="black"/>
                  </a:solidFill>
                  <a:latin typeface="Calibri"/>
                </a:rPr>
                <a:t>\0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  <p:grpSp>
          <p:nvGrpSpPr>
            <p:cNvPr id="58" name="Group 57"/>
            <p:cNvGrpSpPr/>
            <p:nvPr/>
          </p:nvGrpSpPr>
          <p:grpSpPr>
            <a:xfrm>
              <a:off x="590064" y="6069079"/>
              <a:ext cx="2210029" cy="717280"/>
              <a:chOff x="590064" y="6069079"/>
              <a:chExt cx="2210029" cy="717280"/>
            </a:xfrm>
          </p:grpSpPr>
          <p:sp>
            <p:nvSpPr>
              <p:cNvPr id="55" name="TextBox 54"/>
              <p:cNvSpPr txBox="1"/>
              <p:nvPr/>
            </p:nvSpPr>
            <p:spPr>
              <a:xfrm>
                <a:off x="590064" y="6417027"/>
                <a:ext cx="22100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BE" dirty="0">
                    <a:solidFill>
                      <a:prstClr val="black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\0</a:t>
                </a:r>
                <a:r>
                  <a:rPr lang="en-BE" dirty="0">
                    <a:solidFill>
                      <a:prstClr val="black"/>
                    </a:solidFill>
                    <a:latin typeface="Calibri"/>
                  </a:rPr>
                  <a:t> character padding</a:t>
                </a:r>
                <a:endParaRPr lang="en-US" dirty="0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57" name="Straight Arrow Connector 56"/>
              <p:cNvCxnSpPr>
                <a:stCxn id="55" idx="0"/>
              </p:cNvCxnSpPr>
              <p:nvPr/>
            </p:nvCxnSpPr>
            <p:spPr>
              <a:xfrm flipV="1">
                <a:off x="1695079" y="6069079"/>
                <a:ext cx="500657" cy="34794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2" name="Group 91"/>
          <p:cNvGrpSpPr/>
          <p:nvPr/>
        </p:nvGrpSpPr>
        <p:grpSpPr>
          <a:xfrm>
            <a:off x="6003930" y="5296909"/>
            <a:ext cx="2216251" cy="1150938"/>
            <a:chOff x="4479929" y="5656949"/>
            <a:chExt cx="2216251" cy="1150938"/>
          </a:xfrm>
        </p:grpSpPr>
        <p:sp>
          <p:nvSpPr>
            <p:cNvPr id="26" name="TextBox 25"/>
            <p:cNvSpPr txBox="1"/>
            <p:nvPr/>
          </p:nvSpPr>
          <p:spPr>
            <a:xfrm>
              <a:off x="5605096" y="5656949"/>
              <a:ext cx="41211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BE" sz="1400" dirty="0">
                  <a:solidFill>
                    <a:prstClr val="black"/>
                  </a:solidFill>
                  <a:latin typeface="Calibri"/>
                </a:rPr>
                <a:t>\0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015585" y="5656949"/>
              <a:ext cx="34496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sz="1400" dirty="0">
                  <a:solidFill>
                    <a:prstClr val="black"/>
                  </a:solidFill>
                  <a:latin typeface="Calibri"/>
                </a:rPr>
                <a:t>\0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351214" y="5656949"/>
              <a:ext cx="34496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sz="1400" dirty="0">
                  <a:solidFill>
                    <a:prstClr val="black"/>
                  </a:solidFill>
                  <a:latin typeface="Calibri"/>
                </a:rPr>
                <a:t>\0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4479929" y="6037105"/>
              <a:ext cx="2210029" cy="770782"/>
              <a:chOff x="4479929" y="6037105"/>
              <a:chExt cx="2210029" cy="770782"/>
            </a:xfrm>
          </p:grpSpPr>
          <p:grpSp>
            <p:nvGrpSpPr>
              <p:cNvPr id="59" name="Group 58"/>
              <p:cNvGrpSpPr/>
              <p:nvPr/>
            </p:nvGrpSpPr>
            <p:grpSpPr>
              <a:xfrm>
                <a:off x="4479929" y="6149975"/>
                <a:ext cx="2210029" cy="657912"/>
                <a:chOff x="590064" y="6128447"/>
                <a:chExt cx="2210029" cy="657912"/>
              </a:xfrm>
            </p:grpSpPr>
            <p:sp>
              <p:nvSpPr>
                <p:cNvPr id="60" name="TextBox 59"/>
                <p:cNvSpPr txBox="1"/>
                <p:nvPr/>
              </p:nvSpPr>
              <p:spPr>
                <a:xfrm>
                  <a:off x="590064" y="6417027"/>
                  <a:ext cx="221002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BE" dirty="0">
                      <a:solidFill>
                        <a:prstClr val="black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\0</a:t>
                  </a:r>
                  <a:r>
                    <a:rPr lang="en-BE" dirty="0">
                      <a:solidFill>
                        <a:prstClr val="black"/>
                      </a:solidFill>
                      <a:latin typeface="Calibri"/>
                    </a:rPr>
                    <a:t> character padding</a:t>
                  </a:r>
                  <a:endParaRPr lang="en-US" dirty="0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cxnSp>
              <p:nvCxnSpPr>
                <p:cNvPr id="61" name="Straight Arrow Connector 60"/>
                <p:cNvCxnSpPr>
                  <a:stCxn id="60" idx="0"/>
                  <a:endCxn id="62" idx="1"/>
                </p:cNvCxnSpPr>
                <p:nvPr/>
              </p:nvCxnSpPr>
              <p:spPr>
                <a:xfrm flipV="1">
                  <a:off x="1695079" y="6128447"/>
                  <a:ext cx="555593" cy="28858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2" name="Right Brace 61"/>
              <p:cNvSpPr/>
              <p:nvPr/>
            </p:nvSpPr>
            <p:spPr>
              <a:xfrm rot="5400000">
                <a:off x="6084102" y="5544120"/>
                <a:ext cx="112869" cy="1098840"/>
              </a:xfrm>
              <a:prstGeom prst="righ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</p:grpSp>
      <p:grpSp>
        <p:nvGrpSpPr>
          <p:cNvPr id="90" name="Group 89"/>
          <p:cNvGrpSpPr/>
          <p:nvPr/>
        </p:nvGrpSpPr>
        <p:grpSpPr>
          <a:xfrm>
            <a:off x="3215680" y="4005064"/>
            <a:ext cx="1583190" cy="1599622"/>
            <a:chOff x="1691680" y="4365104"/>
            <a:chExt cx="1583190" cy="1599622"/>
          </a:xfrm>
        </p:grpSpPr>
        <p:sp>
          <p:nvSpPr>
            <p:cNvPr id="19" name="TextBox 18"/>
            <p:cNvSpPr txBox="1"/>
            <p:nvPr/>
          </p:nvSpPr>
          <p:spPr>
            <a:xfrm>
              <a:off x="2455127" y="5656949"/>
              <a:ext cx="34496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sz="1400" dirty="0">
                  <a:solidFill>
                    <a:prstClr val="black"/>
                  </a:solidFill>
                  <a:latin typeface="Calibri"/>
                </a:rPr>
                <a:t>\0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801859" y="5656949"/>
              <a:ext cx="34496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sz="1400" dirty="0">
                  <a:solidFill>
                    <a:prstClr val="black"/>
                  </a:solidFill>
                  <a:latin typeface="Calibri"/>
                </a:rPr>
                <a:t>\0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  <p:grpSp>
          <p:nvGrpSpPr>
            <p:cNvPr id="74" name="Group 73"/>
            <p:cNvGrpSpPr/>
            <p:nvPr/>
          </p:nvGrpSpPr>
          <p:grpSpPr>
            <a:xfrm>
              <a:off x="1691680" y="4365104"/>
              <a:ext cx="1583190" cy="1249461"/>
              <a:chOff x="1691680" y="4365104"/>
              <a:chExt cx="1583190" cy="1249461"/>
            </a:xfrm>
          </p:grpSpPr>
          <p:sp>
            <p:nvSpPr>
              <p:cNvPr id="66" name="Right Brace 65"/>
              <p:cNvSpPr/>
              <p:nvPr/>
            </p:nvSpPr>
            <p:spPr>
              <a:xfrm rot="16200000">
                <a:off x="2674677" y="5261892"/>
                <a:ext cx="171095" cy="534252"/>
              </a:xfrm>
              <a:prstGeom prst="righ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1691680" y="4365104"/>
                <a:ext cx="158319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BE" dirty="0">
                    <a:solidFill>
                      <a:prstClr val="black"/>
                    </a:solidFill>
                    <a:latin typeface="Calibri"/>
                  </a:rPr>
                  <a:t>2 byte padding</a:t>
                </a:r>
                <a:br>
                  <a:rPr lang="en-BE" dirty="0">
                    <a:solidFill>
                      <a:prstClr val="black"/>
                    </a:solidFill>
                    <a:latin typeface="Calibri"/>
                  </a:rPr>
                </a:br>
                <a:r>
                  <a:rPr lang="en-BE" dirty="0">
                    <a:solidFill>
                      <a:prstClr val="black"/>
                    </a:solidFill>
                    <a:latin typeface="Calibri"/>
                  </a:rPr>
                  <a:t>for alignment</a:t>
                </a:r>
                <a:endParaRPr lang="en-US" dirty="0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68" name="Straight Arrow Connector 67"/>
              <p:cNvCxnSpPr>
                <a:stCxn id="67" idx="2"/>
                <a:endCxn id="66" idx="1"/>
              </p:cNvCxnSpPr>
              <p:nvPr/>
            </p:nvCxnSpPr>
            <p:spPr>
              <a:xfrm>
                <a:off x="2483275" y="5011435"/>
                <a:ext cx="276950" cy="43203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5" name="Group 94"/>
          <p:cNvGrpSpPr/>
          <p:nvPr/>
        </p:nvGrpSpPr>
        <p:grpSpPr>
          <a:xfrm>
            <a:off x="7486055" y="4018382"/>
            <a:ext cx="1583190" cy="1586304"/>
            <a:chOff x="5962055" y="4378422"/>
            <a:chExt cx="1583190" cy="1586304"/>
          </a:xfrm>
        </p:grpSpPr>
        <p:sp>
          <p:nvSpPr>
            <p:cNvPr id="31" name="TextBox 30"/>
            <p:cNvSpPr txBox="1"/>
            <p:nvPr/>
          </p:nvSpPr>
          <p:spPr>
            <a:xfrm>
              <a:off x="6702240" y="5656949"/>
              <a:ext cx="34496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sz="1400" dirty="0">
                  <a:solidFill>
                    <a:prstClr val="black"/>
                  </a:solidFill>
                  <a:latin typeface="Calibri"/>
                </a:rPr>
                <a:t>\0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037869" y="5656949"/>
              <a:ext cx="34496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sz="1400" dirty="0">
                  <a:solidFill>
                    <a:prstClr val="black"/>
                  </a:solidFill>
                  <a:latin typeface="Calibri"/>
                </a:rPr>
                <a:t>\0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  <p:grpSp>
          <p:nvGrpSpPr>
            <p:cNvPr id="81" name="Group 80"/>
            <p:cNvGrpSpPr/>
            <p:nvPr/>
          </p:nvGrpSpPr>
          <p:grpSpPr>
            <a:xfrm>
              <a:off x="5962055" y="4378422"/>
              <a:ext cx="1583190" cy="1249461"/>
              <a:chOff x="1691680" y="4365104"/>
              <a:chExt cx="1583190" cy="1249461"/>
            </a:xfrm>
          </p:grpSpPr>
          <p:sp>
            <p:nvSpPr>
              <p:cNvPr id="82" name="Right Brace 81"/>
              <p:cNvSpPr/>
              <p:nvPr/>
            </p:nvSpPr>
            <p:spPr>
              <a:xfrm rot="16200000">
                <a:off x="2674677" y="5261892"/>
                <a:ext cx="171095" cy="534252"/>
              </a:xfrm>
              <a:prstGeom prst="righ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1691680" y="4365104"/>
                <a:ext cx="158319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BE" dirty="0">
                    <a:solidFill>
                      <a:prstClr val="black"/>
                    </a:solidFill>
                    <a:latin typeface="Calibri"/>
                  </a:rPr>
                  <a:t>2 byte padding</a:t>
                </a:r>
                <a:br>
                  <a:rPr lang="en-BE" dirty="0">
                    <a:solidFill>
                      <a:prstClr val="black"/>
                    </a:solidFill>
                    <a:latin typeface="Calibri"/>
                  </a:rPr>
                </a:br>
                <a:r>
                  <a:rPr lang="en-BE" dirty="0">
                    <a:solidFill>
                      <a:prstClr val="black"/>
                    </a:solidFill>
                    <a:latin typeface="Calibri"/>
                  </a:rPr>
                  <a:t>for alignment</a:t>
                </a:r>
                <a:endParaRPr lang="en-US" dirty="0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84" name="Straight Arrow Connector 83"/>
              <p:cNvCxnSpPr>
                <a:stCxn id="83" idx="2"/>
                <a:endCxn id="82" idx="1"/>
              </p:cNvCxnSpPr>
              <p:nvPr/>
            </p:nvCxnSpPr>
            <p:spPr>
              <a:xfrm>
                <a:off x="2483275" y="5011435"/>
                <a:ext cx="276950" cy="43203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4276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formats: XML output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63552" y="1268760"/>
            <a:ext cx="8064896" cy="535531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&lt;?xml version="1.0" ?&gt;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&lt;blocks&gt;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&lt;block name="block_01"&gt;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0.1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1.1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&lt;/block&gt;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&lt;block name="block_02"&gt;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0.2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1.2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&lt;/block&gt;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&lt;/blocks&gt;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8651633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formats: creating XML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91544" y="1412777"/>
            <a:ext cx="8064896" cy="50783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1   from xml.dom.minidom import Document</a:t>
            </a:r>
          </a:p>
          <a:p>
            <a:r>
              <a:rPr lang="pt-BR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2   nr_blocks = 2</a:t>
            </a:r>
            <a:br>
              <a:rPr lang="pt-BR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pt-BR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3   nr_items = 2</a:t>
            </a:r>
          </a:p>
          <a:p>
            <a:r>
              <a:rPr lang="pt-BR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4   doc = Document()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5   blocks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('blocks')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6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doc.appendChild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(blocks)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7   for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range(1,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nr_blocks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+ 1):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8       block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('block')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9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block_name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'block_{0:02d}'.format(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10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block.setAttribute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('name',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block_name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11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blocks.appendChild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(block)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12       for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item_nr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range(0,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nr_items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13           item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('item')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14           text = '{0}.{1}'.format(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item_nr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15  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text_node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doc.createTextNode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(text)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16  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item.appendChild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text_node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17  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block.appendChild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(item)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18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doc.toprettyxml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(indent='  '))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5649203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data:</a:t>
            </a:r>
            <a:br>
              <a:rPr lang="en-US" dirty="0"/>
            </a:br>
            <a:r>
              <a:rPr lang="en-US" dirty="0"/>
              <a:t>revisiting string formatting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5877278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Formatting: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template strings</a:t>
            </a:r>
          </a:p>
          <a:p>
            <a:pPr lvl="1"/>
            <a:r>
              <a:rPr lang="en-US" dirty="0"/>
              <a:t>Template consists of text, interspersed with replacement fields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'found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{word}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{count}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  <a:endParaRPr lang="en-US" dirty="0"/>
          </a:p>
          <a:p>
            <a:r>
              <a:rPr lang="en-US" dirty="0"/>
              <a:t>Fill out the template using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format(…)</a:t>
            </a:r>
            <a:r>
              <a:rPr lang="en-US" dirty="0"/>
              <a:t> method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67608" y="4725144"/>
            <a:ext cx="6939720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tmpl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'found {word}: {count}'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(word='computer', count=15))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found computer: 15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(word='human', count=0))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found human: 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39930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Formatting: format specifiers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Replacement field can contain format specifiers</a:t>
            </a:r>
          </a:p>
          <a:p>
            <a:pPr lvl="1"/>
            <a:r>
              <a:rPr lang="en-US" dirty="0"/>
              <a:t>Resemble C I/O format specifiers without %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'found {word: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}: {freq: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.2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}'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75521" y="4494020"/>
            <a:ext cx="8456161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{'computer': 0.17, 'human': 0.0084, 'alpha': 0.3}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tmpl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'found {word:&gt;10s}: {freq:.2f}'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for word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data.keys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   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(word=word,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=data[word]))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computer: 0.17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human: 0.01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alpha: 0.30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4583832" y="3573016"/>
            <a:ext cx="1368152" cy="657364"/>
            <a:chOff x="2195736" y="3573016"/>
            <a:chExt cx="1368152" cy="657364"/>
          </a:xfrm>
        </p:grpSpPr>
        <p:sp>
          <p:nvSpPr>
            <p:cNvPr id="5" name="TextBox 4"/>
            <p:cNvSpPr txBox="1"/>
            <p:nvPr/>
          </p:nvSpPr>
          <p:spPr>
            <a:xfrm>
              <a:off x="2195736" y="3861048"/>
              <a:ext cx="11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/>
                </a:rPr>
                <a:t>alignment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3131840" y="3573016"/>
              <a:ext cx="432048" cy="2880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5948790" y="3573016"/>
            <a:ext cx="723275" cy="657364"/>
            <a:chOff x="3560693" y="3573016"/>
            <a:chExt cx="723275" cy="657364"/>
          </a:xfrm>
        </p:grpSpPr>
        <p:sp>
          <p:nvSpPr>
            <p:cNvPr id="6" name="TextBox 5"/>
            <p:cNvSpPr txBox="1"/>
            <p:nvPr/>
          </p:nvSpPr>
          <p:spPr>
            <a:xfrm>
              <a:off x="3560693" y="3861048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92D050"/>
                  </a:solidFill>
                  <a:latin typeface="Calibri"/>
                </a:rPr>
                <a:t>width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3923928" y="3573016"/>
              <a:ext cx="0" cy="288032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6600056" y="3573016"/>
            <a:ext cx="720080" cy="657364"/>
            <a:chOff x="4211960" y="3573016"/>
            <a:chExt cx="720080" cy="657364"/>
          </a:xfrm>
        </p:grpSpPr>
        <p:sp>
          <p:nvSpPr>
            <p:cNvPr id="7" name="TextBox 6"/>
            <p:cNvSpPr txBox="1"/>
            <p:nvPr/>
          </p:nvSpPr>
          <p:spPr>
            <a:xfrm>
              <a:off x="4328990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F0"/>
                  </a:solidFill>
                  <a:latin typeface="Calibri"/>
                </a:rPr>
                <a:t>type</a:t>
              </a: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 flipV="1">
              <a:off x="4211960" y="3573016"/>
              <a:ext cx="360040" cy="288032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8256241" y="3573016"/>
            <a:ext cx="1036053" cy="657364"/>
            <a:chOff x="4860032" y="3573016"/>
            <a:chExt cx="1036053" cy="657364"/>
          </a:xfrm>
        </p:grpSpPr>
        <p:sp>
          <p:nvSpPr>
            <p:cNvPr id="9" name="TextBox 8"/>
            <p:cNvSpPr txBox="1"/>
            <p:nvPr/>
          </p:nvSpPr>
          <p:spPr>
            <a:xfrm>
              <a:off x="4860032" y="3861048"/>
              <a:ext cx="10360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92D050"/>
                  </a:solidFill>
                  <a:latin typeface="Calibri"/>
                </a:rPr>
                <a:t>precision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V="1">
              <a:off x="5508104" y="3573016"/>
              <a:ext cx="0" cy="288032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9192344" y="3573016"/>
            <a:ext cx="864096" cy="657364"/>
            <a:chOff x="5796136" y="3573016"/>
            <a:chExt cx="864096" cy="657364"/>
          </a:xfrm>
        </p:grpSpPr>
        <p:sp>
          <p:nvSpPr>
            <p:cNvPr id="8" name="TextBox 7"/>
            <p:cNvSpPr txBox="1"/>
            <p:nvPr/>
          </p:nvSpPr>
          <p:spPr>
            <a:xfrm>
              <a:off x="6057182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F0"/>
                  </a:solidFill>
                  <a:latin typeface="Calibri"/>
                </a:rPr>
                <a:t>type</a:t>
              </a: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H="1" flipV="1">
              <a:off x="5796136" y="3573016"/>
              <a:ext cx="360040" cy="288032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74503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Formatting: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567334"/>
            <a:ext cx="8229600" cy="4525963"/>
          </a:xfrm>
        </p:spPr>
        <p:txBody>
          <a:bodyPr/>
          <a:lstStyle/>
          <a:p>
            <a:r>
              <a:rPr lang="en-US" dirty="0"/>
              <a:t>Types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/>
              <a:t> or none: string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/>
              <a:t>: character (converts integer to </a:t>
            </a:r>
            <a:r>
              <a:rPr lang="en-US" dirty="0" err="1"/>
              <a:t>unicode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d</a:t>
            </a:r>
            <a:r>
              <a:rPr lang="en-US" dirty="0"/>
              <a:t>: integer (decimal)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/>
              <a:t>: integer (binary, octal, hexadecimal)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g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G</a:t>
            </a:r>
            <a:r>
              <a:rPr lang="en-US" dirty="0"/>
              <a:t>: floating point numbers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/>
              <a:t>: percentage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9264353" y="2276872"/>
            <a:ext cx="1296145" cy="2880320"/>
            <a:chOff x="7740352" y="2276872"/>
            <a:chExt cx="1296145" cy="2880320"/>
          </a:xfrm>
        </p:grpSpPr>
        <p:sp>
          <p:nvSpPr>
            <p:cNvPr id="5" name="Right Brace 4"/>
            <p:cNvSpPr/>
            <p:nvPr/>
          </p:nvSpPr>
          <p:spPr>
            <a:xfrm>
              <a:off x="7740352" y="2276872"/>
              <a:ext cx="256757" cy="288032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997110" y="3358733"/>
              <a:ext cx="103938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Can have</a:t>
              </a:r>
              <a:br>
                <a:rPr lang="en-US" dirty="0">
                  <a:solidFill>
                    <a:prstClr val="black"/>
                  </a:solidFill>
                  <a:latin typeface="Calibri"/>
                </a:rPr>
              </a:br>
              <a:r>
                <a:rPr lang="en-US" dirty="0">
                  <a:solidFill>
                    <a:prstClr val="black"/>
                  </a:solidFill>
                  <a:latin typeface="Calibri"/>
                </a:rPr>
                <a:t>width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8440990" y="4293096"/>
            <a:ext cx="1255411" cy="864096"/>
            <a:chOff x="6588224" y="4293096"/>
            <a:chExt cx="1255411" cy="864096"/>
          </a:xfrm>
        </p:grpSpPr>
        <p:sp>
          <p:nvSpPr>
            <p:cNvPr id="7" name="Right Brace 6"/>
            <p:cNvSpPr/>
            <p:nvPr/>
          </p:nvSpPr>
          <p:spPr>
            <a:xfrm>
              <a:off x="6588224" y="4293096"/>
              <a:ext cx="216024" cy="86409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804248" y="4365104"/>
              <a:ext cx="1039387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Can have</a:t>
              </a:r>
              <a:br>
                <a:rPr lang="en-US" dirty="0">
                  <a:solidFill>
                    <a:prstClr val="black"/>
                  </a:solidFill>
                  <a:latin typeface="Calibri"/>
                </a:rPr>
              </a:br>
              <a:r>
                <a:rPr lang="en-US" dirty="0">
                  <a:solidFill>
                    <a:prstClr val="black"/>
                  </a:solidFill>
                  <a:latin typeface="Calibri"/>
                </a:rPr>
                <a:t>precision</a:t>
              </a: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33768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Transforming list data:</a:t>
            </a:r>
            <a:br>
              <a:rPr lang="en-US" dirty="0"/>
            </a:br>
            <a:r>
              <a:rPr lang="en-US" dirty="0"/>
              <a:t>Python sorting &amp; list comprehensions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https://github.com/gjbex/Python-for-programmers/tree/master/source_code/presentation/operators-functools</a:t>
            </a:r>
            <a:r>
              <a:rPr lang="en-US" sz="16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29821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fundamentals:</a:t>
            </a:r>
            <a:br>
              <a:rPr lang="en-US" dirty="0"/>
            </a:br>
            <a:r>
              <a:rPr lang="en-US" dirty="0"/>
              <a:t>data types &amp; statements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https://github.com/gjbex/Python-for-programmers/tree/master/source_code/presentation/fundamentals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3449115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a simple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99715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Two ways to sort</a:t>
            </a:r>
          </a:p>
          <a:p>
            <a:pPr lvl="1"/>
            <a:r>
              <a:rPr lang="en-US" dirty="0"/>
              <a:t>Create new list: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sorted(…)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In-place sort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list.sort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 method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Sorts in ascending order, add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reverse=True</a:t>
            </a:r>
            <a:r>
              <a:rPr lang="en-US" dirty="0"/>
              <a:t> for descending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23593" y="2564904"/>
            <a:ext cx="514756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sorted(data)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23593" y="4005065"/>
            <a:ext cx="5147563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data.sort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print(data)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74718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a complex list: key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of tuples, e.g., word counts</a:t>
            </a:r>
          </a:p>
          <a:p>
            <a:endParaRPr lang="en-US" dirty="0"/>
          </a:p>
          <a:p>
            <a:r>
              <a:rPr lang="en-US" dirty="0"/>
              <a:t>Sort by</a:t>
            </a:r>
          </a:p>
          <a:p>
            <a:pPr lvl="1"/>
            <a:r>
              <a:rPr lang="en-US" dirty="0"/>
              <a:t>Word:</a:t>
            </a:r>
          </a:p>
          <a:p>
            <a:pPr lvl="1">
              <a:buNone/>
            </a:pPr>
            <a:endParaRPr lang="en-US" dirty="0"/>
          </a:p>
          <a:p>
            <a:pPr lvl="1"/>
            <a:r>
              <a:rPr lang="en-US" dirty="0"/>
              <a:t>Count:</a:t>
            </a:r>
          </a:p>
          <a:p>
            <a:r>
              <a:rPr lang="en-US" dirty="0"/>
              <a:t>Simpler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operator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67609" y="2267580"/>
            <a:ext cx="7491153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[('table', 15), ('chair', 5), ('bed', 19)]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166052" y="3284985"/>
            <a:ext cx="611257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66052" y="4365105"/>
            <a:ext cx="6250429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[('chair', 5), ('table', 15) , ('bed', 19)]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23593" y="5589240"/>
            <a:ext cx="597471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from operator 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itemgetter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itemgetter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97690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  <p:bldP spid="6" grpId="0" animBg="1"/>
      <p:bldP spid="7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Reversing a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ways to reverse</a:t>
            </a:r>
          </a:p>
          <a:p>
            <a:pPr lvl="1"/>
            <a:r>
              <a:rPr lang="en-US" dirty="0"/>
              <a:t>Create new list: use slices</a:t>
            </a:r>
            <a:br>
              <a:rPr lang="en-US" dirty="0"/>
            </a:b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In-place reverse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list.reverse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 method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27648" y="4725145"/>
            <a:ext cx="3768980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[3.5, 5.7, 7.3]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data.reverse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[7.3, 5.7, 3.5]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27648" y="2732727"/>
            <a:ext cx="3768980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[3.5, 5.7, 7.3]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data[::-1]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[7.3, 5.7, 3.5]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06238" y="2924945"/>
            <a:ext cx="299421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works for </a:t>
            </a: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as well!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59913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functional: mapping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comprehensions: construct list from elements of other list by applying function</a:t>
            </a:r>
          </a:p>
          <a:p>
            <a:pPr lvl="1"/>
            <a:r>
              <a:rPr lang="en-US" dirty="0"/>
              <a:t>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(x) for x in [0.15, 3.145]]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== ['0.15', '3.145']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19536" y="3573016"/>
            <a:ext cx="842493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print(','.join([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(number) for number in data]))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47528" y="5602014"/>
            <a:ext cx="8496945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print(','.join(['{0:.2f}'.format(f) for f in data]))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3.17,18.14,-6.49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84542" y="4593902"/>
            <a:ext cx="8459931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print(','.join(map(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data)))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</p:spTree>
    <p:extLst>
      <p:ext uri="{BB962C8B-B14F-4D97-AF65-F5344CB8AC3E}">
        <p14:creationId xmlns:p14="http://schemas.microsoft.com/office/powerpoint/2010/main" val="518076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functional: filtering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list comprehensions: construct list from elements of other list for elements that pass test</a:t>
            </a:r>
          </a:p>
          <a:p>
            <a:pPr lvl="1"/>
            <a:r>
              <a:rPr lang="en-US" dirty="0"/>
              <a:t>E.g.,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[x for x in [0.15, -3.45, 1.3]</a:t>
            </a:r>
            <a:br>
              <a:rPr lang="en-US" sz="2600" dirty="0">
                <a:latin typeface="Courier New" pitchFamily="49" charset="0"/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        if x &gt;= 0.0]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[0.15, 1.3]</a:t>
            </a:r>
          </a:p>
          <a:p>
            <a:pPr lvl="1"/>
            <a:r>
              <a:rPr lang="en-US" dirty="0"/>
              <a:t>E.g.,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(x) for x in [4.0, -4.0, 9.0]</a:t>
            </a:r>
            <a:br>
              <a:rPr lang="en-US" sz="2600" dirty="0">
                <a:latin typeface="Courier New" pitchFamily="49" charset="0"/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        if x &gt;= 0.0]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[2.0, 3.0]</a:t>
            </a:r>
          </a:p>
          <a:p>
            <a:pPr lvl="1"/>
            <a:r>
              <a:rPr lang="en-US" dirty="0">
                <a:cs typeface="Courier New" pitchFamily="49" charset="0"/>
              </a:rPr>
              <a:t>Alternative: </a:t>
            </a:r>
            <a:br>
              <a:rPr lang="en-US" dirty="0"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list(map(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sz="2600" dirty="0">
                <a:latin typeface="Courier New" pitchFamily="49" charset="0"/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         filter(lambda x: x &gt;= 0.0,</a:t>
            </a:r>
            <a:br>
              <a:rPr lang="en-US" sz="2600" dirty="0">
                <a:latin typeface="Courier New" pitchFamily="49" charset="0"/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                [4, -4, 9])))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67608" y="6017307"/>
            <a:ext cx="562634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Don't forget </a:t>
            </a:r>
            <a:r>
              <a:rPr lang="en-US" sz="2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sz="2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sqrt</a:t>
            </a:r>
            <a:endParaRPr lang="en-US" sz="2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642817" y="5085184"/>
            <a:ext cx="1872208" cy="696902"/>
            <a:chOff x="107504" y="5085184"/>
            <a:chExt cx="1872208" cy="696902"/>
          </a:xfrm>
        </p:grpSpPr>
        <p:sp>
          <p:nvSpPr>
            <p:cNvPr id="6" name="TextBox 5"/>
            <p:cNvSpPr txBox="1"/>
            <p:nvPr/>
          </p:nvSpPr>
          <p:spPr>
            <a:xfrm>
              <a:off x="107504" y="5320421"/>
              <a:ext cx="12379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iterators</a:t>
              </a:r>
              <a:endParaRPr lang="nl-BE" sz="2400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8" name="Straight Arrow Connector 7"/>
            <p:cNvCxnSpPr>
              <a:stCxn id="6" idx="3"/>
            </p:cNvCxnSpPr>
            <p:nvPr/>
          </p:nvCxnSpPr>
          <p:spPr>
            <a:xfrm flipV="1">
              <a:off x="1345407" y="5085184"/>
              <a:ext cx="202257" cy="4660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6" idx="3"/>
            </p:cNvCxnSpPr>
            <p:nvPr/>
          </p:nvCxnSpPr>
          <p:spPr>
            <a:xfrm flipV="1">
              <a:off x="1345407" y="5320422"/>
              <a:ext cx="634305" cy="23083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04122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functional: aggregating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in a list should be aggregated, e.g.,</a:t>
            </a:r>
          </a:p>
          <a:p>
            <a:pPr lvl="1"/>
            <a:r>
              <a:rPr lang="en-US" dirty="0"/>
              <a:t>Summation: use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sum(…)</a:t>
            </a:r>
          </a:p>
          <a:p>
            <a:pPr lvl="1"/>
            <a:r>
              <a:rPr lang="en-US" dirty="0"/>
              <a:t>Minimum: use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min(…)</a:t>
            </a:r>
          </a:p>
          <a:p>
            <a:pPr lvl="1"/>
            <a:r>
              <a:rPr lang="en-US" dirty="0"/>
              <a:t>Maximum: use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max(…)</a:t>
            </a:r>
          </a:p>
          <a:p>
            <a:r>
              <a:rPr lang="en-US" dirty="0"/>
              <a:t>More sophisticated, use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reduce(…)</a:t>
            </a:r>
            <a:r>
              <a:rPr lang="en-US" dirty="0"/>
              <a:t> and lambda functions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60606" y="4725145"/>
            <a:ext cx="7353295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from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functools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reduce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[3, 12, 7]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reduce(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lambda x, y: x*y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252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287688" y="5579948"/>
            <a:ext cx="2232248" cy="450632"/>
            <a:chOff x="1907704" y="3573016"/>
            <a:chExt cx="2232248" cy="450632"/>
          </a:xfrm>
        </p:grpSpPr>
        <p:sp>
          <p:nvSpPr>
            <p:cNvPr id="7" name="TextBox 6"/>
            <p:cNvSpPr txBox="1"/>
            <p:nvPr/>
          </p:nvSpPr>
          <p:spPr>
            <a:xfrm>
              <a:off x="1907704" y="3654316"/>
              <a:ext cx="172515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/>
                </a:rPr>
                <a:t>lambda function</a:t>
              </a: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3632856" y="3573016"/>
              <a:ext cx="507096" cy="26596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6001428" y="5579948"/>
            <a:ext cx="670636" cy="450632"/>
            <a:chOff x="3645757" y="3779748"/>
            <a:chExt cx="670636" cy="450632"/>
          </a:xfrm>
        </p:grpSpPr>
        <p:sp>
          <p:nvSpPr>
            <p:cNvPr id="10" name="TextBox 9"/>
            <p:cNvSpPr txBox="1"/>
            <p:nvPr/>
          </p:nvSpPr>
          <p:spPr>
            <a:xfrm>
              <a:off x="3645757" y="3861048"/>
              <a:ext cx="45461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Calibri"/>
                </a:rPr>
                <a:t>list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4120160" y="3779748"/>
              <a:ext cx="196233" cy="26596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2423056" y="6105490"/>
            <a:ext cx="676928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prstClr val="black"/>
                </a:solidFill>
                <a:latin typeface="Calibri"/>
              </a:rPr>
              <a:t>Lambda functions: very small functions (expression) used once,</a:t>
            </a:r>
            <a:br>
              <a:rPr lang="en-US" sz="2000" dirty="0">
                <a:solidFill>
                  <a:prstClr val="black"/>
                </a:solidFill>
                <a:latin typeface="Calibri"/>
              </a:rPr>
            </a:br>
            <a:r>
              <a:rPr lang="en-US" sz="2000" dirty="0">
                <a:solidFill>
                  <a:prstClr val="black"/>
                </a:solidFill>
                <a:latin typeface="Calibri"/>
              </a:rPr>
              <a:t>not worth giving a name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6406404" y="2780928"/>
            <a:ext cx="4010076" cy="864096"/>
            <a:chOff x="5148064" y="2780928"/>
            <a:chExt cx="4010076" cy="864096"/>
          </a:xfrm>
        </p:grpSpPr>
        <p:sp>
          <p:nvSpPr>
            <p:cNvPr id="16" name="Right Brace 15"/>
            <p:cNvSpPr/>
            <p:nvPr/>
          </p:nvSpPr>
          <p:spPr>
            <a:xfrm>
              <a:off x="5148064" y="2780928"/>
              <a:ext cx="216024" cy="86409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364088" y="2780928"/>
              <a:ext cx="3794052" cy="83099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work on </a:t>
              </a:r>
              <a:r>
                <a:rPr lang="en-US" sz="2400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</a:t>
              </a:r>
              <a:br>
                <a:rPr lang="en-US" sz="24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have optional </a:t>
              </a:r>
              <a:r>
                <a:rPr lang="en-US" sz="24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key</a:t>
              </a:r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 argument</a:t>
              </a:r>
              <a:endParaRPr lang="nl-BE" sz="24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7392145" y="5589240"/>
            <a:ext cx="1544341" cy="450632"/>
            <a:chOff x="3141701" y="3779748"/>
            <a:chExt cx="1544341" cy="450632"/>
          </a:xfrm>
        </p:grpSpPr>
        <p:sp>
          <p:nvSpPr>
            <p:cNvPr id="28" name="TextBox 27"/>
            <p:cNvSpPr txBox="1"/>
            <p:nvPr/>
          </p:nvSpPr>
          <p:spPr>
            <a:xfrm>
              <a:off x="3645757" y="3861048"/>
              <a:ext cx="10402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Calibri"/>
                </a:rPr>
                <a:t>initializer</a:t>
              </a:r>
            </a:p>
          </p:txBody>
        </p:sp>
        <p:cxnSp>
          <p:nvCxnSpPr>
            <p:cNvPr id="29" name="Straight Arrow Connector 28"/>
            <p:cNvCxnSpPr>
              <a:stCxn id="28" idx="1"/>
            </p:cNvCxnSpPr>
            <p:nvPr/>
          </p:nvCxnSpPr>
          <p:spPr>
            <a:xfrm flipH="1" flipV="1">
              <a:off x="3141701" y="3779748"/>
              <a:ext cx="504056" cy="265966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28052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5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functional: zip it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(or more) lists should be processed element wise</a:t>
            </a:r>
          </a:p>
          <a:p>
            <a:pPr lvl="1"/>
            <a:r>
              <a:rPr lang="en-US" dirty="0"/>
              <a:t>E.g., [x*y for x, y in zip(a, b)]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As many tuples as length of shortest list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423591" y="2910180"/>
            <a:ext cx="4458272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a = [3.5, 7.3, 5.7]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b = [2.0, 1.5]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[x*y for x, y in zip(a, b)]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[7.0, 10.95]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76120" y="4365105"/>
            <a:ext cx="318587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iterator produces tuples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54546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reading: functional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http://docs.python.org/2/howto/sorting.html</a:t>
            </a:r>
            <a:endParaRPr lang="en-US" dirty="0"/>
          </a:p>
          <a:p>
            <a:r>
              <a:rPr lang="en-US" dirty="0"/>
              <a:t>Functional programming how-to</a:t>
            </a:r>
            <a:br>
              <a:rPr lang="en-US" dirty="0"/>
            </a:br>
            <a:r>
              <a:rPr lang="en-US" sz="2800" dirty="0">
                <a:hlinkClick r:id="rId3"/>
              </a:rPr>
              <a:t>http://docs.python.org/2/howto/functional.html</a:t>
            </a:r>
            <a:endParaRPr lang="en-US" sz="2800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01798071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Facing infinity:</a:t>
            </a:r>
            <a:br>
              <a:rPr lang="en-US" dirty="0"/>
            </a:br>
            <a:r>
              <a:rPr lang="en-US" dirty="0"/>
              <a:t>iterators, generators &amp; co-routines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https://github.com/gjbex/Python-for-programmers/tree/master/source_code/presentation/iterators</a:t>
            </a:r>
            <a:r>
              <a:rPr lang="en-US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51203828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data (structures)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Compare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data_file.readlines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data_file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How to deal with arbitrary many prime numbers?</a:t>
            </a:r>
            <a:br>
              <a:rPr lang="en-US" dirty="0"/>
            </a:br>
            <a:r>
              <a:rPr lang="en-US" dirty="0"/>
              <a:t>    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8184232" y="2636912"/>
            <a:ext cx="1872208" cy="1584176"/>
            <a:chOff x="6475794" y="2924944"/>
            <a:chExt cx="1872208" cy="1584176"/>
          </a:xfrm>
        </p:grpSpPr>
        <p:sp>
          <p:nvSpPr>
            <p:cNvPr id="4" name="TextBox 3"/>
            <p:cNvSpPr txBox="1"/>
            <p:nvPr/>
          </p:nvSpPr>
          <p:spPr>
            <a:xfrm>
              <a:off x="6660232" y="3370347"/>
              <a:ext cx="1687770" cy="113877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Constructs a</a:t>
              </a:r>
              <a:br>
                <a:rPr lang="en-US" dirty="0">
                  <a:solidFill>
                    <a:prstClr val="black"/>
                  </a:solidFill>
                  <a:latin typeface="Calibri"/>
                </a:rPr>
              </a:br>
              <a:r>
                <a:rPr lang="en-US" dirty="0">
                  <a:solidFill>
                    <a:prstClr val="black"/>
                  </a:solidFill>
                  <a:latin typeface="Calibri"/>
                </a:rPr>
                <a:t>list of all lines</a:t>
              </a:r>
              <a:br>
                <a:rPr lang="en-US" dirty="0">
                  <a:solidFill>
                    <a:prstClr val="black"/>
                  </a:solidFill>
                  <a:latin typeface="Calibri"/>
                </a:rPr>
              </a:br>
              <a:r>
                <a:rPr lang="en-US" dirty="0">
                  <a:solidFill>
                    <a:prstClr val="black"/>
                  </a:solidFill>
                  <a:latin typeface="Calibri"/>
                </a:rPr>
                <a:t>at once = </a:t>
              </a:r>
              <a:r>
                <a:rPr lang="en-US" sz="3200" dirty="0">
                  <a:solidFill>
                    <a:srgbClr val="FF0000"/>
                  </a:solidFill>
                  <a:latin typeface="Calibri"/>
                </a:rPr>
                <a:t>BIG</a:t>
              </a:r>
              <a:endParaRPr lang="nl-BE" dirty="0">
                <a:solidFill>
                  <a:srgbClr val="FF0000"/>
                </a:solidFill>
                <a:latin typeface="Calibri"/>
              </a:endParaRPr>
            </a:p>
          </p:txBody>
        </p:sp>
        <p:cxnSp>
          <p:nvCxnSpPr>
            <p:cNvPr id="6" name="Straight Arrow Connector 5"/>
            <p:cNvCxnSpPr>
              <a:stCxn id="4" idx="0"/>
            </p:cNvCxnSpPr>
            <p:nvPr/>
          </p:nvCxnSpPr>
          <p:spPr>
            <a:xfrm flipH="1" flipV="1">
              <a:off x="6475794" y="2924944"/>
              <a:ext cx="1028323" cy="4454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4151784" y="3645024"/>
            <a:ext cx="2448273" cy="434662"/>
            <a:chOff x="2411760" y="3651702"/>
            <a:chExt cx="2448273" cy="434662"/>
          </a:xfrm>
        </p:grpSpPr>
        <p:sp>
          <p:nvSpPr>
            <p:cNvPr id="9" name="TextBox 8"/>
            <p:cNvSpPr txBox="1"/>
            <p:nvPr/>
          </p:nvSpPr>
          <p:spPr>
            <a:xfrm>
              <a:off x="2411760" y="3717032"/>
              <a:ext cx="2020168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iterator: line by line</a:t>
              </a:r>
              <a:endParaRPr lang="nl-BE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10" name="Straight Arrow Connector 9"/>
            <p:cNvCxnSpPr>
              <a:stCxn id="9" idx="3"/>
            </p:cNvCxnSpPr>
            <p:nvPr/>
          </p:nvCxnSpPr>
          <p:spPr>
            <a:xfrm flipV="1">
              <a:off x="4431928" y="3651702"/>
              <a:ext cx="428105" cy="24999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7456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659</TotalTime>
  <Words>11009</Words>
  <Application>Microsoft Office PowerPoint</Application>
  <PresentationFormat>Widescreen</PresentationFormat>
  <Paragraphs>1618</Paragraphs>
  <Slides>132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132</vt:i4>
      </vt:variant>
    </vt:vector>
  </HeadingPairs>
  <TitlesOfParts>
    <vt:vector size="143" baseType="lpstr">
      <vt:lpstr>Arial</vt:lpstr>
      <vt:lpstr>Calibri</vt:lpstr>
      <vt:lpstr>Calibri Light</vt:lpstr>
      <vt:lpstr>Courier New</vt:lpstr>
      <vt:lpstr>Informal Roman</vt:lpstr>
      <vt:lpstr>Symbol</vt:lpstr>
      <vt:lpstr>Times New Roman</vt:lpstr>
      <vt:lpstr>Wingdings</vt:lpstr>
      <vt:lpstr>Office Theme</vt:lpstr>
      <vt:lpstr>1_Office Theme</vt:lpstr>
      <vt:lpstr>Equation</vt:lpstr>
      <vt:lpstr>Python for programmers</vt:lpstr>
      <vt:lpstr>PowerPoint Presentation</vt:lpstr>
      <vt:lpstr>PowerPoint Presentation</vt:lpstr>
      <vt:lpstr>Typographical conventions I</vt:lpstr>
      <vt:lpstr>Typographical conventions II</vt:lpstr>
      <vt:lpstr>Motivation</vt:lpstr>
      <vt:lpstr>Python applications</vt:lpstr>
      <vt:lpstr>Syntax versus semantics</vt:lpstr>
      <vt:lpstr>Python fundamentals: data types &amp; statements</vt:lpstr>
      <vt:lpstr>Hello world!</vt:lpstr>
      <vt:lpstr>Say hello!</vt:lpstr>
      <vt:lpstr>Hello again!</vt:lpstr>
      <vt:lpstr>Generating data</vt:lpstr>
      <vt:lpstr>for loop</vt:lpstr>
      <vt:lpstr>while loop</vt:lpstr>
      <vt:lpstr>Skipping and quitting</vt:lpstr>
      <vt:lpstr>Data types</vt:lpstr>
      <vt:lpstr>Lists</vt:lpstr>
      <vt:lpstr>More list operations</vt:lpstr>
      <vt:lpstr>Using list elements</vt:lpstr>
      <vt:lpstr>Slicing &amp; dicing</vt:lpstr>
      <vt:lpstr>Iterating over lists</vt:lpstr>
      <vt:lpstr>Generating data revisited</vt:lpstr>
      <vt:lpstr>Formatting strings</vt:lpstr>
      <vt:lpstr>Objects &amp; methods</vt:lpstr>
      <vt:lpstr>Modifying data</vt:lpstr>
      <vt:lpstr>Getting things in and out: I/O &amp; command line arguments</vt:lpstr>
      <vt:lpstr>Reading lines from file handles</vt:lpstr>
      <vt:lpstr>Reading &amp; memory consumption</vt:lpstr>
      <vt:lpstr>Writing to file handles</vt:lpstr>
      <vt:lpstr>More on print</vt:lpstr>
      <vt:lpstr>Simple command line arguments</vt:lpstr>
      <vt:lpstr>Python fundamentals continued</vt:lpstr>
      <vt:lpstr>Some more str methods: strip</vt:lpstr>
      <vt:lpstr>str method: split</vt:lpstr>
      <vt:lpstr>More str methods: startswith, endswith</vt:lpstr>
      <vt:lpstr>Even more str methods: is&lt;something&gt;</vt:lpstr>
      <vt:lpstr>Searching &amp; replacing in str</vt:lpstr>
      <vt:lpstr>str operations</vt:lpstr>
      <vt:lpstr>Joining list elements</vt:lpstr>
      <vt:lpstr>str &amp; list are sequences</vt:lpstr>
      <vt:lpstr>str &amp;  list length revisited</vt:lpstr>
      <vt:lpstr>Type conversion</vt:lpstr>
      <vt:lpstr>if statement</vt:lpstr>
      <vt:lpstr>Conditionals</vt:lpstr>
      <vt:lpstr>Which dimension numbers?</vt:lpstr>
      <vt:lpstr>Yuck, what's that?!?</vt:lpstr>
      <vt:lpstr>Reasonable compromise</vt:lpstr>
      <vt:lpstr>Sets</vt:lpstr>
      <vt:lpstr>Set operations</vt:lpstr>
      <vt:lpstr>More modularity</vt:lpstr>
      <vt:lpstr>Functions</vt:lpstr>
      <vt:lpstr>Anatomy of function definition</vt:lpstr>
      <vt:lpstr>Type hints</vt:lpstr>
      <vt:lpstr>Adding flexibility</vt:lpstr>
      <vt:lpstr>Default value pitfall</vt:lpstr>
      <vt:lpstr>Tuples (YADS )</vt:lpstr>
      <vt:lpstr>Returning to dimension numbers…</vt:lpstr>
      <vt:lpstr>Named tuples, Python 3.5+</vt:lpstr>
      <vt:lpstr>Using named tuples</vt:lpstr>
      <vt:lpstr>Using named tuples</vt:lpstr>
      <vt:lpstr>Counting dimension numbers</vt:lpstr>
      <vt:lpstr>Dictionaries</vt:lpstr>
      <vt:lpstr>Using dictionaries</vt:lpstr>
      <vt:lpstr>Iterating over dictionaries</vt:lpstr>
      <vt:lpstr>Counting again…</vt:lpstr>
      <vt:lpstr>More special data types</vt:lpstr>
      <vt:lpstr>Summary: data types</vt:lpstr>
      <vt:lpstr>Summary: control structures</vt:lpstr>
      <vt:lpstr>Summary: mathematics</vt:lpstr>
      <vt:lpstr>Code organization</vt:lpstr>
      <vt:lpstr>Python modules &amp; packages</vt:lpstr>
      <vt:lpstr>Example module &amp; use</vt:lpstr>
      <vt:lpstr>Importing functions directly</vt:lpstr>
      <vt:lpstr>Double duty</vt:lpstr>
      <vt:lpstr>Package layout &amp; use example</vt:lpstr>
      <vt:lpstr>Files: I/O and data formats</vt:lpstr>
      <vt:lpstr>Reading from files</vt:lpstr>
      <vt:lpstr>Libraries &amp; data formats</vt:lpstr>
      <vt:lpstr>Data formats: CSV</vt:lpstr>
      <vt:lpstr>Writing to files</vt:lpstr>
      <vt:lpstr>... unless you have to</vt:lpstr>
      <vt:lpstr>Data formats: XML output</vt:lpstr>
      <vt:lpstr>Data formats: creating XML</vt:lpstr>
      <vt:lpstr>Formatting data: revisiting string formatting</vt:lpstr>
      <vt:lpstr>Formatting: templates</vt:lpstr>
      <vt:lpstr>Formatting: format specifiers</vt:lpstr>
      <vt:lpstr>Formatting: types</vt:lpstr>
      <vt:lpstr>Transforming list data: Python sorting &amp; list comprehensions</vt:lpstr>
      <vt:lpstr>Sorting a simple list</vt:lpstr>
      <vt:lpstr>Sorting a complex list: key function</vt:lpstr>
      <vt:lpstr>Reversing a list</vt:lpstr>
      <vt:lpstr>Going functional: mapping</vt:lpstr>
      <vt:lpstr>Going functional: filtering</vt:lpstr>
      <vt:lpstr>Going functional: aggregating</vt:lpstr>
      <vt:lpstr>Going functional: zip it</vt:lpstr>
      <vt:lpstr>Further reading: functional style</vt:lpstr>
      <vt:lpstr>Facing infinity: iterators, generators &amp; co-routines</vt:lpstr>
      <vt:lpstr>Large data (structures)</vt:lpstr>
      <vt:lpstr>Primes version 1.0: iterator</vt:lpstr>
      <vt:lpstr>List comprehensions vs. generators</vt:lpstr>
      <vt:lpstr>Primes version 2.0: yield</vt:lpstr>
      <vt:lpstr>yield statement</vt:lpstr>
      <vt:lpstr>Primes version 3.0: filter</vt:lpstr>
      <vt:lpstr>Other useful functions in itertools</vt:lpstr>
      <vt:lpstr>Generating data (again)</vt:lpstr>
      <vt:lpstr>Further reading: functional style</vt:lpstr>
      <vt:lpstr>Object-oriented Python</vt:lpstr>
      <vt:lpstr>Motivation: what is programming?</vt:lpstr>
      <vt:lpstr>Object-orientation</vt:lpstr>
      <vt:lpstr>Value versus object identity</vt:lpstr>
      <vt:lpstr>Defining your own classes</vt:lpstr>
      <vt:lpstr>A simple point…</vt:lpstr>
      <vt:lpstr>Making a point… or two</vt:lpstr>
      <vt:lpstr>More object methods</vt:lpstr>
      <vt:lpstr>Object methods</vt:lpstr>
      <vt:lpstr>Static methods</vt:lpstr>
      <vt:lpstr>Variable length argument lists</vt:lpstr>
      <vt:lpstr>More elegant solution</vt:lpstr>
      <vt:lpstr>Quick interlude</vt:lpstr>
      <vt:lpstr>One more point</vt:lpstr>
      <vt:lpstr>Alternatives</vt:lpstr>
      <vt:lpstr>Further reading</vt:lpstr>
      <vt:lpstr>Conclusions</vt:lpstr>
      <vt:lpstr>Conclusions</vt:lpstr>
      <vt:lpstr>References</vt:lpstr>
      <vt:lpstr>Some useful learning references</vt:lpstr>
      <vt:lpstr>Books</vt:lpstr>
      <vt:lpstr>Python vs. …</vt:lpstr>
      <vt:lpstr>Python software</vt:lpstr>
      <vt:lpstr>Useful non-standard Python libraries</vt:lpstr>
      <vt:lpstr>Python Easter eggs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programmers</dc:title>
  <dc:creator>Geert Jan Bex</dc:creator>
  <cp:lastModifiedBy>Geert Jan Bex</cp:lastModifiedBy>
  <cp:revision>22</cp:revision>
  <dcterms:created xsi:type="dcterms:W3CDTF">2020-01-24T16:46:29Z</dcterms:created>
  <dcterms:modified xsi:type="dcterms:W3CDTF">2025-09-30T12:16:34Z</dcterms:modified>
</cp:coreProperties>
</file>