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5"/>
  </p:notesMasterIdLst>
  <p:sldIdLst>
    <p:sldId id="256" r:id="rId3"/>
    <p:sldId id="355" r:id="rId4"/>
    <p:sldId id="830" r:id="rId5"/>
    <p:sldId id="284" r:id="rId6"/>
    <p:sldId id="348" r:id="rId7"/>
    <p:sldId id="258" r:id="rId8"/>
    <p:sldId id="499" r:id="rId9"/>
    <p:sldId id="660" r:id="rId10"/>
    <p:sldId id="293" r:id="rId11"/>
    <p:sldId id="259" r:id="rId12"/>
    <p:sldId id="301" r:id="rId13"/>
    <p:sldId id="261" r:id="rId14"/>
    <p:sldId id="260" r:id="rId15"/>
    <p:sldId id="268" r:id="rId16"/>
    <p:sldId id="346" r:id="rId17"/>
    <p:sldId id="345" r:id="rId18"/>
    <p:sldId id="263" r:id="rId19"/>
    <p:sldId id="262" r:id="rId20"/>
    <p:sldId id="283" r:id="rId21"/>
    <p:sldId id="639" r:id="rId22"/>
    <p:sldId id="657" r:id="rId23"/>
    <p:sldId id="662" r:id="rId24"/>
    <p:sldId id="264" r:id="rId25"/>
    <p:sldId id="265" r:id="rId26"/>
    <p:sldId id="266" r:id="rId27"/>
    <p:sldId id="267" r:id="rId28"/>
    <p:sldId id="349" r:id="rId29"/>
    <p:sldId id="269" r:id="rId30"/>
    <p:sldId id="338" r:id="rId31"/>
    <p:sldId id="337" r:id="rId32"/>
    <p:sldId id="658" r:id="rId33"/>
    <p:sldId id="500" r:id="rId34"/>
    <p:sldId id="350" r:id="rId35"/>
    <p:sldId id="270" r:id="rId36"/>
    <p:sldId id="339" r:id="rId37"/>
    <p:sldId id="340" r:id="rId38"/>
    <p:sldId id="341" r:id="rId39"/>
    <p:sldId id="342" r:id="rId40"/>
    <p:sldId id="347" r:id="rId41"/>
    <p:sldId id="557" r:id="rId42"/>
    <p:sldId id="343" r:id="rId43"/>
    <p:sldId id="344" r:id="rId44"/>
    <p:sldId id="271" r:id="rId45"/>
    <p:sldId id="272" r:id="rId46"/>
    <p:sldId id="273" r:id="rId47"/>
    <p:sldId id="319" r:id="rId48"/>
    <p:sldId id="320" r:id="rId49"/>
    <p:sldId id="699" r:id="rId50"/>
    <p:sldId id="285" r:id="rId51"/>
    <p:sldId id="606" r:id="rId52"/>
    <p:sldId id="286" r:id="rId53"/>
    <p:sldId id="287" r:id="rId54"/>
    <p:sldId id="288" r:id="rId55"/>
    <p:sldId id="829" r:id="rId56"/>
    <p:sldId id="289" r:id="rId57"/>
    <p:sldId id="786" r:id="rId58"/>
    <p:sldId id="603" r:id="rId59"/>
    <p:sldId id="787" r:id="rId60"/>
    <p:sldId id="821" r:id="rId61"/>
    <p:sldId id="290" r:id="rId62"/>
    <p:sldId id="822" r:id="rId63"/>
    <p:sldId id="274" r:id="rId64"/>
    <p:sldId id="275" r:id="rId65"/>
    <p:sldId id="276" r:id="rId66"/>
    <p:sldId id="277" r:id="rId67"/>
    <p:sldId id="604" r:id="rId68"/>
    <p:sldId id="605" r:id="rId69"/>
    <p:sldId id="291" r:id="rId70"/>
    <p:sldId id="292" r:id="rId71"/>
    <p:sldId id="303" r:id="rId72"/>
    <p:sldId id="317" r:id="rId73"/>
    <p:sldId id="314" r:id="rId74"/>
    <p:sldId id="316" r:id="rId75"/>
    <p:sldId id="318" r:id="rId76"/>
    <p:sldId id="749" r:id="rId77"/>
    <p:sldId id="330" r:id="rId78"/>
    <p:sldId id="354" r:id="rId79"/>
    <p:sldId id="823" r:id="rId80"/>
    <p:sldId id="356" r:id="rId81"/>
    <p:sldId id="357" r:id="rId82"/>
    <p:sldId id="358" r:id="rId83"/>
    <p:sldId id="824" r:id="rId84"/>
    <p:sldId id="360" r:id="rId85"/>
    <p:sldId id="359" r:id="rId86"/>
    <p:sldId id="381" r:id="rId87"/>
    <p:sldId id="382" r:id="rId88"/>
    <p:sldId id="383" r:id="rId89"/>
    <p:sldId id="384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521" r:id="rId99"/>
    <p:sldId id="440" r:id="rId100"/>
    <p:sldId id="455" r:id="rId101"/>
    <p:sldId id="456" r:id="rId102"/>
    <p:sldId id="637" r:id="rId103"/>
    <p:sldId id="458" r:id="rId104"/>
    <p:sldId id="459" r:id="rId105"/>
    <p:sldId id="460" r:id="rId106"/>
    <p:sldId id="608" r:id="rId107"/>
    <p:sldId id="727" r:id="rId108"/>
    <p:sldId id="522" r:id="rId109"/>
    <p:sldId id="831" r:id="rId110"/>
    <p:sldId id="366" r:id="rId111"/>
    <p:sldId id="832" r:id="rId112"/>
    <p:sldId id="833" r:id="rId113"/>
    <p:sldId id="834" r:id="rId114"/>
    <p:sldId id="835" r:id="rId115"/>
    <p:sldId id="278" r:id="rId116"/>
    <p:sldId id="838" r:id="rId117"/>
    <p:sldId id="839" r:id="rId118"/>
    <p:sldId id="840" r:id="rId119"/>
    <p:sldId id="841" r:id="rId120"/>
    <p:sldId id="842" r:id="rId121"/>
    <p:sldId id="843" r:id="rId122"/>
    <p:sldId id="844" r:id="rId123"/>
    <p:sldId id="845" r:id="rId124"/>
    <p:sldId id="846" r:id="rId125"/>
    <p:sldId id="433" r:id="rId126"/>
    <p:sldId id="434" r:id="rId127"/>
    <p:sldId id="322" r:id="rId128"/>
    <p:sldId id="323" r:id="rId129"/>
    <p:sldId id="656" r:id="rId130"/>
    <p:sldId id="828" r:id="rId131"/>
    <p:sldId id="324" r:id="rId132"/>
    <p:sldId id="498" r:id="rId133"/>
    <p:sldId id="827" r:id="rId13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109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16/09/2025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16/09/2025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16/09/2025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oop" TargetMode="Externa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jbex.github.io/Python-for-programmers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operators-functools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iterators" TargetMode="Externa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5E3EA-F2D7-B868-F1D0-CCCE3840A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5263979" cy="8893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FC58ABC-F14E-4BB2-18B6-2C6D35731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https://github.com/gjbex/Python-for-programmers/tree/master/source_code/presentation/oop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112571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dataclasses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sqrt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@dataclasses.dataclass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x: float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y: float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sqrt((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73774" y="4120531"/>
            <a:ext cx="3141529" cy="954107"/>
            <a:chOff x="7890626" y="3094338"/>
            <a:chExt cx="3141529" cy="954107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3094338"/>
              <a:ext cx="285839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 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081701" y="3035761"/>
            <a:ext cx="3131132" cy="954107"/>
            <a:chOff x="8652190" y="3553130"/>
            <a:chExt cx="3131132" cy="954107"/>
          </a:xfrm>
        </p:grpSpPr>
        <p:sp>
          <p:nvSpPr>
            <p:cNvPr id="18" name="Right Brace 17"/>
            <p:cNvSpPr/>
            <p:nvPr/>
          </p:nvSpPr>
          <p:spPr>
            <a:xfrm>
              <a:off x="8652190" y="3840800"/>
              <a:ext cx="129621" cy="60951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24923" y="355313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Attributes of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@dataclasses.dataclass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2"/>
            <a:r>
              <a:rPr lang="en-US" dirty="0"/>
              <a:t>generated automatically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@dataclasses.dataclass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09" y="1600201"/>
            <a:ext cx="10972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named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</a:p>
          <a:p>
            <a:r>
              <a:rPr lang="en-US" dirty="0">
                <a:sym typeface="Symbol" panose="05050102010706020507" pitchFamily="18" charset="2"/>
              </a:rPr>
              <a:t>Classic Python classes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Most flexible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Most work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0646" y="5045078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__hello__;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hello__.main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hash(float('infinity'))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2690" y="5445224"/>
            <a:ext cx="1071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https://gjbex.github.io/Python-for-programmers/</a:t>
            </a:r>
            <a:r>
              <a:rPr lang="en-US" sz="4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808AD-4986-C9AD-531A-00629275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804258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print(f'{data[0]} {data[1]} {float(data[2]:.4f}')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https://github.com/gjbex/Python-for-programmers/tree/master/source_code/presentation/fundamentals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258372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5073531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6845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Shell commands are rendered as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interpreter rendered as</a:t>
            </a:r>
          </a:p>
          <a:p>
            <a:pPr lvl="1"/>
            <a:r>
              <a:rPr lang="en-US" dirty="0"/>
              <a:t>Do not type &gt;&gt;&gt;, it represents interpreter prompt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1371" y="1824717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584753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9673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485938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498529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4151006"/>
            <a:ext cx="724201" cy="724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2F692-63A2-DBEF-A148-DDCA75A62B80}"/>
              </a:ext>
            </a:extLst>
          </p:cNvPr>
          <p:cNvSpPr txBox="1"/>
          <p:nvPr/>
        </p:nvSpPr>
        <p:spPr>
          <a:xfrm>
            <a:off x="5641371" y="2552235"/>
            <a:ext cx="54232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&gt;&gt;&gt; l = [1, 2, 3]</a:t>
            </a: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7C3-0DF0-1DB0-F61F-97916C5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C3A8-B2C3-06FC-12EA-9350FE3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No runtime checks, verify with </a:t>
            </a:r>
            <a:r>
              <a:rPr lang="en-US" dirty="0" err="1"/>
              <a:t>mypy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Local 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E4B1-EB0E-992E-C03E-F5E54F87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7A7079-425F-12BD-F52B-029085C004FA}"/>
              </a:ext>
            </a:extLst>
          </p:cNvPr>
          <p:cNvGrpSpPr/>
          <p:nvPr/>
        </p:nvGrpSpPr>
        <p:grpSpPr>
          <a:xfrm>
            <a:off x="5611608" y="4395537"/>
            <a:ext cx="1570815" cy="805018"/>
            <a:chOff x="1613842" y="2276872"/>
            <a:chExt cx="1570815" cy="8050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7FDE13-0541-E27F-E481-D6D2D5F98A86}"/>
                </a:ext>
              </a:extLst>
            </p:cNvPr>
            <p:cNvGrpSpPr/>
            <p:nvPr/>
          </p:nvGrpSpPr>
          <p:grpSpPr>
            <a:xfrm>
              <a:off x="2399250" y="2646204"/>
              <a:ext cx="648024" cy="435686"/>
              <a:chOff x="4055434" y="2862228"/>
              <a:chExt cx="648024" cy="435686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94988D5D-4D4A-3AFC-5324-811C730BEF0F}"/>
                  </a:ext>
                </a:extLst>
              </p:cNvPr>
              <p:cNvSpPr/>
              <p:nvPr/>
            </p:nvSpPr>
            <p:spPr>
              <a:xfrm rot="5400000" flipV="1">
                <a:off x="4411608" y="3006064"/>
                <a:ext cx="84936" cy="49876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DB32759-AA3E-FD81-A620-95F635277E39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>
                <a:off x="4055434" y="2862228"/>
                <a:ext cx="398642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51EDAE-5C7A-C1D9-70AA-C3354973CE12}"/>
                </a:ext>
              </a:extLst>
            </p:cNvPr>
            <p:cNvSpPr txBox="1"/>
            <p:nvPr/>
          </p:nvSpPr>
          <p:spPr>
            <a:xfrm>
              <a:off x="1613842" y="2276872"/>
              <a:ext cx="157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8A7C21-76C7-77F7-27E5-56D65CF0EE30}"/>
              </a:ext>
            </a:extLst>
          </p:cNvPr>
          <p:cNvGrpSpPr/>
          <p:nvPr/>
        </p:nvGrpSpPr>
        <p:grpSpPr>
          <a:xfrm>
            <a:off x="7773938" y="4395537"/>
            <a:ext cx="3250819" cy="813555"/>
            <a:chOff x="4211961" y="2276872"/>
            <a:chExt cx="3250819" cy="813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B436C0-601F-B336-D916-E8ABC06B65FF}"/>
                </a:ext>
              </a:extLst>
            </p:cNvPr>
            <p:cNvGrpSpPr/>
            <p:nvPr/>
          </p:nvGrpSpPr>
          <p:grpSpPr>
            <a:xfrm>
              <a:off x="4211961" y="2646204"/>
              <a:ext cx="3250819" cy="444223"/>
              <a:chOff x="3995937" y="2862228"/>
              <a:chExt cx="3250819" cy="444223"/>
            </a:xfrm>
          </p:grpSpPr>
          <p:sp>
            <p:nvSpPr>
              <p:cNvPr id="13" name="Left Brace 12">
                <a:extLst>
                  <a:ext uri="{FF2B5EF4-FFF2-40B4-BE49-F238E27FC236}">
                    <a16:creationId xmlns:a16="http://schemas.microsoft.com/office/drawing/2014/main" id="{EB03E52D-CEEC-173E-B9FB-BDCF60D909FC}"/>
                  </a:ext>
                </a:extLst>
              </p:cNvPr>
              <p:cNvSpPr/>
              <p:nvPr/>
            </p:nvSpPr>
            <p:spPr>
              <a:xfrm rot="5400000" flipV="1">
                <a:off x="5574611" y="1634306"/>
                <a:ext cx="93471" cy="325081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84489D-EF02-560A-C521-826E64A2B870}"/>
                  </a:ext>
                </a:extLst>
              </p:cNvPr>
              <p:cNvCxnSpPr>
                <a:cxnSpLocks/>
                <a:stCxn id="12" idx="2"/>
                <a:endCxn id="13" idx="1"/>
              </p:cNvCxnSpPr>
              <p:nvPr/>
            </p:nvCxnSpPr>
            <p:spPr>
              <a:xfrm flipH="1">
                <a:off x="5621347" y="2862228"/>
                <a:ext cx="600176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774730-AAD1-949F-DB26-0CE4C6DE47F9}"/>
                </a:ext>
              </a:extLst>
            </p:cNvPr>
            <p:cNvSpPr txBox="1"/>
            <p:nvPr/>
          </p:nvSpPr>
          <p:spPr>
            <a:xfrm>
              <a:off x="5813530" y="2276872"/>
              <a:ext cx="1248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return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BFF41F-6B1B-63C1-828C-69E7C543F3E1}"/>
              </a:ext>
            </a:extLst>
          </p:cNvPr>
          <p:cNvSpPr txBox="1"/>
          <p:nvPr/>
        </p:nvSpPr>
        <p:spPr>
          <a:xfrm>
            <a:off x="3287688" y="5200553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 = 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3.5+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49625" y="4624572"/>
            <a:ext cx="4736593" cy="827769"/>
            <a:chOff x="3707795" y="2752363"/>
            <a:chExt cx="4736593" cy="827769"/>
          </a:xfrm>
        </p:grpSpPr>
        <p:sp>
          <p:nvSpPr>
            <p:cNvPr id="42" name="Rectangle 41"/>
            <p:cNvSpPr/>
            <p:nvPr/>
          </p:nvSpPr>
          <p:spPr>
            <a:xfrm>
              <a:off x="3707795" y="3210800"/>
              <a:ext cx="118814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cxnSpLocks/>
              <a:stCxn id="43" idx="1"/>
              <a:endCxn id="42" idx="0"/>
            </p:cNvCxnSpPr>
            <p:nvPr/>
          </p:nvCxnSpPr>
          <p:spPr>
            <a:xfrm flipH="1">
              <a:off x="4301868" y="2937029"/>
              <a:ext cx="2954374" cy="27377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named tuples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6076" y="2522611"/>
            <a:ext cx="854483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None=None)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=int(data[0]),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78324" y="5324495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358" y="3396082"/>
            <a:ext cx="4331852" cy="968791"/>
            <a:chOff x="35496" y="4197693"/>
            <a:chExt cx="4331852" cy="968791"/>
          </a:xfrm>
        </p:grpSpPr>
        <p:sp>
          <p:nvSpPr>
            <p:cNvPr id="26" name="Rectangle 25"/>
            <p:cNvSpPr/>
            <p:nvPr/>
          </p:nvSpPr>
          <p:spPr>
            <a:xfrm>
              <a:off x="3214970" y="4197693"/>
              <a:ext cx="1152378" cy="2926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cxnSpLocks/>
              <a:endCxn id="26" idx="2"/>
            </p:cNvCxnSpPr>
            <p:nvPr/>
          </p:nvCxnSpPr>
          <p:spPr>
            <a:xfrm flipV="1">
              <a:off x="1300266" y="4490374"/>
              <a:ext cx="2490893" cy="4914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212976"/>
            <a:ext cx="6250429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{count}')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731878" cy="2031325"/>
            <a:chOff x="166760" y="2204864"/>
            <a:chExt cx="8731878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731878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4556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522441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004427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3847936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597471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 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https://github.com/gjbex/Python-for-programmers/tree/master/source_code/presentation/data-formats</a:t>
            </a:r>
          </a:p>
          <a:p>
            <a:r>
              <a:rPr lang="en-US" sz="1800" dirty="0">
                <a:hlinkClick r:id="rId2"/>
              </a:rPr>
              <a:t>https://github.com/gjbex/Python-for-programmers/tree/master/source_code/presentation/xml-generator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7960834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--- 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284921"/>
            <a:ext cx="2285049" cy="1800151"/>
            <a:chOff x="2195736" y="2707228"/>
            <a:chExt cx="2285049" cy="1800151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H="1" flipV="1">
              <a:off x="2391922" y="2707228"/>
              <a:ext cx="739918" cy="11538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70629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(word='computer', count=15))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(word='human', count=0))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human: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4494020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83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48790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0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6241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192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64353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https://github.com/gjbex/Python-for-programmers/tree/master/source_code/presentation/operators-functools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6017307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42817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291018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iterators, generators &amp; co-routines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11009</Words>
  <Application>Microsoft Office PowerPoint</Application>
  <PresentationFormat>Widescreen</PresentationFormat>
  <Paragraphs>1616</Paragraphs>
  <Slides>132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3" baseType="lpstr">
      <vt:lpstr>Arial</vt:lpstr>
      <vt:lpstr>Calibri</vt:lpstr>
      <vt:lpstr>Calibri Light</vt:lpstr>
      <vt:lpstr>Courier New</vt:lpstr>
      <vt:lpstr>Informal Roman</vt:lpstr>
      <vt:lpstr>Symbol</vt:lpstr>
      <vt:lpstr>Times New Roman</vt:lpstr>
      <vt:lpstr>Wingdings</vt:lpstr>
      <vt:lpstr>Office Theme</vt:lpstr>
      <vt:lpstr>1_Office Theme</vt:lpstr>
      <vt:lpstr>Equation</vt:lpstr>
      <vt:lpstr>Python for programmers</vt:lpstr>
      <vt:lpstr>PowerPoint Presentation</vt:lpstr>
      <vt:lpstr>PowerPoint Presentation</vt:lpstr>
      <vt:lpstr>Typographical conventions I</vt:lpstr>
      <vt:lpstr>Typographical conventions II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Type hints</vt:lpstr>
      <vt:lpstr>Adding flexibility</vt:lpstr>
      <vt:lpstr>Default value pitfall</vt:lpstr>
      <vt:lpstr>Tuples (YADS )</vt:lpstr>
      <vt:lpstr>Returning to dimension numbers…</vt:lpstr>
      <vt:lpstr>Named tuples, Python 3.5+</vt:lpstr>
      <vt:lpstr>Using named tuples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iterators, generators &amp; co-routines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One more point</vt:lpstr>
      <vt:lpstr>Alternatives</vt:lpstr>
      <vt:lpstr>Further reading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21</cp:revision>
  <dcterms:created xsi:type="dcterms:W3CDTF">2020-01-24T16:46:29Z</dcterms:created>
  <dcterms:modified xsi:type="dcterms:W3CDTF">2025-09-16T15:01:47Z</dcterms:modified>
</cp:coreProperties>
</file>