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92" r:id="rId4"/>
    <p:sldId id="300" r:id="rId5"/>
    <p:sldId id="290" r:id="rId6"/>
    <p:sldId id="289" r:id="rId7"/>
    <p:sldId id="301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8" r:id="rId32"/>
    <p:sldId id="293" r:id="rId33"/>
    <p:sldId id="283" r:id="rId34"/>
    <p:sldId id="286" r:id="rId35"/>
    <p:sldId id="287" r:id="rId36"/>
    <p:sldId id="294" r:id="rId37"/>
    <p:sldId id="295" r:id="rId38"/>
    <p:sldId id="296" r:id="rId39"/>
    <p:sldId id="297" r:id="rId40"/>
    <p:sldId id="298" r:id="rId41"/>
    <p:sldId id="299" r:id="rId42"/>
    <p:sldId id="280" r:id="rId43"/>
    <p:sldId id="281" r:id="rId44"/>
    <p:sldId id="28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58EF463-8B9F-45F8-88CE-B4159E44B7D4}">
          <p14:sldIdLst>
            <p14:sldId id="256"/>
            <p14:sldId id="292"/>
            <p14:sldId id="300"/>
            <p14:sldId id="290"/>
            <p14:sldId id="289"/>
            <p14:sldId id="301"/>
          </p14:sldIdLst>
        </p14:section>
        <p14:section name="command line arguments, configuration files, environment variables" id="{A283BE31-C1B7-484A-B5F7-7BEEC36063BE}">
          <p14:sldIdLst>
            <p14:sldId id="257"/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Logging" id="{C18A2979-F729-4F9C-BBC5-E9DDAB643E68}">
          <p14:sldIdLst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File system operations" id="{8299A420-A9A4-4D7E-8FB5-11497AD035CE}">
          <p14:sldIdLst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Data formats" id="{72F71925-62BF-470C-96CA-CD792676F252}">
          <p14:sldIdLst>
            <p14:sldId id="288"/>
            <p14:sldId id="293"/>
            <p14:sldId id="283"/>
            <p14:sldId id="286"/>
            <p14:sldId id="287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Processes" id="{0920120A-FC29-4F18-8FB0-3AD08A3D233A}">
          <p14:sldIdLst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66"/>
    <a:srgbClr val="CC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66" d="100"/>
          <a:sy n="66" d="100"/>
        </p:scale>
        <p:origin x="59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7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99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81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845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022076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0461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6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22/04/2025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710929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22/04/2025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023775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22/04/2025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83646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22/04/2025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8416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22/04/2025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108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8501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22/04/2025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85717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39274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6657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597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19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44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32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9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10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955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669F-67CC-4684-B4EC-0CD896AF340A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C31AC1-BAC0-4A05-AA21-6CF1EC307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81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6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howto/argparse.html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logging" TargetMode="Externa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QKwRLd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howto/logging-cookbook.html" TargetMode="External"/><Relationship Id="rId2" Type="http://schemas.openxmlformats.org/officeDocument/2006/relationships/hyperlink" Target="https://docs.python.org/3/howto/logging.html" TargetMode="Externa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file-system" TargetMode="External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data-formats" TargetMode="Externa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systems-programming/tree/master/source-code/jinja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Subpro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systems-programming/tree/master/source-code/config-parser" TargetMode="External"/><Relationship Id="rId2" Type="http://schemas.openxmlformats.org/officeDocument/2006/relationships/hyperlink" Target="https://github.com/gjbex/Python-for-systems-programming/tree/master/source-code/command-line-arguments/" TargetMode="Externa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</a:t>
            </a:r>
            <a:br>
              <a:rPr lang="en-US" dirty="0"/>
            </a:br>
            <a:r>
              <a:rPr lang="en-US" dirty="0"/>
              <a:t>systems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A85EEB-A9DD-2DC2-EACD-8E9864068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74" y="854075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A28188E-B8C8-5C6D-6BA8-B523153B2F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10075533" y="218247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5529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command line arguments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19536" y="1412777"/>
            <a:ext cx="8424936" cy="13849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f'{I + 1}\t'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prefix = ''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print(f'{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}{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3212977"/>
            <a:ext cx="8424936" cy="224676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–h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Gaussian random number generator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positional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n             number of random numbers to generate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optional arguments: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-h, --help    show this help message and exit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-mu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mean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-sigma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SIGMA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stddev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of distribution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    print index for random number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19536" y="5661248"/>
            <a:ext cx="8424936" cy="73866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./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–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3.0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usage: generate_gaussians.py [-h] [-mu MU] [-sigma SIGMA] [-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] [n]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generate_gaussians.py: error: argument n: invalid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value: '3.0'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21026" y="4150822"/>
            <a:ext cx="159139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err="1">
                <a:solidFill>
                  <a:prstClr val="black"/>
                </a:solidFill>
                <a:latin typeface="Calibri"/>
              </a:rPr>
              <a:t>Autogenerated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help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813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ConfigParser</a:t>
            </a:r>
            <a:r>
              <a:rPr lang="en-US" dirty="0"/>
              <a:t> configuration files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981200" y="1600202"/>
            <a:ext cx="8229600" cy="24048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Configuration files</a:t>
            </a:r>
          </a:p>
          <a:p>
            <a:pPr lvl="1"/>
            <a:r>
              <a:rPr lang="en-US" dirty="0"/>
              <a:t>save typing of options</a:t>
            </a:r>
          </a:p>
          <a:p>
            <a:pPr lvl="1"/>
            <a:r>
              <a:rPr lang="en-US" dirty="0"/>
              <a:t>Document runs of applications</a:t>
            </a:r>
          </a:p>
          <a:p>
            <a:r>
              <a:rPr lang="en-US" dirty="0"/>
              <a:t>Easy to use from Python: </a:t>
            </a:r>
            <a:r>
              <a:rPr lang="en-US" dirty="0" err="1"/>
              <a:t>configparser</a:t>
            </a:r>
            <a:r>
              <a:rPr lang="en-US" dirty="0"/>
              <a:t> module</a:t>
            </a:r>
          </a:p>
          <a:p>
            <a:r>
              <a:rPr lang="en-US" dirty="0"/>
              <a:t>Configuration file (e.g.,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dirty="0"/>
              <a:t>')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659850" y="4005064"/>
            <a:ext cx="6408712" cy="181588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[physics]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lists the physical quantities of interest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 = 273.15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 = 1</a:t>
            </a:r>
          </a:p>
          <a:p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[meta-info]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# this section provides some meta-information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author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gjb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 = 1.2.17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8212578" y="4005064"/>
            <a:ext cx="2000194" cy="864096"/>
            <a:chOff x="6948264" y="1412776"/>
            <a:chExt cx="2000194" cy="864096"/>
          </a:xfrm>
        </p:grpSpPr>
        <p:sp>
          <p:nvSpPr>
            <p:cNvPr id="5" name="Right Brace 4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069417" y="1658858"/>
              <a:ext cx="18790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physics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8212578" y="4869160"/>
            <a:ext cx="2275910" cy="864096"/>
            <a:chOff x="6948264" y="1412776"/>
            <a:chExt cx="2275910" cy="864096"/>
          </a:xfrm>
        </p:grpSpPr>
        <p:sp>
          <p:nvSpPr>
            <p:cNvPr id="9" name="Right Brace 8"/>
            <p:cNvSpPr/>
            <p:nvPr/>
          </p:nvSpPr>
          <p:spPr>
            <a:xfrm>
              <a:off x="6948264" y="1412776"/>
              <a:ext cx="72008" cy="864096"/>
            </a:xfrm>
            <a:prstGeom prst="righ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69417" y="1658858"/>
              <a:ext cx="21547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section 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meta-info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879977" y="4596810"/>
            <a:ext cx="1676940" cy="1881500"/>
            <a:chOff x="4355977" y="2852936"/>
            <a:chExt cx="1676940" cy="1881500"/>
          </a:xfrm>
        </p:grpSpPr>
        <p:sp>
          <p:nvSpPr>
            <p:cNvPr id="12" name="TextBox 11"/>
            <p:cNvSpPr txBox="1"/>
            <p:nvPr/>
          </p:nvSpPr>
          <p:spPr>
            <a:xfrm>
              <a:off x="4860032" y="4365104"/>
              <a:ext cx="1172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comments</a:t>
              </a:r>
            </a:p>
          </p:txBody>
        </p:sp>
        <p:cxnSp>
          <p:nvCxnSpPr>
            <p:cNvPr id="14" name="Straight Arrow Connector 13"/>
            <p:cNvCxnSpPr>
              <a:stCxn id="12" idx="0"/>
            </p:cNvCxnSpPr>
            <p:nvPr/>
          </p:nvCxnSpPr>
          <p:spPr>
            <a:xfrm flipH="1" flipV="1">
              <a:off x="5076056" y="2852936"/>
              <a:ext cx="370419" cy="151216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/>
            <p:cNvCxnSpPr>
              <a:stCxn id="12" idx="0"/>
            </p:cNvCxnSpPr>
            <p:nvPr/>
          </p:nvCxnSpPr>
          <p:spPr>
            <a:xfrm flipH="1" flipV="1">
              <a:off x="4355977" y="3645024"/>
              <a:ext cx="1090498" cy="720080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1775520" y="5892954"/>
            <a:ext cx="1800200" cy="585356"/>
            <a:chOff x="251520" y="4149080"/>
            <a:chExt cx="1800200" cy="585356"/>
          </a:xfrm>
        </p:grpSpPr>
        <p:sp>
          <p:nvSpPr>
            <p:cNvPr id="20" name="Left Brace 19"/>
            <p:cNvSpPr/>
            <p:nvPr/>
          </p:nvSpPr>
          <p:spPr>
            <a:xfrm rot="16200000">
              <a:off x="971600" y="3429000"/>
              <a:ext cx="216024" cy="165618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50613" y="4365104"/>
              <a:ext cx="17011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key = value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8112224" y="5805264"/>
            <a:ext cx="221201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Note: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at least one section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0422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  <p:bldP spid="4" grpId="0" animBg="1"/>
      <p:bldP spid="2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&amp; using configurations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configuration values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258288"/>
            <a:ext cx="6408712" cy="7386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cfg.read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test.conf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4058488"/>
            <a:ext cx="640871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temperature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'T')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number_of_runs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'N')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version_str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meta-info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'version')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cfg.has_option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cfg.getfloat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physics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'g')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acceleration = 9.81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7769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</a:t>
            </a:r>
            <a:r>
              <a:rPr lang="en-US" dirty="0" err="1"/>
              <a:t>argparse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Argparse</a:t>
            </a:r>
            <a:r>
              <a:rPr lang="en-US" dirty="0"/>
              <a:t> tutorial</a:t>
            </a:r>
            <a:br>
              <a:rPr lang="en-US" dirty="0"/>
            </a:br>
            <a:r>
              <a:rPr lang="en-US" sz="2800" dirty="0">
                <a:hlinkClick r:id="rId2"/>
              </a:rPr>
              <a:t>https://docs.python.org/3/howto/argparse.html</a:t>
            </a:r>
            <a:r>
              <a:rPr lang="en-US" sz="2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89717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https://github.com/gjbex/Python-for-systems-programming/tree/master/source-code/logging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6268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Useful to verify what an application does</a:t>
            </a:r>
          </a:p>
          <a:p>
            <a:pPr lvl="1"/>
            <a:r>
              <a:rPr lang="en-US" dirty="0"/>
              <a:t>in normal runs</a:t>
            </a:r>
          </a:p>
          <a:p>
            <a:pPr lvl="1"/>
            <a:r>
              <a:rPr lang="en-US" dirty="0"/>
              <a:t>in runs with problems</a:t>
            </a:r>
          </a:p>
          <a:p>
            <a:r>
              <a:rPr lang="en-US" dirty="0"/>
              <a:t>Helps with debugging</a:t>
            </a:r>
          </a:p>
          <a:p>
            <a:pPr lvl="1"/>
            <a:r>
              <a:rPr lang="en-US" dirty="0"/>
              <a:t>alternative to print statements</a:t>
            </a:r>
          </a:p>
          <a:p>
            <a:r>
              <a:rPr lang="en-US" dirty="0"/>
              <a:t>Various levels can be turned on or off</a:t>
            </a:r>
          </a:p>
          <a:p>
            <a:pPr lvl="1"/>
            <a:r>
              <a:rPr lang="en-US" dirty="0"/>
              <a:t>see only relevant output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881388" y="5733256"/>
            <a:ext cx="2222724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Good practice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183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 &amp; configure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797236"/>
            <a:ext cx="10972800" cy="3412374"/>
          </a:xfrm>
        </p:spPr>
        <p:txBody>
          <a:bodyPr>
            <a:normAutofit/>
          </a:bodyPr>
          <a:lstStyle/>
          <a:p>
            <a:r>
              <a:rPr lang="en-US" dirty="0"/>
              <a:t>level: minimal level written to log</a:t>
            </a:r>
          </a:p>
          <a:p>
            <a:r>
              <a:rPr lang="en-US" dirty="0" err="1"/>
              <a:t>filemode</a:t>
            </a:r>
            <a:endParaRPr lang="en-US" dirty="0"/>
          </a:p>
          <a:p>
            <a:pPr lvl="1"/>
            <a:r>
              <a:rPr lang="en-US" dirty="0"/>
              <a:t>'w': overwrite if log exists</a:t>
            </a:r>
          </a:p>
          <a:p>
            <a:pPr lvl="1"/>
            <a:r>
              <a:rPr lang="en-US" dirty="0"/>
              <a:t>'a': append if log exists</a:t>
            </a:r>
          </a:p>
          <a:p>
            <a:r>
              <a:rPr lang="en-US" dirty="0"/>
              <a:t>format, e.g.,</a:t>
            </a:r>
            <a:br>
              <a:rPr lang="en-US" dirty="0"/>
            </a:b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asctime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levelname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}:{message}'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35560" y="1613700"/>
            <a:ext cx="7920880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logging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logging.basicConfig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(level=level, filename=name,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filemode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=mode,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format=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format_str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5855140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levels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: non-recoverable errors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r>
              <a:rPr lang="en-US" dirty="0"/>
              <a:t>: error, but application can continue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r>
              <a:rPr lang="en-US" dirty="0">
                <a:cs typeface="Courier New" panose="02070309020205020404" pitchFamily="49" charset="0"/>
              </a:rPr>
              <a:t>: potential problems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: feedback, verbose mode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: useful for developer</a:t>
            </a:r>
          </a:p>
          <a:p>
            <a:endParaRPr lang="en-US" dirty="0"/>
          </a:p>
          <a:p>
            <a:r>
              <a:rPr lang="en-US" dirty="0"/>
              <a:t>User defined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03512" y="3356992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1703512" y="3933056"/>
            <a:ext cx="864096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8947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1724" y="3501008"/>
            <a:ext cx="8640960" cy="1080120"/>
            <a:chOff x="179512" y="2319263"/>
            <a:chExt cx="8640960" cy="1080120"/>
          </a:xfrm>
        </p:grpSpPr>
        <p:sp>
          <p:nvSpPr>
            <p:cNvPr id="10" name="Rectangle 9"/>
            <p:cNvSpPr/>
            <p:nvPr/>
          </p:nvSpPr>
          <p:spPr>
            <a:xfrm>
              <a:off x="179512" y="2780928"/>
              <a:ext cx="8640960" cy="618455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88024" y="2319263"/>
              <a:ext cx="387157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logging.INFO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914947" y="2319264"/>
            <a:ext cx="8664431" cy="2333873"/>
            <a:chOff x="179512" y="2319263"/>
            <a:chExt cx="8664431" cy="2333873"/>
          </a:xfrm>
        </p:grpSpPr>
        <p:sp>
          <p:nvSpPr>
            <p:cNvPr id="7" name="Rectangle 6"/>
            <p:cNvSpPr/>
            <p:nvPr/>
          </p:nvSpPr>
          <p:spPr>
            <a:xfrm>
              <a:off x="179512" y="2780928"/>
              <a:ext cx="8640960" cy="1872208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179512" y="2780928"/>
              <a:ext cx="8640960" cy="0"/>
            </a:xfrm>
            <a:prstGeom prst="line">
              <a:avLst/>
            </a:prstGeom>
            <a:ln w="28575"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4788024" y="2319263"/>
              <a:ext cx="4055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level =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logging.ERROR</a:t>
              </a:r>
              <a:endPara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log 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WARNING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032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messages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lang="en-US" dirty="0"/>
              <a:t> level</a:t>
            </a:r>
          </a:p>
          <a:p>
            <a:endParaRPr lang="en-US" dirty="0"/>
          </a:p>
          <a:p>
            <a:r>
              <a:rPr lang="en-US" dirty="0"/>
              <a:t>Log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CRITICAL</a:t>
            </a:r>
            <a:r>
              <a:rPr lang="en-US" dirty="0"/>
              <a:t> level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35560" y="3501009"/>
            <a:ext cx="552128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logging.info('application started')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4725145"/>
            <a:ext cx="5521284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logging.critical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('input file not found')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45222" y="2329136"/>
            <a:ext cx="551162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logging.debug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f'function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xyz called with "{x}"')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600057" y="2852936"/>
            <a:ext cx="3836061" cy="369332"/>
            <a:chOff x="5148064" y="2852936"/>
            <a:chExt cx="3836061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868144" y="2852936"/>
              <a:ext cx="311598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INFO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6321312" y="3995772"/>
            <a:ext cx="4239185" cy="369332"/>
            <a:chOff x="5148064" y="2852936"/>
            <a:chExt cx="4239185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5868144" y="2852936"/>
              <a:ext cx="3519105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ignored at level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WARNING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or above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5148064" y="2852936"/>
              <a:ext cx="720080" cy="18466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7689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50348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http://bit.ly/2QKwRLd</a:t>
            </a:r>
            <a:r>
              <a:rPr lang="en-US" sz="4000" dirty="0"/>
              <a:t> 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652" y="980729"/>
            <a:ext cx="4324696" cy="4324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934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destinations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File</a:t>
            </a:r>
          </a:p>
          <a:p>
            <a:r>
              <a:rPr lang="en-US" dirty="0"/>
              <a:t>Rotating files</a:t>
            </a:r>
          </a:p>
          <a:p>
            <a:r>
              <a:rPr lang="en-US" dirty="0"/>
              <a:t>syslog</a:t>
            </a:r>
          </a:p>
          <a:p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6245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logging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Logging how-to</a:t>
            </a:r>
            <a:br>
              <a:rPr lang="en-US" dirty="0"/>
            </a:br>
            <a:r>
              <a:rPr lang="en-US" sz="2400" dirty="0">
                <a:hlinkClick r:id="rId2"/>
              </a:rPr>
              <a:t>https://docs.python.org/3/howto/logging.html</a:t>
            </a:r>
            <a:r>
              <a:rPr lang="en-US" sz="2400" dirty="0"/>
              <a:t> </a:t>
            </a:r>
            <a:endParaRPr lang="en-US" dirty="0"/>
          </a:p>
          <a:p>
            <a:r>
              <a:rPr lang="en-US" dirty="0"/>
              <a:t>Logging Cookbook</a:t>
            </a:r>
            <a:br>
              <a:rPr lang="en-US" dirty="0"/>
            </a:br>
            <a:r>
              <a:rPr lang="en-US" sz="2400" dirty="0">
                <a:hlinkClick r:id="rId3"/>
              </a:rPr>
              <a:t>https://docs.python.org/3/howto/logging-cookbook.html</a:t>
            </a:r>
            <a:r>
              <a:rPr lang="en-US" sz="24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768289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operations:</a:t>
            </a:r>
            <a:br>
              <a:rPr lang="en-US" dirty="0"/>
            </a:br>
            <a:r>
              <a:rPr lang="en-US" dirty="0"/>
              <a:t>Handling files and directories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https://github.com/gjbex/Python-for-systems-programming/tree/master/source-code/file-system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12535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files in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contains files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data_001.txt</a:t>
            </a:r>
            <a:r>
              <a:rPr lang="en-US" dirty="0"/>
              <a:t>,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_002.txt</a:t>
            </a:r>
            <a:r>
              <a:rPr lang="en-US" dirty="0"/>
              <a:t>,…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990972" y="3492462"/>
            <a:ext cx="1789844" cy="2096778"/>
            <a:chOff x="466972" y="2772382"/>
            <a:chExt cx="1789844" cy="2096778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3053278"/>
              <a:ext cx="1789272" cy="1815882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 1 -0.5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2 1 0.0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3 1 0.5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4 2 -0.5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5 2 0.0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6 2 0.5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66972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data_001.txt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51784" y="3492462"/>
            <a:ext cx="1789272" cy="2096778"/>
            <a:chOff x="2627784" y="2772382"/>
            <a:chExt cx="1789272" cy="2096778"/>
          </a:xfrm>
          <a:solidFill>
            <a:srgbClr val="FFD966"/>
          </a:solidFill>
        </p:grpSpPr>
        <p:sp>
          <p:nvSpPr>
            <p:cNvPr id="5" name="TextBox 4"/>
            <p:cNvSpPr txBox="1"/>
            <p:nvPr/>
          </p:nvSpPr>
          <p:spPr>
            <a:xfrm>
              <a:off x="2627784" y="3053278"/>
              <a:ext cx="178927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 dim temp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7 3 -0.5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8 3 0.0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9 3 0.5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10 4 -0.5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11 4 0.0</a:t>
              </a:r>
            </a:p>
            <a:p>
              <a:r>
                <a:rPr lang="en-US" sz="16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12 4 0.5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data_002.txt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240016" y="4365105"/>
            <a:ext cx="404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prstClr val="black"/>
                </a:solidFill>
                <a:latin typeface="Calibri"/>
              </a:rPr>
              <a:t>…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339176" y="2780928"/>
            <a:ext cx="1789272" cy="3820326"/>
            <a:chOff x="2627784" y="2772382"/>
            <a:chExt cx="1789272" cy="3820326"/>
          </a:xfrm>
        </p:grpSpPr>
        <p:sp>
          <p:nvSpPr>
            <p:cNvPr id="12" name="TextBox 11"/>
            <p:cNvSpPr txBox="1"/>
            <p:nvPr/>
          </p:nvSpPr>
          <p:spPr>
            <a:xfrm>
              <a:off x="2627784" y="3053278"/>
              <a:ext cx="1789272" cy="3539430"/>
            </a:xfrm>
            <a:prstGeom prst="rect">
              <a:avLst/>
            </a:prstGeom>
            <a:solidFill>
              <a:srgbClr val="FFD966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160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defRPr>
              </a:lvl1pPr>
            </a:lstStyle>
            <a:p>
              <a:r>
                <a:rPr lang="en-US" dirty="0"/>
                <a:t>case dim temp</a:t>
              </a:r>
            </a:p>
            <a:p>
              <a:r>
                <a:rPr lang="en-US" dirty="0"/>
                <a:t>1 1 -0.5</a:t>
              </a:r>
            </a:p>
            <a:p>
              <a:r>
                <a:rPr lang="en-US" dirty="0"/>
                <a:t>2 1 0.0</a:t>
              </a:r>
            </a:p>
            <a:p>
              <a:r>
                <a:rPr lang="en-US" dirty="0"/>
                <a:t>3 1 0.5</a:t>
              </a:r>
            </a:p>
            <a:p>
              <a:r>
                <a:rPr lang="en-US" dirty="0"/>
                <a:t>4 2 -0.5</a:t>
              </a:r>
            </a:p>
            <a:p>
              <a:r>
                <a:rPr lang="en-US" dirty="0"/>
                <a:t>5 2 0.0</a:t>
              </a:r>
            </a:p>
            <a:p>
              <a:r>
                <a:rPr lang="en-US" dirty="0"/>
                <a:t>6 2 0.5</a:t>
              </a:r>
            </a:p>
            <a:p>
              <a:r>
                <a:rPr lang="en-US" dirty="0"/>
                <a:t>7 3 -0.5</a:t>
              </a:r>
            </a:p>
            <a:p>
              <a:r>
                <a:rPr lang="en-US" dirty="0"/>
                <a:t>8 3 0.0</a:t>
              </a:r>
            </a:p>
            <a:p>
              <a:r>
                <a:rPr lang="en-US" dirty="0"/>
                <a:t>9 3 0.5</a:t>
              </a:r>
            </a:p>
            <a:p>
              <a:r>
                <a:rPr lang="en-US" dirty="0"/>
                <a:t>10 4 -0.5</a:t>
              </a:r>
            </a:p>
            <a:p>
              <a:r>
                <a:rPr lang="en-US" dirty="0"/>
                <a:t>11 4 0.0</a:t>
              </a:r>
            </a:p>
            <a:p>
              <a:r>
                <a:rPr lang="en-US" dirty="0"/>
                <a:t>12 4 0.5</a:t>
              </a:r>
            </a:p>
            <a:p>
              <a:r>
                <a:rPr lang="en-US" dirty="0"/>
                <a:t>…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7784" y="2772382"/>
              <a:ext cx="1300356" cy="27699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data_all.txt</a:t>
              </a:r>
            </a:p>
          </p:txBody>
        </p:sp>
      </p:grpSp>
      <p:cxnSp>
        <p:nvCxnSpPr>
          <p:cNvPr id="15" name="Straight Arrow Connector 14"/>
          <p:cNvCxnSpPr/>
          <p:nvPr/>
        </p:nvCxnSpPr>
        <p:spPr>
          <a:xfrm>
            <a:off x="7032104" y="4681299"/>
            <a:ext cx="720080" cy="0"/>
          </a:xfrm>
          <a:prstGeom prst="straightConnector1">
            <a:avLst/>
          </a:prstGeom>
          <a:ln w="762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06489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glob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207568" y="1340768"/>
            <a:ext cx="7200800" cy="461664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Path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('-o',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FileType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('w'), help='…') 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('-p',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='pattern', help='…')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options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False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path = Path('.')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path.glob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options.pattern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open(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'r')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header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(header)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is_header_printed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True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input_file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options.output_file.write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  <a:b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68301" y="6093296"/>
            <a:ext cx="7491153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concat_data.py  –o data.txt  –p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data_*.txt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832304" y="4798894"/>
            <a:ext cx="129614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Same as in Bash shell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9030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435280" cy="506916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Many operations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Current working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1"/>
            <a:r>
              <a:rPr lang="en-US" dirty="0"/>
              <a:t>Create path: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path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Path.cwd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 / 'data' / 'output.txt'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path == '/home/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/Tests/data/output.txt'</a:t>
            </a:r>
          </a:p>
          <a:p>
            <a:pPr lvl="1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Dissecting paths: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filename = path.name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name == ‘output.txt'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path.parent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/data'</a:t>
            </a:r>
          </a:p>
          <a:p>
            <a:pPr lvl="2"/>
            <a:r>
              <a:rPr lang="en-US" sz="2100" dirty="0">
                <a:latin typeface="Courier New" pitchFamily="49" charset="0"/>
                <a:cs typeface="Courier New" pitchFamily="49" charset="0"/>
              </a:rPr>
              <a:t>parts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path.parts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parts == ('/', 'home', '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', 'data', 'output.txt')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path.suffix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'.txt'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/Tests').name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dirname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'Tests'</a:t>
            </a:r>
          </a:p>
          <a:p>
            <a:pPr lvl="2"/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 Path('/home/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/Tests/').suffix</a:t>
            </a:r>
            <a:br>
              <a:rPr lang="en-US" sz="2100" dirty="0">
                <a:latin typeface="Courier New" pitchFamily="49" charset="0"/>
                <a:cs typeface="Courier New" pitchFamily="49" charset="0"/>
              </a:rPr>
            </a:br>
            <a:r>
              <a:rPr lang="en-US" sz="21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100" dirty="0" err="1"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2100" dirty="0">
                <a:latin typeface="Courier New" pitchFamily="49" charset="0"/>
                <a:cs typeface="Courier New" pitchFamily="49" charset="0"/>
              </a:rPr>
              <a:t> == ''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26944" y="3140968"/>
            <a:ext cx="3369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Will do the right thing for each OS</a:t>
            </a:r>
            <a:endParaRPr lang="nl-BE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727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File tests: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path.exists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exists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file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directory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path.is_symlink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is link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pathlib.os.access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(path,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path</a:t>
            </a:r>
            <a:r>
              <a:rPr lang="en-US" dirty="0"/>
              <a:t> can be read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pathlib.os.R_OK</a:t>
            </a:r>
            <a:r>
              <a:rPr lang="en-US" dirty="0"/>
              <a:t>: read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pathlib.os.W_OK</a:t>
            </a:r>
            <a:r>
              <a:rPr lang="en-US" dirty="0"/>
              <a:t>: write permission</a:t>
            </a: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pathlib.os.X_OK</a:t>
            </a:r>
            <a:r>
              <a:rPr lang="en-US" dirty="0"/>
              <a:t>: execute permission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55841" y="6269250"/>
            <a:ext cx="458888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However: ask forgiveness, not permission!</a:t>
            </a:r>
          </a:p>
        </p:txBody>
      </p:sp>
    </p:spTree>
    <p:extLst>
      <p:ext uri="{BB962C8B-B14F-4D97-AF65-F5344CB8AC3E}">
        <p14:creationId xmlns:p14="http://schemas.microsoft.com/office/powerpoint/2010/main" val="30332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Copying, moving, deleting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Functions in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</a:t>
            </a:r>
            <a:r>
              <a:rPr lang="en-US" dirty="0"/>
              <a:t> and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</a:t>
            </a:r>
            <a:r>
              <a:rPr lang="en-US" dirty="0"/>
              <a:t> modules</a:t>
            </a:r>
          </a:p>
          <a:p>
            <a:pPr lvl="1"/>
            <a:r>
              <a:rPr lang="en-US" dirty="0"/>
              <a:t>copy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shutil.copy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copy file, preserving ownership, timestamps: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shutil.copy2(source,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move file: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path.replace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dirty="0"/>
              <a:t>delete file: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path.unlink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empty directory: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path.rmdir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remove (non-empty)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shutil.rmtree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(directory)</a:t>
            </a:r>
          </a:p>
          <a:p>
            <a:pPr lvl="1"/>
            <a:r>
              <a:rPr lang="en-US" dirty="0"/>
              <a:t>create directory: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path.mkdir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360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Temporary files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tempfile</a:t>
            </a:r>
            <a:r>
              <a:rPr lang="en-US" dirty="0"/>
              <a:t> package</a:t>
            </a:r>
          </a:p>
          <a:p>
            <a:pPr lvl="1"/>
            <a:r>
              <a:rPr lang="en-US" dirty="0"/>
              <a:t>Creating file with guaranteed unique name: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tempfile.NamedTemporaryFile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6" y="3789041"/>
            <a:ext cx="842493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tempfile.NamedTemporaryFile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(mode='w',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='.',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suffix='.txt', delete=False)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f"created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temp file '{tmp_file.name}'"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tmp_file.file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38198" y="5949280"/>
            <a:ext cx="386997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File names such as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tmpD45x.txt</a:t>
            </a:r>
            <a:endParaRPr lang="nl-BE" sz="20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29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Walking the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Walking a directory tree: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e.g., print name of Python files in (sub)directories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each directory, tuple:</a:t>
            </a:r>
          </a:p>
          <a:p>
            <a:pPr lvl="1"/>
            <a:r>
              <a:rPr lang="en-US" dirty="0"/>
              <a:t>directory name</a:t>
            </a:r>
          </a:p>
          <a:p>
            <a:pPr lvl="1"/>
            <a:r>
              <a:rPr lang="en-US" dirty="0"/>
              <a:t>list of subdirectories</a:t>
            </a:r>
          </a:p>
          <a:p>
            <a:pPr lvl="1"/>
            <a:r>
              <a:rPr lang="en-US" dirty="0"/>
              <a:t>list of files in directory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2270281"/>
            <a:ext cx="8424936" cy="224676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directory, _,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os.walk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dir_name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directory = Path(directory)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Path(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file_name.suffix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target_ext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print(directory /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16080" y="4895063"/>
            <a:ext cx="280198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For simple cases, use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path.rglob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6291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8291950F-7D30-4806-B5CD-55E062F5B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1180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https://github.com/gjbex/Python-for-systems-programming/tree/master/source-code/data-formats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84731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&amp; data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Standard library (Python 3.x)</a:t>
            </a:r>
          </a:p>
          <a:p>
            <a:pPr lvl="1"/>
            <a:r>
              <a:rPr lang="en-US" dirty="0"/>
              <a:t>Comma separated value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Configuration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ConfigParser</a:t>
            </a:r>
            <a:endParaRPr lang="en-US" dirty="0"/>
          </a:p>
          <a:p>
            <a:pPr lvl="1"/>
            <a:r>
              <a:rPr lang="en-US" dirty="0"/>
              <a:t>Semi-structured data: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htmllib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sgmllib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xml</a:t>
            </a:r>
          </a:p>
          <a:p>
            <a:r>
              <a:rPr lang="en-US" dirty="0"/>
              <a:t>Non-standard libraries</a:t>
            </a:r>
          </a:p>
          <a:p>
            <a:pPr lvl="1"/>
            <a:r>
              <a:rPr lang="en-US" dirty="0"/>
              <a:t>Images: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pPr lvl="1"/>
            <a:r>
              <a:rPr lang="en-US" dirty="0"/>
              <a:t>HDF5: </a:t>
            </a:r>
            <a:r>
              <a:rPr lang="en-US" dirty="0" err="1"/>
              <a:t>pytables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Bioinformatics: </a:t>
            </a:r>
            <a:r>
              <a:rPr lang="en-US" dirty="0" err="1"/>
              <a:t>Biopython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76121" y="4725145"/>
            <a:ext cx="296645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the "batteries"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that are included!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850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CSV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18908" y="1922754"/>
            <a:ext cx="8207696" cy="304698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0  from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Sniffer,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with open(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rb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   dialect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Sniffer().sniff(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csv_file.read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(1024))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csv_file.seek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(0)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 sum = 0.0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DictReader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fieldnames=None,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                         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restkey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='rest',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restval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                           dialect=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dialect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for row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csv_reader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   print(f'{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row["name"]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--- {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row["weight"]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   sum += </a:t>
            </a:r>
            <a:r>
              <a:rPr lang="en-US" sz="1600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row['weight']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print('sum = {0}'.format(sum))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72056" y="1191740"/>
            <a:ext cx="2344424" cy="1215911"/>
            <a:chOff x="2195736" y="3861048"/>
            <a:chExt cx="2344424" cy="1215911"/>
          </a:xfrm>
        </p:grpSpPr>
        <p:sp>
          <p:nvSpPr>
            <p:cNvPr id="7" name="TextBox 6"/>
            <p:cNvSpPr txBox="1"/>
            <p:nvPr/>
          </p:nvSpPr>
          <p:spPr>
            <a:xfrm>
              <a:off x="2195736" y="3861048"/>
              <a:ext cx="23444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Let Sniffer figure out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CSV dialect (e.g., Excel)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2195736" y="4528279"/>
              <a:ext cx="1172212" cy="54868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923266" y="3350509"/>
            <a:ext cx="2684902" cy="2518539"/>
            <a:chOff x="4231522" y="2278613"/>
            <a:chExt cx="2684902" cy="2518539"/>
          </a:xfrm>
        </p:grpSpPr>
        <p:sp>
          <p:nvSpPr>
            <p:cNvPr id="13" name="TextBox 12"/>
            <p:cNvSpPr txBox="1"/>
            <p:nvPr/>
          </p:nvSpPr>
          <p:spPr>
            <a:xfrm>
              <a:off x="4231522" y="4150821"/>
              <a:ext cx="26849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DictReader</a:t>
              </a:r>
              <a:r>
                <a:rPr lang="en-US" dirty="0">
                  <a:solidFill>
                    <a:srgbClr val="0070C0"/>
                  </a:solidFill>
                  <a:latin typeface="Calibri"/>
                </a:rPr>
                <a:t> uses first</a:t>
              </a:r>
              <a:br>
                <a:rPr lang="en-US" dirty="0">
                  <a:solidFill>
                    <a:srgbClr val="0070C0"/>
                  </a:solidFill>
                  <a:latin typeface="Calibri"/>
                </a:rPr>
              </a:br>
              <a:r>
                <a:rPr lang="en-US" dirty="0">
                  <a:solidFill>
                    <a:srgbClr val="0070C0"/>
                  </a:solidFill>
                  <a:latin typeface="Calibri"/>
                </a:rPr>
                <a:t>row to deduce field names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684176" y="2278613"/>
              <a:ext cx="889797" cy="187220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7640009" y="4574645"/>
            <a:ext cx="2285049" cy="1510427"/>
            <a:chOff x="2195736" y="2996952"/>
            <a:chExt cx="2285049" cy="1510427"/>
          </a:xfrm>
        </p:grpSpPr>
        <p:sp>
          <p:nvSpPr>
            <p:cNvPr id="18" name="TextBox 17"/>
            <p:cNvSpPr txBox="1"/>
            <p:nvPr/>
          </p:nvSpPr>
          <p:spPr>
            <a:xfrm>
              <a:off x="2195736" y="3861048"/>
              <a:ext cx="228504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Access fields by name,</a:t>
              </a:r>
              <a:br>
                <a:rPr lang="en-US" dirty="0">
                  <a:solidFill>
                    <a:srgbClr val="00B050"/>
                  </a:solidFill>
                  <a:latin typeface="Calibri"/>
                </a:rPr>
              </a:br>
              <a:r>
                <a:rPr lang="en-US" dirty="0">
                  <a:solidFill>
                    <a:srgbClr val="00B050"/>
                  </a:solidFill>
                  <a:latin typeface="Calibri"/>
                </a:rPr>
                <a:t>thanks to </a:t>
              </a:r>
              <a:r>
                <a:rPr lang="en-US" dirty="0" err="1">
                  <a:solidFill>
                    <a:srgbClr val="00B050"/>
                  </a:solidFill>
                  <a:latin typeface="Calibri"/>
                </a:rPr>
                <a:t>DictReader</a:t>
              </a:r>
              <a:endParaRPr lang="en-US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V="1">
              <a:off x="3131840" y="2996952"/>
              <a:ext cx="360040" cy="86409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775520" y="4653137"/>
            <a:ext cx="5677708" cy="1829817"/>
            <a:chOff x="395536" y="4725144"/>
            <a:chExt cx="5677708" cy="1829817"/>
          </a:xfrm>
        </p:grpSpPr>
        <p:sp>
          <p:nvSpPr>
            <p:cNvPr id="22" name="TextBox 21"/>
            <p:cNvSpPr txBox="1"/>
            <p:nvPr/>
          </p:nvSpPr>
          <p:spPr>
            <a:xfrm>
              <a:off x="395536" y="6093296"/>
              <a:ext cx="56777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Drawback: you still need to know field types</a:t>
              </a:r>
            </a:p>
          </p:txBody>
        </p:sp>
        <p:cxnSp>
          <p:nvCxnSpPr>
            <p:cNvPr id="25" name="Straight Arrow Connector 24"/>
            <p:cNvCxnSpPr>
              <a:stCxn id="22" idx="0"/>
            </p:cNvCxnSpPr>
            <p:nvPr/>
          </p:nvCxnSpPr>
          <p:spPr>
            <a:xfrm flipH="1" flipV="1">
              <a:off x="3059832" y="4725144"/>
              <a:ext cx="174558" cy="13681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8260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XML output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63552" y="1268760"/>
            <a:ext cx="8064896" cy="5355312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&lt;?xml version="1.0" ?&gt;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&lt;blocks&gt;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name="block_01"&gt;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&lt;block name="block_02"&gt;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0.2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1.2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&lt;/item&gt;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&lt;/block&gt;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&lt;/blocks&gt;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1065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formats: creating XML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1412777"/>
            <a:ext cx="8064896" cy="507831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  from xml.dom.minidom import Document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nr_blocks = 2</a:t>
            </a:r>
            <a:b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nr_items = 2</a:t>
            </a:r>
          </a:p>
          <a:p>
            <a:r>
              <a:rPr lang="pt-BR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  doc = Document()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blocks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('blocks')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  block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('block')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'block_{block :02d}'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block.setAttribute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('name',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blocks.appendChild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(block)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range(0,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nr_items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  item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doc.createElement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('item')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  text = 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}.{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block_nr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doc.createTextNode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text_node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block.appendChild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doc.toprettyxml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(indent='  '))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0443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https://github.com/gjbex/Python-for-systems-programming/tree/master/source-code/jinja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93702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Separating information and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as objects</a:t>
            </a:r>
          </a:p>
          <a:p>
            <a:pPr lvl="1"/>
            <a:r>
              <a:rPr lang="en-US" dirty="0"/>
              <a:t>represented as HTML/XML/…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Code generation</a:t>
            </a:r>
          </a:p>
          <a:p>
            <a:pPr lvl="1"/>
            <a:r>
              <a:rPr lang="en-US" dirty="0"/>
              <a:t>wrappers</a:t>
            </a:r>
          </a:p>
          <a:p>
            <a:pPr lvl="1"/>
            <a:r>
              <a:rPr lang="en-US" dirty="0"/>
              <a:t>scripts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7518832" y="1417638"/>
            <a:ext cx="3076828" cy="1604665"/>
            <a:chOff x="7518832" y="1417638"/>
            <a:chExt cx="3076828" cy="1604665"/>
          </a:xfrm>
        </p:grpSpPr>
        <p:sp>
          <p:nvSpPr>
            <p:cNvPr id="6" name="TextBox 5"/>
            <p:cNvSpPr txBox="1"/>
            <p:nvPr/>
          </p:nvSpPr>
          <p:spPr>
            <a:xfrm>
              <a:off x="8430937" y="1417638"/>
              <a:ext cx="96853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518832" y="2560638"/>
              <a:ext cx="920445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HTML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39249" y="2560637"/>
              <a:ext cx="66967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text</a:t>
              </a:r>
            </a:p>
          </p:txBody>
        </p:sp>
        <p:cxnSp>
          <p:nvCxnSpPr>
            <p:cNvPr id="10" name="Straight Arrow Connector 9"/>
            <p:cNvCxnSpPr>
              <a:stCxn id="6" idx="2"/>
              <a:endCxn id="8" idx="0"/>
            </p:cNvCxnSpPr>
            <p:nvPr/>
          </p:nvCxnSpPr>
          <p:spPr>
            <a:xfrm>
              <a:off x="8915205" y="1879303"/>
              <a:ext cx="358880" cy="6813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6" idx="2"/>
              <a:endCxn id="7" idx="0"/>
            </p:cNvCxnSpPr>
            <p:nvPr/>
          </p:nvCxnSpPr>
          <p:spPr>
            <a:xfrm flipH="1">
              <a:off x="7979055" y="1879303"/>
              <a:ext cx="936150" cy="68133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10197794" y="2481415"/>
              <a:ext cx="3978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62670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"Person" </a:t>
            </a:r>
            <a:r>
              <a:rPr lang="en-US" dirty="0" err="1"/>
              <a:t>dict</a:t>
            </a:r>
            <a:endParaRPr lang="en-US" dirty="0"/>
          </a:p>
          <a:p>
            <a:pPr lvl="1"/>
            <a:r>
              <a:rPr lang="en-US" dirty="0"/>
              <a:t>ID</a:t>
            </a:r>
          </a:p>
          <a:p>
            <a:pPr lvl="1"/>
            <a:r>
              <a:rPr lang="en-US" dirty="0"/>
              <a:t>year of birth</a:t>
            </a:r>
          </a:p>
          <a:p>
            <a:pPr lvl="1"/>
            <a:r>
              <a:rPr lang="en-US" dirty="0"/>
              <a:t>number of friends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53290" y="1941422"/>
            <a:ext cx="5136034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[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1954,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42,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'id': 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 1952,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': 22,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},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21976429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2770" y="1182967"/>
            <a:ext cx="7628352" cy="397031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person['id']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birthyear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{{ person['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nr_friends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 }} &lt;/td&gt;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          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946164" y="2877087"/>
            <a:ext cx="3710151" cy="1939158"/>
            <a:chOff x="2427890" y="3920359"/>
            <a:chExt cx="3710151" cy="1939158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5565228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2182962" y="3437950"/>
            <a:ext cx="2611820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117598" y="1417638"/>
            <a:ext cx="4027074" cy="5047536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&lt;table&gt;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&gt;Person ID&lt;/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&gt;year of birth&lt;/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&gt;number of friends&lt;/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1954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42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22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HzyeL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1951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&lt;td&gt; 32 &lt;/td&gt;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&lt;/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&lt;/table&gt;</a:t>
            </a:r>
          </a:p>
        </p:txBody>
      </p:sp>
    </p:spTree>
    <p:extLst>
      <p:ext uri="{BB962C8B-B14F-4D97-AF65-F5344CB8AC3E}">
        <p14:creationId xmlns:p14="http://schemas.microsoft.com/office/powerpoint/2010/main" val="1907380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MarkDown</a:t>
            </a:r>
            <a:r>
              <a:rPr lang="en-US" dirty="0"/>
              <a:t>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7809" y="188864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for person in people %}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{{ '%-9s'|format(person['id']) }} | … | …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{%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endfor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%}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57809" y="2499062"/>
            <a:ext cx="3710151" cy="835914"/>
            <a:chOff x="2427890" y="3920359"/>
            <a:chExt cx="3710151" cy="835914"/>
          </a:xfrm>
        </p:grpSpPr>
        <p:sp>
          <p:nvSpPr>
            <p:cNvPr id="6" name="Rectangle 5"/>
            <p:cNvSpPr/>
            <p:nvPr/>
          </p:nvSpPr>
          <p:spPr>
            <a:xfrm>
              <a:off x="2427890" y="3920359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427890" y="4461984"/>
              <a:ext cx="3710151" cy="29428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ectangle 7"/>
          <p:cNvSpPr/>
          <p:nvPr/>
        </p:nvSpPr>
        <p:spPr>
          <a:xfrm>
            <a:off x="710362" y="2746398"/>
            <a:ext cx="4567315" cy="29428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57809" y="3970516"/>
            <a:ext cx="7368452" cy="1477328"/>
          </a:xfrm>
          <a:prstGeom prst="rect">
            <a:avLst/>
          </a:prstGeom>
          <a:solidFill>
            <a:srgbClr val="FFD966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person ID | year of birth | number of friends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|-----------|---------------|-------------------|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YwaVW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1954 |                42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|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KfsaZ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|          1952 |                22 |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97473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Filling out templates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4373215"/>
            <a:ext cx="10972800" cy="2107095"/>
          </a:xfrm>
        </p:spPr>
        <p:txBody>
          <a:bodyPr/>
          <a:lstStyle/>
          <a:p>
            <a:r>
              <a:rPr lang="en-US" dirty="0"/>
              <a:t>Create environment</a:t>
            </a:r>
          </a:p>
          <a:p>
            <a:r>
              <a:rPr lang="en-US" dirty="0"/>
              <a:t>Load template</a:t>
            </a:r>
          </a:p>
          <a:p>
            <a:r>
              <a:rPr lang="en-US" dirty="0"/>
              <a:t>Render template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95240" y="1683009"/>
            <a:ext cx="973395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jinja2 import Environment,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people =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 = Environment(loader=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PackageLoader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('population',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         'templates'),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trim_blocks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lstrip_blocks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environment.get_template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f'report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options.format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template.render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(people=people))</a:t>
            </a:r>
          </a:p>
        </p:txBody>
      </p:sp>
    </p:spTree>
    <p:extLst>
      <p:ext uri="{BB962C8B-B14F-4D97-AF65-F5344CB8AC3E}">
        <p14:creationId xmlns:p14="http://schemas.microsoft.com/office/powerpoint/2010/main" val="4029182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shell commands:</a:t>
            </a:r>
            <a:br>
              <a:rPr lang="en-US" dirty="0"/>
            </a:br>
            <a:r>
              <a:rPr lang="en-US" dirty="0"/>
              <a:t>Python </a:t>
            </a:r>
            <a:r>
              <a:rPr lang="en-US" dirty="0" err="1"/>
              <a:t>subprocess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https://github.com/gjbex/Python-for-systems-programming/tree/master/source-code/subprocess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491012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file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Using shell utilities: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dirty="0"/>
              <a:t>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Convenient high-level API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exit code of command as integer</a:t>
            </a:r>
          </a:p>
          <a:p>
            <a:pPr lvl="1"/>
            <a:r>
              <a:rPr lang="en-US" dirty="0" err="1">
                <a:latin typeface="Courier New" pitchFamily="49" charset="0"/>
                <a:cs typeface="Courier New" pitchFamily="49" charset="0"/>
              </a:rPr>
              <a:t>subprocess.check_output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 returns output of command as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dirty="0"/>
              <a:t> (decode to get Python 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BE" dirty="0"/>
              <a:t>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51584" y="2924945"/>
            <a:ext cx="6048672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check_output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test.txt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'])</a:t>
            </a:r>
            <a:endParaRPr lang="en-BE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output_str  = output.decode(encoding=‘utf-8’)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output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.strip().split(' 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351584" y="2204864"/>
            <a:ext cx="6048672" cy="52322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text.txt 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4 12 52 text.txt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320137" y="2784293"/>
            <a:ext cx="2851793" cy="681796"/>
            <a:chOff x="5436096" y="3646765"/>
            <a:chExt cx="2851793" cy="681796"/>
          </a:xfrm>
        </p:grpSpPr>
        <p:sp>
          <p:nvSpPr>
            <p:cNvPr id="9" name="TextBox 8"/>
            <p:cNvSpPr txBox="1"/>
            <p:nvPr/>
          </p:nvSpPr>
          <p:spPr>
            <a:xfrm>
              <a:off x="6594861" y="3646765"/>
              <a:ext cx="169302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solidFill>
                    <a:prstClr val="black"/>
                  </a:solidFill>
                  <a:latin typeface="Calibri"/>
                </a:rPr>
                <a:t>Python 3 strings</a:t>
              </a:r>
              <a:br>
                <a:rPr lang="en-BE" dirty="0">
                  <a:solidFill>
                    <a:prstClr val="black"/>
                  </a:solidFill>
                  <a:latin typeface="Calibri"/>
                </a:rPr>
              </a:br>
              <a:r>
                <a:rPr lang="en-BE" dirty="0">
                  <a:solidFill>
                    <a:prstClr val="black"/>
                  </a:solidFill>
                  <a:latin typeface="Calibri"/>
                </a:rPr>
                <a:t>are unicode</a:t>
              </a:r>
              <a:endParaRPr lang="en-US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436096" y="3969931"/>
              <a:ext cx="1158765" cy="358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7263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bldLvl="2"/>
      <p:bldP spid="6" grpId="0" uiExpand="1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words in a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API: input &amp; output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51584" y="2204864"/>
            <a:ext cx="7488832" cy="7386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-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This is a single line.</a:t>
            </a:r>
          </a:p>
          <a:p>
            <a:r>
              <a:rPr lang="en-US" sz="1400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    1       5      23 -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51584" y="3194392"/>
            <a:ext cx="7488832" cy="160043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subprocess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, PIPE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 = 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bytes(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'This is a single line.\n‘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(['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wc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4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PIPE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.write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text_str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.close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 = </a:t>
            </a:r>
            <a:r>
              <a:rPr lang="en-US" sz="1400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cmd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.s</a:t>
            </a:r>
            <a:r>
              <a:rPr lang="en-US" sz="14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tdout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.readline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BE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.decode(encoding=‘utf-8’)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lines, words, chars, _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output.strip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().split(' 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99458" y="4977393"/>
            <a:ext cx="65409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(…,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=PIPE)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creates file objects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stdout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for writing/reading, analogous to pipes in Unix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367808" y="3646766"/>
            <a:ext cx="5666734" cy="646331"/>
            <a:chOff x="2843808" y="3646765"/>
            <a:chExt cx="5666734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6372200" y="3646765"/>
              <a:ext cx="2138342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Make sure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wc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</a:t>
              </a:r>
              <a:r>
                <a:rPr lang="en-US" i="1" dirty="0">
                  <a:solidFill>
                    <a:prstClr val="black"/>
                  </a:solidFill>
                  <a:latin typeface="Calibri"/>
                </a:rPr>
                <a:t>knows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it received all data!!!</a:t>
              </a:r>
            </a:p>
          </p:txBody>
        </p: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2843808" y="3969931"/>
              <a:ext cx="3528392" cy="25115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1585" y="5895331"/>
            <a:ext cx="67860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Remember,</a:t>
            </a:r>
            <a:r>
              <a:rPr lang="en-US" sz="24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BE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/stdout/stderr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use </a:t>
            </a:r>
            <a:r>
              <a:rPr lang="en-BE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BE" sz="2400" dirty="0">
                <a:solidFill>
                  <a:prstClr val="black"/>
                </a:solidFill>
                <a:latin typeface="Calibri"/>
              </a:rPr>
              <a:t>!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9543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855639" y="4863934"/>
            <a:ext cx="5285421" cy="1569660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DC777-50DD-478A-AEAA-E70586C42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E611-2E59-426D-9480-E3862C75F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readable</a:t>
            </a:r>
          </a:p>
          <a:p>
            <a:pPr lvl="1"/>
            <a:r>
              <a:rPr lang="en-US" dirty="0"/>
              <a:t>Easier to understand than Bash</a:t>
            </a:r>
          </a:p>
          <a:p>
            <a:r>
              <a:rPr lang="en-US" dirty="0"/>
              <a:t>Python development is fast</a:t>
            </a:r>
          </a:p>
          <a:p>
            <a:r>
              <a:rPr lang="en-US" dirty="0"/>
              <a:t>Python ecosystem is huge</a:t>
            </a:r>
          </a:p>
          <a:p>
            <a:pPr lvl="1"/>
            <a:r>
              <a:rPr lang="en-US" dirty="0"/>
              <a:t>Many data structures</a:t>
            </a:r>
          </a:p>
          <a:p>
            <a:pPr lvl="1"/>
            <a:r>
              <a:rPr lang="en-US" dirty="0"/>
              <a:t>Read/write data formats</a:t>
            </a:r>
          </a:p>
          <a:p>
            <a:pPr lvl="1"/>
            <a:r>
              <a:rPr lang="en-US" dirty="0"/>
              <a:t>Networking capabilities</a:t>
            </a:r>
          </a:p>
          <a:p>
            <a:pPr lvl="1"/>
            <a:r>
              <a:rPr lang="en-US" dirty="0"/>
              <a:t>Create visualizations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Icing on application:</a:t>
            </a:r>
            <a:br>
              <a:rPr lang="en-US" dirty="0"/>
            </a:br>
            <a:r>
              <a:rPr lang="en-US" dirty="0"/>
              <a:t>Python's </a:t>
            </a:r>
            <a:r>
              <a:rPr lang="en-US" dirty="0" err="1"/>
              <a:t>argparse</a:t>
            </a:r>
            <a:r>
              <a:rPr lang="en-US" dirty="0"/>
              <a:t>, </a:t>
            </a:r>
            <a:r>
              <a:rPr lang="en-US" dirty="0" err="1"/>
              <a:t>ConfigParser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https://github.com/gjbex/Python-for-systems-programming/tree/master/source-code/command-line-arguments/</a:t>
            </a:r>
            <a:r>
              <a:rPr lang="en-US" sz="1600" dirty="0"/>
              <a:t> </a:t>
            </a:r>
          </a:p>
          <a:p>
            <a:r>
              <a:rPr lang="en-US" sz="1600" dirty="0">
                <a:hlinkClick r:id="rId3"/>
              </a:rPr>
              <a:t>https://github.com/gjbex/Python-for-systems-programming/tree/master/source-code/config-parser</a:t>
            </a:r>
            <a:r>
              <a:rPr lang="en-US" sz="1600" dirty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90249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tools start out as short script, evolve into applications used by many</a:t>
            </a:r>
          </a:p>
          <a:p>
            <a:r>
              <a:rPr lang="en-US" dirty="0"/>
              <a:t>Model after Unix tools</a:t>
            </a:r>
          </a:p>
          <a:p>
            <a:pPr lvl="1"/>
            <a:r>
              <a:rPr lang="en-US" dirty="0"/>
              <a:t>Arguments</a:t>
            </a:r>
          </a:p>
          <a:p>
            <a:pPr lvl="1"/>
            <a:r>
              <a:rPr lang="en-US" dirty="0"/>
              <a:t>Flags</a:t>
            </a:r>
          </a:p>
          <a:p>
            <a:pPr lvl="1"/>
            <a:r>
              <a:rPr lang="en-US" dirty="0"/>
              <a:t>Options</a:t>
            </a:r>
          </a:p>
          <a:p>
            <a:r>
              <a:rPr lang="en-US" dirty="0"/>
              <a:t>Python's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benefits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Self-documenting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300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command line arguments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dirty="0"/>
              <a:t> library module</a:t>
            </a:r>
          </a:p>
          <a:p>
            <a:endParaRPr lang="en-US" dirty="0"/>
          </a:p>
          <a:p>
            <a:r>
              <a:rPr lang="en-US" dirty="0"/>
              <a:t>Add positional argument(s)</a:t>
            </a:r>
          </a:p>
          <a:p>
            <a:endParaRPr lang="en-US" dirty="0"/>
          </a:p>
          <a:p>
            <a:r>
              <a:rPr lang="en-US" dirty="0"/>
              <a:t>Add flag(s)</a:t>
            </a:r>
          </a:p>
          <a:p>
            <a:endParaRPr lang="en-US" dirty="0"/>
          </a:p>
          <a:p>
            <a:r>
              <a:rPr lang="en-US" dirty="0"/>
              <a:t>Add option(s)</a:t>
            </a:r>
          </a:p>
          <a:p>
            <a:endParaRPr lang="en-US" dirty="0"/>
          </a:p>
          <a:p>
            <a:r>
              <a:rPr lang="en-US" dirty="0"/>
              <a:t>Parse arguments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91544" y="2019912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argparse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endParaRPr lang="en-US" sz="1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ArgumentParser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(description='Gaussian random number generator')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91544" y="292494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nr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metavar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='?', default=1,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help='number of random numbers to generate')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1544" y="3841884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en-US" sz="1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idx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action='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store_true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4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index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help='print index for random number')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775380"/>
            <a:ext cx="8424936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arg_parser.add_argument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-mu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type=float, default=0.0,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help='mean of distribution')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91544" y="5714093"/>
            <a:ext cx="8424936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arg_parser.parse_args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112225" y="5013176"/>
            <a:ext cx="2127505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dest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mu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</a:t>
            </a:r>
            <a:r>
              <a:rPr lang="en-US" sz="1600" dirty="0">
                <a:solidFill>
                  <a:prstClr val="black"/>
                </a:solidFill>
                <a:latin typeface="Calibri"/>
              </a:rPr>
              <a:t> is implicit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77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3322</Words>
  <Application>Microsoft Office PowerPoint</Application>
  <PresentationFormat>Widescreen</PresentationFormat>
  <Paragraphs>529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Calibri Light</vt:lpstr>
      <vt:lpstr>Courier New</vt:lpstr>
      <vt:lpstr>Office Theme</vt:lpstr>
      <vt:lpstr>1_Office Theme</vt:lpstr>
      <vt:lpstr>Python for systems programming</vt:lpstr>
      <vt:lpstr>PowerPoint Presentation</vt:lpstr>
      <vt:lpstr>PowerPoint Presentation</vt:lpstr>
      <vt:lpstr>Typographical conventions I</vt:lpstr>
      <vt:lpstr>Typographical conventions II</vt:lpstr>
      <vt:lpstr>Motivation</vt:lpstr>
      <vt:lpstr>Icing on application: Python's argparse, ConfigParser</vt:lpstr>
      <vt:lpstr>Handling command line arguments</vt:lpstr>
      <vt:lpstr>Defining command line arguments</vt:lpstr>
      <vt:lpstr>Using command line arguments</vt:lpstr>
      <vt:lpstr>ConfigParser configuration files</vt:lpstr>
      <vt:lpstr>Reading &amp; using configurations</vt:lpstr>
      <vt:lpstr>Further reading: argparse</vt:lpstr>
      <vt:lpstr>Logging</vt:lpstr>
      <vt:lpstr>Logging: motivation</vt:lpstr>
      <vt:lpstr>Initialize &amp; configure logging</vt:lpstr>
      <vt:lpstr>Log levels</vt:lpstr>
      <vt:lpstr>Selecting log level</vt:lpstr>
      <vt:lpstr>Log messages</vt:lpstr>
      <vt:lpstr>Logging destinations</vt:lpstr>
      <vt:lpstr>Further reading: logging</vt:lpstr>
      <vt:lpstr>File system operations: Handling files and directories</vt:lpstr>
      <vt:lpstr>Working with files in directories</vt:lpstr>
      <vt:lpstr>Using glob</vt:lpstr>
      <vt:lpstr>Path operations</vt:lpstr>
      <vt:lpstr>File system tests</vt:lpstr>
      <vt:lpstr>Copying, moving, deleting</vt:lpstr>
      <vt:lpstr>Temporary files</vt:lpstr>
      <vt:lpstr>Walking the tree</vt:lpstr>
      <vt:lpstr>Data formats</vt:lpstr>
      <vt:lpstr>Libraries &amp; data formats</vt:lpstr>
      <vt:lpstr>Data formats: CSV</vt:lpstr>
      <vt:lpstr>Data formats: XML output</vt:lpstr>
      <vt:lpstr>Data formats: creating XML</vt:lpstr>
      <vt:lpstr>Templates</vt:lpstr>
      <vt:lpstr>Separating information and representation</vt:lpstr>
      <vt:lpstr>Data</vt:lpstr>
      <vt:lpstr>HTML template</vt:lpstr>
      <vt:lpstr>MarkDown template</vt:lpstr>
      <vt:lpstr>Filling out templates</vt:lpstr>
      <vt:lpstr>Using shell commands: Python subprocess</vt:lpstr>
      <vt:lpstr>Counting words in a file</vt:lpstr>
      <vt:lpstr>Counting words in a string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systems programming</dc:title>
  <dc:creator>Geert Jan Bex</dc:creator>
  <cp:lastModifiedBy>Geert Jan Bex</cp:lastModifiedBy>
  <cp:revision>40</cp:revision>
  <dcterms:created xsi:type="dcterms:W3CDTF">2019-11-14T17:00:16Z</dcterms:created>
  <dcterms:modified xsi:type="dcterms:W3CDTF">2025-04-22T07:24:35Z</dcterms:modified>
</cp:coreProperties>
</file>