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25"/>
  </p:notesMasterIdLst>
  <p:sldIdLst>
    <p:sldId id="257" r:id="rId3"/>
    <p:sldId id="355" r:id="rId4"/>
    <p:sldId id="357" r:id="rId5"/>
    <p:sldId id="353" r:id="rId6"/>
    <p:sldId id="360" r:id="rId7"/>
    <p:sldId id="362" r:id="rId8"/>
    <p:sldId id="363" r:id="rId9"/>
    <p:sldId id="361" r:id="rId10"/>
    <p:sldId id="365" r:id="rId11"/>
    <p:sldId id="376" r:id="rId12"/>
    <p:sldId id="364" r:id="rId13"/>
    <p:sldId id="378" r:id="rId14"/>
    <p:sldId id="379" r:id="rId15"/>
    <p:sldId id="377" r:id="rId16"/>
    <p:sldId id="380" r:id="rId17"/>
    <p:sldId id="381" r:id="rId18"/>
    <p:sldId id="383" r:id="rId19"/>
    <p:sldId id="384" r:id="rId20"/>
    <p:sldId id="385" r:id="rId21"/>
    <p:sldId id="382" r:id="rId22"/>
    <p:sldId id="297" r:id="rId23"/>
    <p:sldId id="298" r:id="rId24"/>
    <p:sldId id="299" r:id="rId25"/>
    <p:sldId id="300" r:id="rId26"/>
    <p:sldId id="301" r:id="rId27"/>
    <p:sldId id="302" r:id="rId28"/>
    <p:sldId id="268" r:id="rId29"/>
    <p:sldId id="269" r:id="rId30"/>
    <p:sldId id="258" r:id="rId31"/>
    <p:sldId id="259" r:id="rId32"/>
    <p:sldId id="260" r:id="rId33"/>
    <p:sldId id="261" r:id="rId34"/>
    <p:sldId id="262" r:id="rId35"/>
    <p:sldId id="263" r:id="rId36"/>
    <p:sldId id="264" r:id="rId37"/>
    <p:sldId id="265" r:id="rId38"/>
    <p:sldId id="266" r:id="rId39"/>
    <p:sldId id="267" r:id="rId40"/>
    <p:sldId id="270" r:id="rId41"/>
    <p:sldId id="271" r:id="rId42"/>
    <p:sldId id="272" r:id="rId43"/>
    <p:sldId id="303" r:id="rId44"/>
    <p:sldId id="304" r:id="rId45"/>
    <p:sldId id="305" r:id="rId46"/>
    <p:sldId id="306" r:id="rId47"/>
    <p:sldId id="307" r:id="rId48"/>
    <p:sldId id="308" r:id="rId49"/>
    <p:sldId id="309" r:id="rId50"/>
    <p:sldId id="310" r:id="rId51"/>
    <p:sldId id="311" r:id="rId52"/>
    <p:sldId id="312" r:id="rId53"/>
    <p:sldId id="313" r:id="rId54"/>
    <p:sldId id="314" r:id="rId55"/>
    <p:sldId id="315" r:id="rId56"/>
    <p:sldId id="316" r:id="rId57"/>
    <p:sldId id="317" r:id="rId58"/>
    <p:sldId id="318" r:id="rId59"/>
    <p:sldId id="319" r:id="rId60"/>
    <p:sldId id="273" r:id="rId61"/>
    <p:sldId id="366" r:id="rId62"/>
    <p:sldId id="274" r:id="rId63"/>
    <p:sldId id="275" r:id="rId64"/>
    <p:sldId id="276" r:id="rId65"/>
    <p:sldId id="277" r:id="rId66"/>
    <p:sldId id="278" r:id="rId67"/>
    <p:sldId id="279" r:id="rId68"/>
    <p:sldId id="280" r:id="rId69"/>
    <p:sldId id="281" r:id="rId70"/>
    <p:sldId id="282" r:id="rId71"/>
    <p:sldId id="283" r:id="rId72"/>
    <p:sldId id="284" r:id="rId73"/>
    <p:sldId id="285" r:id="rId74"/>
    <p:sldId id="286" r:id="rId75"/>
    <p:sldId id="287" r:id="rId76"/>
    <p:sldId id="288" r:id="rId77"/>
    <p:sldId id="289" r:id="rId78"/>
    <p:sldId id="290" r:id="rId79"/>
    <p:sldId id="291" r:id="rId80"/>
    <p:sldId id="292" r:id="rId81"/>
    <p:sldId id="293" r:id="rId82"/>
    <p:sldId id="294" r:id="rId83"/>
    <p:sldId id="295" r:id="rId84"/>
    <p:sldId id="296" r:id="rId85"/>
    <p:sldId id="356" r:id="rId86"/>
    <p:sldId id="358" r:id="rId87"/>
    <p:sldId id="359" r:id="rId88"/>
    <p:sldId id="339" r:id="rId89"/>
    <p:sldId id="340" r:id="rId90"/>
    <p:sldId id="341" r:id="rId91"/>
    <p:sldId id="342" r:id="rId92"/>
    <p:sldId id="343" r:id="rId93"/>
    <p:sldId id="320" r:id="rId94"/>
    <p:sldId id="367" r:id="rId95"/>
    <p:sldId id="321" r:id="rId96"/>
    <p:sldId id="322" r:id="rId97"/>
    <p:sldId id="324" r:id="rId98"/>
    <p:sldId id="325" r:id="rId99"/>
    <p:sldId id="326" r:id="rId100"/>
    <p:sldId id="327" r:id="rId101"/>
    <p:sldId id="331" r:id="rId102"/>
    <p:sldId id="332" r:id="rId103"/>
    <p:sldId id="333" r:id="rId104"/>
    <p:sldId id="334" r:id="rId105"/>
    <p:sldId id="335" r:id="rId106"/>
    <p:sldId id="336" r:id="rId107"/>
    <p:sldId id="337" r:id="rId108"/>
    <p:sldId id="352" r:id="rId109"/>
    <p:sldId id="368" r:id="rId110"/>
    <p:sldId id="369" r:id="rId111"/>
    <p:sldId id="370" r:id="rId112"/>
    <p:sldId id="371" r:id="rId113"/>
    <p:sldId id="372" r:id="rId114"/>
    <p:sldId id="373" r:id="rId115"/>
    <p:sldId id="375" r:id="rId116"/>
    <p:sldId id="345" r:id="rId117"/>
    <p:sldId id="346" r:id="rId118"/>
    <p:sldId id="347" r:id="rId119"/>
    <p:sldId id="348" r:id="rId120"/>
    <p:sldId id="349" r:id="rId121"/>
    <p:sldId id="350" r:id="rId122"/>
    <p:sldId id="351" r:id="rId123"/>
    <p:sldId id="374" r:id="rId1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19D358F-6D81-431B-BCFF-5D55F9D505A7}">
          <p14:sldIdLst>
            <p14:sldId id="257"/>
            <p14:sldId id="355"/>
            <p14:sldId id="357"/>
            <p14:sldId id="353"/>
          </p14:sldIdLst>
        </p14:section>
        <p14:section name="Best practices" id="{B7F93EE8-9376-4A42-B125-2D30E4EA6881}">
          <p14:sldIdLst>
            <p14:sldId id="360"/>
            <p14:sldId id="362"/>
            <p14:sldId id="363"/>
            <p14:sldId id="361"/>
            <p14:sldId id="365"/>
            <p14:sldId id="376"/>
            <p14:sldId id="364"/>
          </p14:sldIdLst>
        </p14:section>
        <p14:section name="Type hints" id="{9AC22D35-D3EF-4EC6-9520-F44D55A15DC6}">
          <p14:sldIdLst>
            <p14:sldId id="378"/>
            <p14:sldId id="379"/>
            <p14:sldId id="377"/>
            <p14:sldId id="380"/>
            <p14:sldId id="381"/>
            <p14:sldId id="383"/>
            <p14:sldId id="384"/>
            <p14:sldId id="385"/>
            <p14:sldId id="382"/>
          </p14:sldIdLst>
        </p14:section>
        <p14:section name="Exception handling" id="{E4D51DF4-3669-4949-94E7-61FC06D0A65A}">
          <p14:sldIdLst>
            <p14:sldId id="297"/>
            <p14:sldId id="298"/>
            <p14:sldId id="299"/>
            <p14:sldId id="300"/>
            <p14:sldId id="301"/>
            <p14:sldId id="302"/>
            <p14:sldId id="268"/>
            <p14:sldId id="269"/>
          </p14:sldIdLst>
        </p14:section>
        <p14:section name="Code organization" id="{8347AA9E-2BCB-48F7-8444-ADE8BE7F8991}">
          <p14:sldIdLst>
            <p14:sldId id="258"/>
            <p14:sldId id="259"/>
            <p14:sldId id="260"/>
            <p14:sldId id="261"/>
            <p14:sldId id="262"/>
            <p14:sldId id="263"/>
          </p14:sldIdLst>
        </p14:section>
        <p14:section name="Documentation and doctest" id="{BFE72FDB-CCF5-4969-93A8-E146BBB0CCDC}">
          <p14:sldIdLst>
            <p14:sldId id="264"/>
            <p14:sldId id="265"/>
            <p14:sldId id="266"/>
            <p14:sldId id="267"/>
            <p14:sldId id="270"/>
            <p14:sldId id="271"/>
            <p14:sldId id="272"/>
          </p14:sldIdLst>
        </p14:section>
        <p14:section name="Unit testing" id="{7E877D27-F130-44C4-BFD2-77E74666C206}">
          <p14:sldIdLst>
            <p14:sldId id="303"/>
            <p14:sldId id="304"/>
            <p14:sldId id="305"/>
            <p14:sldId id="306"/>
            <p14:sldId id="307"/>
            <p14:sldId id="308"/>
            <p14:sldId id="309"/>
            <p14:sldId id="310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</p14:sldIdLst>
        </p14:section>
        <p14:section name="Object oriented Python" id="{7E5409A3-BB52-4BFA-A61A-6CF0A072CD81}">
          <p14:sldIdLst>
            <p14:sldId id="273"/>
            <p14:sldId id="366"/>
            <p14:sldId id="274"/>
            <p14:sldId id="275"/>
            <p14:sldId id="276"/>
            <p14:sldId id="277"/>
            <p14:sldId id="278"/>
            <p14:sldId id="279"/>
            <p14:sldId id="280"/>
            <p14:sldId id="281"/>
            <p14:sldId id="282"/>
            <p14:sldId id="283"/>
            <p14:sldId id="284"/>
            <p14:sldId id="285"/>
            <p14:sldId id="286"/>
            <p14:sldId id="287"/>
            <p14:sldId id="288"/>
            <p14:sldId id="289"/>
            <p14:sldId id="290"/>
            <p14:sldId id="291"/>
            <p14:sldId id="292"/>
            <p14:sldId id="293"/>
            <p14:sldId id="294"/>
            <p14:sldId id="295"/>
            <p14:sldId id="296"/>
            <p14:sldId id="356"/>
            <p14:sldId id="358"/>
            <p14:sldId id="359"/>
          </p14:sldIdLst>
        </p14:section>
        <p14:section name="Object orientation case study" id="{A03A616B-94F2-473B-AAA5-BEA3EBD7849B}">
          <p14:sldIdLst>
            <p14:sldId id="339"/>
            <p14:sldId id="340"/>
            <p14:sldId id="341"/>
            <p14:sldId id="342"/>
            <p14:sldId id="343"/>
          </p14:sldIdLst>
        </p14:section>
        <p14:section name="Functional programming" id="{9DC1A7A8-7441-4349-9D38-F6E824FD8545}">
          <p14:sldIdLst>
            <p14:sldId id="320"/>
            <p14:sldId id="367"/>
            <p14:sldId id="321"/>
            <p14:sldId id="322"/>
            <p14:sldId id="324"/>
            <p14:sldId id="325"/>
            <p14:sldId id="326"/>
            <p14:sldId id="327"/>
            <p14:sldId id="331"/>
            <p14:sldId id="332"/>
            <p14:sldId id="333"/>
            <p14:sldId id="334"/>
            <p14:sldId id="335"/>
            <p14:sldId id="336"/>
            <p14:sldId id="337"/>
            <p14:sldId id="352"/>
          </p14:sldIdLst>
        </p14:section>
        <p14:section name="Design patterns" id="{06C2C5E0-A291-416F-924E-D33E8EF5C917}">
          <p14:sldIdLst>
            <p14:sldId id="368"/>
            <p14:sldId id="369"/>
            <p14:sldId id="370"/>
            <p14:sldId id="371"/>
            <p14:sldId id="372"/>
            <p14:sldId id="373"/>
            <p14:sldId id="375"/>
            <p14:sldId id="345"/>
            <p14:sldId id="346"/>
            <p14:sldId id="347"/>
            <p14:sldId id="348"/>
            <p14:sldId id="349"/>
            <p14:sldId id="350"/>
            <p14:sldId id="351"/>
            <p14:sldId id="374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FFC000"/>
    <a:srgbClr val="4F81B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2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7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2688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84" Type="http://schemas.openxmlformats.org/officeDocument/2006/relationships/slide" Target="slides/slide82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6" Type="http://schemas.openxmlformats.org/officeDocument/2006/relationships/slide" Target="slides/slide14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28" Type="http://schemas.openxmlformats.org/officeDocument/2006/relationships/theme" Target="theme/theme1.xml"/><Relationship Id="rId5" Type="http://schemas.openxmlformats.org/officeDocument/2006/relationships/slide" Target="slides/slide3.xml"/><Relationship Id="rId90" Type="http://schemas.openxmlformats.org/officeDocument/2006/relationships/slide" Target="slides/slide88.xml"/><Relationship Id="rId95" Type="http://schemas.openxmlformats.org/officeDocument/2006/relationships/slide" Target="slides/slide93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tableStyles" Target="tableStyles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3" Type="http://schemas.openxmlformats.org/officeDocument/2006/relationships/slide" Target="slides/slide1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viewProps" Target="viewProps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26" Type="http://schemas.openxmlformats.org/officeDocument/2006/relationships/slide" Target="slides/slide2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311E36-930F-4398-B50F-A14C32445886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A75BECE-6EDA-4885-B32F-0E103394D3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2666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</a:pPr>
            <a:fld id="{5C7BFDAD-DF5A-4CA6-BBB3-03855AD9181C}" type="slidenum">
              <a:rPr lang="en-US" altLang="nl-BE" smtClean="0"/>
              <a:pPr eaLnBrk="1" hangingPunct="1">
                <a:spcBef>
                  <a:spcPct val="0"/>
                </a:spcBef>
              </a:pPr>
              <a:t>60</a:t>
            </a:fld>
            <a:endParaRPr lang="en-US" altLang="nl-BE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nl-BE" altLang="nl-BE">
              <a:latin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47890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</a:t>
            </a:r>
            <a:r>
              <a:rPr lang="en-US" baseline="0" dirty="0"/>
              <a:t> about *points?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32719F6-2AB7-47DE-AD4D-74548843A436}" type="slidenum">
              <a:rPr kumimoji="0" lang="en-US" sz="13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3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1411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3209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73953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7571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89080B-4260-48D4-BEBC-624AE09ECE83}" type="datetime1">
              <a:rPr lang="nl-BE" smtClean="0"/>
              <a:t>8/01/2025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737529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448E59-F64F-416B-85C7-F58EA54BAF31}" type="datetime1">
              <a:rPr lang="nl-BE" smtClean="0"/>
              <a:t>8/01/2025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9923382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D5C3B5-60AD-4494-9CFA-8B02B158E887}" type="datetime1">
              <a:rPr lang="nl-BE" smtClean="0"/>
              <a:t>8/01/2025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697775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0EF99-E673-4972-A23A-EB3FD1F7D254}" type="datetime1">
              <a:rPr lang="nl-BE" smtClean="0"/>
              <a:t>8/01/2025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61678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C3B20-157B-48BC-A7F6-78FD90E3E349}" type="datetime1">
              <a:rPr lang="nl-BE" smtClean="0"/>
              <a:t>8/01/2025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5005433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894A8-27B8-4F4D-B345-90FD4A1447E9}" type="datetime1">
              <a:rPr lang="nl-BE" smtClean="0"/>
              <a:t>8/01/2025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887036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6664D4-33A1-4715-AD97-DD0D01FAC894}" type="datetime1">
              <a:rPr lang="nl-BE" smtClean="0"/>
              <a:t>8/01/2025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08250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880A9C-007F-4E0D-B4C6-060FFE64811B}" type="datetime1">
              <a:rPr lang="nl-BE" smtClean="0"/>
              <a:t>8/01/2025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319682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77450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295E27-2F3D-481A-B8B8-8482CE6DA5DC}" type="datetime1">
              <a:rPr lang="nl-BE" smtClean="0"/>
              <a:t>8/01/2025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817959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B41BB7-A881-4920-B186-797A2AD05998}" type="datetime1">
              <a:rPr lang="nl-BE" smtClean="0"/>
              <a:t>8/01/2025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8691371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C6BFEC-574C-49E6-96B0-F15D7DB2764A}" type="datetime1">
              <a:rPr lang="nl-BE" smtClean="0"/>
              <a:t>8/01/2025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0251985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47319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754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9834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1834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939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198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8356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BA2EF-3A5B-4161-9322-B0B89D2AE613}" type="datetimeFigureOut">
              <a:rPr lang="en-US" smtClean="0"/>
              <a:t>2025-01-08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D8A94CF-211F-4092-94BA-925C5314F8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3709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F0BB8E-41A9-4D12-9A22-82FF4E94F27A}" type="datetime1">
              <a:rPr lang="nl-BE" smtClean="0"/>
              <a:t>8/01/2025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299872" y="6448252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209D72-2E9D-49B0-8977-41DCCC66C0BB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48281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astral.sh/ruff/" TargetMode="External"/><Relationship Id="rId2" Type="http://schemas.openxmlformats.org/officeDocument/2006/relationships/hyperlink" Target="https://www.pylint.org/" TargetMode="External"/><Relationship Id="rId1" Type="http://schemas.openxmlformats.org/officeDocument/2006/relationships/slideLayout" Target="../slideLayouts/slideLayout13.xml"/><Relationship Id="rId4" Type="http://schemas.openxmlformats.org/officeDocument/2006/relationships/hyperlink" Target="https://github.com/psf/black" TargetMode="Externa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python.org/3.7/howto/functional.html" TargetMode="External"/><Relationship Id="rId2" Type="http://schemas.openxmlformats.org/officeDocument/2006/relationships/hyperlink" Target="http://docs.python.org/3.7/howto/sorting.html" TargetMode="External"/><Relationship Id="rId1" Type="http://schemas.openxmlformats.org/officeDocument/2006/relationships/slideLayout" Target="../slideLayouts/slideLayout13.xml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blob/master/source-code/design-patters/decorator_design_pattern.ipynb" TargetMode="External"/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design-patterns/finite-state-parser" TargetMode="External"/></Relationships>
</file>

<file path=ppt/slides/_rels/slide10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python.org/dev/peps/pep-0008/" TargetMode="External"/><Relationship Id="rId1" Type="http://schemas.openxmlformats.org/officeDocument/2006/relationships/slideLayout" Target="../slideLayouts/slideLayout13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factory_design_pattern.ipynb" TargetMode="External"/><Relationship Id="rId1" Type="http://schemas.openxmlformats.org/officeDocument/2006/relationships/slideLayout" Target="../slideLayouts/slideLayout13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decorator_design_pattern.ipynb" TargetMode="External"/><Relationship Id="rId1" Type="http://schemas.openxmlformats.org/officeDocument/2006/relationships/slideLayout" Target="../slideLayouts/slideLayout13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blob/master/source-code/design-patters/strategy_design_pattern.ipynb" TargetMode="External"/><Relationship Id="rId1" Type="http://schemas.openxmlformats.org/officeDocument/2006/relationships/slideLayout" Target="../slideLayouts/slideLayout13.xml"/></Relationships>
</file>

<file path=ppt/slides/_rels/slide1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1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typing.readthedocs.io/en/latest/" TargetMode="External"/><Relationship Id="rId2" Type="http://schemas.openxmlformats.org/officeDocument/2006/relationships/hyperlink" Target="https://mypy.readthedocs.io/en/stable/cheat_sheet_py3.html" TargetMode="External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error-handling" TargetMode="External"/><Relationship Id="rId1" Type="http://schemas.openxmlformats.org/officeDocument/2006/relationships/slideLayout" Target="../slideLayouts/slideLayout1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code-organization" TargetMode="Externa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/DocTest" TargetMode="Externa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documenting-python-code/#docstring-formats" TargetMode="Externa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testing" TargetMode="Externa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hyperlink" Target="https://coverage.readthedocs.io/" TargetMode="External"/><Relationship Id="rId1" Type="http://schemas.openxmlformats.org/officeDocument/2006/relationships/slideLayout" Target="../slideLayouts/slideLayout1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object-orientation" TargetMode="External"/><Relationship Id="rId1" Type="http://schemas.openxmlformats.org/officeDocument/2006/relationships/slideLayout" Target="../slideLayouts/slideLayout1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5.wmf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7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hyperlink" Target="https://realpython.com/python-data-classes/#more-flexible-data-classes" TargetMode="External"/><Relationship Id="rId1" Type="http://schemas.openxmlformats.org/officeDocument/2006/relationships/slideLayout" Target="../slideLayouts/slideLayout13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gjbex/Python-software-engineering/tree/master/source-code/design-patterns/finite-state-parser" TargetMode="External"/><Relationship Id="rId1" Type="http://schemas.openxmlformats.org/officeDocument/2006/relationships/slideLayout" Target="../slideLayouts/slideLayout1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gjbex/Python-software-engineering/tree/master/source-code/iterators" TargetMode="External"/><Relationship Id="rId2" Type="http://schemas.openxmlformats.org/officeDocument/2006/relationships/hyperlink" Target="https://github.com/gjbex/Python-software-engineering/tree/master/source-code/operators-functools" TargetMode="External"/><Relationship Id="rId1" Type="http://schemas.openxmlformats.org/officeDocument/2006/relationships/slideLayout" Target="../slideLayouts/slideLayout14.xml"/><Relationship Id="rId4" Type="http://schemas.openxmlformats.org/officeDocument/2006/relationships/hyperlink" Target="https://github.com/gjbex/Python-software-engineering/tree/master/source-code/functional-programming" TargetMode="Externa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Python software engineering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BDA280-12D5-031F-30E0-87BE6E042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Tools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E535E-37F5-27EB-8DDF-E1B7BD83B7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Pylint</a:t>
            </a:r>
            <a:r>
              <a:rPr lang="en-US" dirty="0"/>
              <a:t> (</a:t>
            </a:r>
            <a:r>
              <a:rPr lang="en-US" dirty="0">
                <a:hlinkClick r:id="rId2"/>
              </a:rPr>
              <a:t>https://www.pylint.org/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</a:t>
            </a:r>
          </a:p>
          <a:p>
            <a:r>
              <a:rPr lang="en-US" dirty="0"/>
              <a:t>Ruff (</a:t>
            </a:r>
            <a:r>
              <a:rPr lang="en-US" dirty="0">
                <a:hlinkClick r:id="rId3"/>
              </a:rPr>
              <a:t>https://docs.astral.sh/ruff/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Check &amp; format</a:t>
            </a:r>
          </a:p>
          <a:p>
            <a:r>
              <a:rPr lang="en-US" dirty="0"/>
              <a:t>Black (</a:t>
            </a:r>
            <a:r>
              <a:rPr lang="en-US" dirty="0">
                <a:hlinkClick r:id="rId4"/>
              </a:rPr>
              <a:t>https://github.com/psf/black</a:t>
            </a:r>
            <a:r>
              <a:rPr lang="en-US" dirty="0"/>
              <a:t>) </a:t>
            </a:r>
          </a:p>
          <a:p>
            <a:pPr lvl="1"/>
            <a:r>
              <a:rPr lang="en-US" dirty="0"/>
              <a:t>Format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C585AD-49F8-9FF8-84EB-4BE1F5F1B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821766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1.0: iterator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Function to check whether n is prime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Work with all primes up to 10</a:t>
            </a:r>
            <a:r>
              <a:rPr lang="en-US" baseline="30000" dirty="0"/>
              <a:t>6</a:t>
            </a:r>
            <a:r>
              <a:rPr lang="en-US" dirty="0"/>
              <a:t>? Simple…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2239704"/>
            <a:ext cx="8064896" cy="1477328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range(2,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(n)) + 1):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 %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== 0: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4654878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974707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comprehensions vs. generators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comprehension</a:t>
            </a:r>
            <a:br>
              <a:rPr lang="en-US" dirty="0"/>
            </a:b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for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 in range(1000000) if 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)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dirty="0"/>
          </a:p>
          <a:p>
            <a:pPr lvl="1"/>
            <a:r>
              <a:rPr lang="en-US" dirty="0"/>
              <a:t>all prime numbers up to 1000000 (</a:t>
            </a:r>
            <a:r>
              <a:rPr lang="en-US" dirty="0">
                <a:sym typeface="Symbol" panose="05050102010706020507" pitchFamily="18" charset="2"/>
              </a:rPr>
              <a:t></a:t>
            </a:r>
            <a:r>
              <a:rPr lang="en-US" dirty="0"/>
              <a:t> 78,500)</a:t>
            </a:r>
          </a:p>
          <a:p>
            <a:endParaRPr lang="en-US" dirty="0"/>
          </a:p>
          <a:p>
            <a:r>
              <a:rPr lang="en-US" dirty="0">
                <a:cs typeface="Courier New" panose="02070309020205020404" pitchFamily="49" charset="0"/>
              </a:rPr>
              <a:t>Generator</a:t>
            </a:r>
            <a:b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for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range(1000000) if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is_prime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endParaRPr lang="en-US" dirty="0"/>
          </a:p>
          <a:p>
            <a:pPr lvl="1"/>
            <a:r>
              <a:rPr lang="en-US" dirty="0"/>
              <a:t>get next prime number when needed, much more memory efficient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12201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Primes version 2.0: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if we want the first 10</a:t>
            </a:r>
            <a:r>
              <a:rPr lang="en-US" baseline="30000" dirty="0"/>
              <a:t>6</a:t>
            </a:r>
            <a:r>
              <a:rPr lang="en-US" dirty="0"/>
              <a:t> prime numbers?</a:t>
            </a:r>
          </a:p>
          <a:p>
            <a:pPr lvl="1"/>
            <a:r>
              <a:rPr lang="en-US" dirty="0"/>
              <a:t>Guess range?</a:t>
            </a:r>
          </a:p>
          <a:p>
            <a:r>
              <a:rPr lang="en-US" dirty="0"/>
              <a:t>Function that returns next prime at each call?</a:t>
            </a:r>
          </a:p>
          <a:p>
            <a:pPr lvl="1"/>
            <a:r>
              <a:rPr lang="en-US" dirty="0"/>
              <a:t>use yield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Iterator: first call yields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2</a:t>
            </a:r>
            <a:r>
              <a:rPr lang="en-US" dirty="0"/>
              <a:t>, second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3</a:t>
            </a:r>
            <a:r>
              <a:rPr lang="en-US" dirty="0"/>
              <a:t>, third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5</a:t>
            </a:r>
            <a:r>
              <a:rPr lang="en-US" dirty="0"/>
              <a:t>, 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63552" y="3501008"/>
            <a:ext cx="8064896" cy="1754326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while True: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yield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063552" y="6023030"/>
            <a:ext cx="8064896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65797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yield</a:t>
            </a:r>
            <a:r>
              <a:rPr lang="en-US" dirty="0"/>
              <a:t> statement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Somewhat like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 lvl="1"/>
            <a:r>
              <a:rPr lang="en-US" dirty="0"/>
              <a:t>returns control to the calling function</a:t>
            </a:r>
          </a:p>
          <a:p>
            <a:pPr lvl="1"/>
            <a:r>
              <a:rPr lang="en-US" dirty="0"/>
              <a:t>returns a value</a:t>
            </a:r>
          </a:p>
          <a:p>
            <a:r>
              <a:rPr lang="en-US" dirty="0"/>
              <a:t>However, </a:t>
            </a:r>
            <a:r>
              <a:rPr lang="en-US" dirty="0" err="1"/>
              <a:t>callee</a:t>
            </a:r>
            <a:r>
              <a:rPr lang="en-US" dirty="0"/>
              <a:t> function state is retained</a:t>
            </a:r>
          </a:p>
          <a:p>
            <a:pPr lvl="1"/>
            <a:r>
              <a:rPr lang="en-US" dirty="0"/>
              <a:t>on next call, continues at the point it was when it yielded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437874" y="5085184"/>
            <a:ext cx="5106398" cy="523220"/>
          </a:xfrm>
          <a:prstGeom prst="rect">
            <a:avLst/>
          </a:prstGeom>
          <a:noFill/>
          <a:ln w="190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Allows to build your own iterators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58719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Primes version 3.0: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filter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Standard library package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/>
              <a:t> provides a lot of useful iterators, check it out!</a:t>
            </a:r>
          </a:p>
          <a:p>
            <a:pPr lvl="1"/>
            <a:r>
              <a:rPr lang="en-US" sz="2400" dirty="0" err="1"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: iterator over integers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81200" y="3501008"/>
            <a:ext cx="8064896" cy="2308324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n in filter(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is_prime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itertools.count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&gt; 1000000: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break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nr_primes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487785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Other useful functions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506916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Permutations of an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itertools.permutations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r>
              <a:rPr lang="en-US" dirty="0"/>
              <a:t>Combinations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</a:t>
            </a:r>
            <a:r>
              <a:rPr lang="en-US" dirty="0"/>
              <a:t> out of an </a:t>
            </a:r>
            <a:r>
              <a:rPr lang="en-US" dirty="0" err="1"/>
              <a:t>iterable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Without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With replacement:</a:t>
            </a:r>
            <a:br>
              <a:rPr lang="en-US" dirty="0"/>
            </a:br>
            <a:r>
              <a:rPr lang="en-US" dirty="0"/>
              <a:t>  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itertools.combinations_with_replacement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(…, r)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/>
              <a:t>Carthesian</a:t>
            </a:r>
            <a:r>
              <a:rPr lang="en-US" dirty="0"/>
              <a:t> product of two (or more) </a:t>
            </a:r>
            <a:r>
              <a:rPr lang="en-US" dirty="0" err="1"/>
              <a:t>iterables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itertools.product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(…, …)</a:t>
            </a:r>
          </a:p>
          <a:p>
            <a:r>
              <a:rPr lang="en-US" dirty="0"/>
              <a:t>Take while </a:t>
            </a:r>
            <a:r>
              <a:rPr lang="en-US" dirty="0" err="1"/>
              <a:t>boolean</a:t>
            </a:r>
            <a:r>
              <a:rPr lang="en-US" dirty="0"/>
              <a:t> predicate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/>
              <a:t> is true: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itertools.takewhile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pred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…)</a:t>
            </a:r>
          </a:p>
          <a:p>
            <a:r>
              <a:rPr lang="en-US" dirty="0"/>
              <a:t>Cycle through values of </a:t>
            </a:r>
            <a:r>
              <a:rPr lang="en-US" dirty="0" err="1"/>
              <a:t>iterable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/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itertools.cycle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11426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Generating data (again)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63552" y="1707774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itertools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product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print('case', 'condition', 'temperature')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 in enumerate(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iproduct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(range(1, 4),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map(lambda x: 0.5*x,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                  range(-1, 2)))):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+ 1, *data)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8085776" y="4077072"/>
            <a:ext cx="1976823" cy="2308324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case dim temp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 1 -0.5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2 1 0.0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3 1 0.5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4 2 -0.5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5 2 0.0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9 3 0.5</a:t>
            </a:r>
          </a:p>
        </p:txBody>
      </p:sp>
    </p:spTree>
    <p:extLst>
      <p:ext uri="{BB962C8B-B14F-4D97-AF65-F5344CB8AC3E}">
        <p14:creationId xmlns:p14="http://schemas.microsoft.com/office/powerpoint/2010/main" val="29577016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functional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Sorting how-to</a:t>
            </a:r>
            <a:br>
              <a:rPr lang="en-US" dirty="0"/>
            </a:br>
            <a:r>
              <a:rPr lang="en-US" sz="2800" dirty="0">
                <a:hlinkClick r:id="rId2"/>
              </a:rPr>
              <a:t>http://docs.python.org/3.7/howto/sorting.html</a:t>
            </a:r>
            <a:endParaRPr lang="en-US" dirty="0"/>
          </a:p>
          <a:p>
            <a:r>
              <a:rPr lang="en-US" dirty="0"/>
              <a:t>Functional programming how-to</a:t>
            </a:r>
            <a:br>
              <a:rPr lang="en-US" dirty="0"/>
            </a:br>
            <a:r>
              <a:rPr lang="en-US" sz="2800" dirty="0">
                <a:hlinkClick r:id="rId3"/>
              </a:rPr>
              <a:t>http://docs.python.org/3.7/howto/functional.html</a:t>
            </a:r>
            <a:endParaRPr lang="en-US" sz="2800" dirty="0"/>
          </a:p>
          <a:p>
            <a:r>
              <a:rPr lang="en-US" dirty="0"/>
              <a:t>Luciano </a:t>
            </a:r>
            <a:r>
              <a:rPr lang="en-US" dirty="0" err="1"/>
              <a:t>Ramalho</a:t>
            </a:r>
            <a:r>
              <a:rPr lang="en-US" dirty="0"/>
              <a:t> (2015) </a:t>
            </a:r>
            <a:r>
              <a:rPr lang="en-US" i="1" dirty="0"/>
              <a:t>Fluent Python, </a:t>
            </a:r>
            <a:r>
              <a:rPr lang="en-US" dirty="0"/>
              <a:t>O’Reilly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107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53417362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C408AC-69C4-4009-960E-C85FBD00A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 patterns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513709-5A8B-4C37-98D5-E8DFA4E0EF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4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3"/>
              </a:rPr>
              <a:t>https://github.com/gjbex/Python-software-engineering/blob/master/source-code/design-patters/decorator_design_pattern.ipynb</a:t>
            </a:r>
            <a:r>
              <a:rPr lang="en-US" sz="1400" dirty="0"/>
              <a:t> </a:t>
            </a:r>
          </a:p>
          <a:p>
            <a:r>
              <a:rPr lang="en-US" sz="1400" dirty="0">
                <a:hlinkClick r:id="rId4"/>
              </a:rPr>
              <a:t>https://github.com/gjbex/Python-software-engineering/tree/master/source-code/design-patterns/finite-state-parser</a:t>
            </a:r>
            <a:r>
              <a:rPr lang="en-US" sz="1400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8E5EB1-C499-4EBE-A65D-84E0A8F70A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21473482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E1B04-6F71-4330-B666-5B7B430C7C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8AEC1-1A7F-4251-B837-4A655C9DC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Observation: patterns in problems to solve</a:t>
            </a:r>
          </a:p>
          <a:p>
            <a:r>
              <a:rPr lang="en-US" dirty="0"/>
              <a:t>Design pattern = recipe for software design</a:t>
            </a:r>
          </a:p>
          <a:p>
            <a:pPr lvl="1"/>
            <a:r>
              <a:rPr lang="en-US" dirty="0"/>
              <a:t>Don’t reinvent the 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31908B-C8B8-481C-9414-BA9B8EAA8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031582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CA5E32-F314-468F-875A-42941A871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4D3E9C-BE01-49A5-AA51-301AE5435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PEP 8</a:t>
            </a:r>
            <a:br>
              <a:rPr lang="en-US" dirty="0"/>
            </a:br>
            <a:r>
              <a:rPr lang="en-US" sz="2400" dirty="0">
                <a:hlinkClick r:id="rId2"/>
              </a:rPr>
              <a:t>https://www.python.org/dev/peps/pep-0008/</a:t>
            </a:r>
            <a:endParaRPr lang="en-US" sz="2400" dirty="0"/>
          </a:p>
          <a:p>
            <a:r>
              <a:rPr lang="en-US" dirty="0" err="1"/>
              <a:t>Jef</a:t>
            </a:r>
            <a:r>
              <a:rPr lang="en-US" dirty="0"/>
              <a:t> </a:t>
            </a:r>
            <a:r>
              <a:rPr lang="en-US" dirty="0" err="1"/>
              <a:t>Knupp</a:t>
            </a:r>
            <a:r>
              <a:rPr lang="en-US" dirty="0"/>
              <a:t> (2013) </a:t>
            </a:r>
            <a:r>
              <a:rPr lang="en-US" i="1" dirty="0"/>
              <a:t>Writing idiomatic Python 3</a:t>
            </a:r>
            <a:endParaRPr lang="en-US" dirty="0"/>
          </a:p>
          <a:p>
            <a:r>
              <a:rPr lang="en-US" dirty="0"/>
              <a:t>Mariano Anaya (2016) </a:t>
            </a:r>
            <a:r>
              <a:rPr lang="en-US" i="1" dirty="0"/>
              <a:t>Clean code in Python</a:t>
            </a:r>
            <a:r>
              <a:rPr lang="en-US" dirty="0"/>
              <a:t>, </a:t>
            </a:r>
            <a:r>
              <a:rPr lang="en-US" dirty="0" err="1"/>
              <a:t>Packt</a:t>
            </a:r>
            <a:r>
              <a:rPr lang="en-US" dirty="0"/>
              <a:t>&gt;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0DA9BA-46B8-46A5-9930-390900E176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70732094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E72B2-61DF-4F7D-A226-9483D7C44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Patterns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ABB18-0664-4863-B217-DD2E149B55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Quite a lot (23 originally)</a:t>
            </a:r>
          </a:p>
          <a:p>
            <a:pPr lvl="1"/>
            <a:r>
              <a:rPr lang="en-US" dirty="0"/>
              <a:t>Creational patterns</a:t>
            </a:r>
          </a:p>
          <a:p>
            <a:pPr lvl="2"/>
            <a:r>
              <a:rPr lang="en-US" dirty="0"/>
              <a:t>E.g., builder, factory</a:t>
            </a:r>
          </a:p>
          <a:p>
            <a:pPr lvl="1"/>
            <a:r>
              <a:rPr lang="en-US" dirty="0"/>
              <a:t>Structural patterns</a:t>
            </a:r>
          </a:p>
          <a:p>
            <a:pPr lvl="2"/>
            <a:r>
              <a:rPr lang="en-US" dirty="0"/>
              <a:t>E.g., decorator</a:t>
            </a:r>
          </a:p>
          <a:p>
            <a:pPr lvl="1"/>
            <a:r>
              <a:rPr lang="en-US" dirty="0"/>
              <a:t>Behavioral patterns</a:t>
            </a:r>
          </a:p>
          <a:p>
            <a:pPr lvl="2"/>
            <a:r>
              <a:rPr lang="en-US" dirty="0"/>
              <a:t>E.g., state</a:t>
            </a:r>
          </a:p>
          <a:p>
            <a:pPr lvl="1"/>
            <a:r>
              <a:rPr lang="en-US" dirty="0"/>
              <a:t>Parallel patterns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AD0D00-276F-449C-8ED3-67B7F75E2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97816929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E5857F-BAC2-4433-A35E-50CE3389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Builder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89A083-12D2-4719-B209-2805ABC167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Configure, i.e., “build” an object step by step</a:t>
            </a:r>
          </a:p>
          <a:p>
            <a:pPr lvl="1"/>
            <a:r>
              <a:rPr lang="en-US" dirty="0"/>
              <a:t>E.g., </a:t>
            </a:r>
            <a:r>
              <a:rPr lang="en-US" dirty="0" err="1"/>
              <a:t>mplemented</a:t>
            </a:r>
            <a:r>
              <a:rPr lang="en-US" dirty="0"/>
              <a:t> for </a:t>
            </a:r>
            <a:r>
              <a:rPr lang="en-US" dirty="0" err="1"/>
              <a:t>scipy’s</a:t>
            </a:r>
            <a:r>
              <a:rPr lang="en-US" dirty="0"/>
              <a:t> ODE solver algorithm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13CF8-C11E-4A0E-8B22-F23D59ADD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111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112026-7D95-485E-B486-285EBF22D6A8}"/>
              </a:ext>
            </a:extLst>
          </p:cNvPr>
          <p:cNvSpPr txBox="1"/>
          <p:nvPr/>
        </p:nvSpPr>
        <p:spPr>
          <a:xfrm>
            <a:off x="609600" y="3005077"/>
            <a:ext cx="9316720" cy="286232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scipy.integrate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import ode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latin typeface="Courier New" pitchFamily="49" charset="0"/>
                <a:cs typeface="Courier New" pitchFamily="49" charset="0"/>
              </a:rPr>
              <a:t>ode_sys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ode(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func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jac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set_integrator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('dopri5’)           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set_initial_value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([theta0, omega0], t0)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set_f_params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    \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                    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set_jac_params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(g, l, q, F_D,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Omega_D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while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ode_sys.successful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 and ode_sys.t &lt;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t_max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ode_sys.integrate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(ode_sys.t +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delta_t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latin typeface="Courier New" pitchFamily="49" charset="0"/>
                <a:cs typeface="Courier New" pitchFamily="49" charset="0"/>
              </a:rPr>
              <a:t>    print(ode_sys.t,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[0],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ode_sys.y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[1])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38DD51B-117D-4D1E-955B-D90F0DDD935B}"/>
              </a:ext>
            </a:extLst>
          </p:cNvPr>
          <p:cNvSpPr txBox="1"/>
          <p:nvPr/>
        </p:nvSpPr>
        <p:spPr>
          <a:xfrm>
            <a:off x="7980319" y="4938042"/>
            <a:ext cx="3422284" cy="120032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Solver is built step by step</a:t>
            </a:r>
          </a:p>
          <a:p>
            <a:pPr algn="ctr"/>
            <a:r>
              <a:rPr lang="en-US" sz="2400" dirty="0"/>
              <a:t>=</a:t>
            </a:r>
          </a:p>
          <a:p>
            <a:pPr algn="ctr"/>
            <a:r>
              <a:rPr lang="en-US" sz="2400" dirty="0"/>
              <a:t>Reduces risk of mistakes</a:t>
            </a:r>
          </a:p>
        </p:txBody>
      </p:sp>
    </p:spTree>
    <p:extLst>
      <p:ext uri="{BB962C8B-B14F-4D97-AF65-F5344CB8AC3E}">
        <p14:creationId xmlns:p14="http://schemas.microsoft.com/office/powerpoint/2010/main" val="2064763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9B8AC-C3F6-49BD-9235-6A6D3D663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F0DA7-A0DF-442E-8DC6-5CF74ABEA7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factory objects</a:t>
            </a:r>
          </a:p>
          <a:p>
            <a:pPr lvl="1"/>
            <a:r>
              <a:rPr lang="en-US" dirty="0"/>
              <a:t>Encapsulate configuration in factory objects</a:t>
            </a:r>
          </a:p>
          <a:p>
            <a:pPr lvl="1"/>
            <a:r>
              <a:rPr lang="en-US" dirty="0"/>
              <a:t>Create new objects using factory object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82B0AD-0102-4386-AF4A-8EFAF6086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112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D10FEA7-EE3B-43ED-A9DF-813003C617CF}"/>
              </a:ext>
            </a:extLst>
          </p:cNvPr>
          <p:cNvSpPr txBox="1"/>
          <p:nvPr/>
        </p:nvSpPr>
        <p:spPr>
          <a:xfrm>
            <a:off x="718657" y="4124960"/>
            <a:ext cx="10863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https://github.com/gjbex/Python-software-engineering/blob/master/source-code/design-patters/factory_design_pattern.ipynb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08285336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Decorator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Wrapper objects that modify behavior of encapsulated objects</a:t>
            </a:r>
          </a:p>
          <a:p>
            <a:pPr lvl="1"/>
            <a:r>
              <a:rPr lang="en-US" dirty="0"/>
              <a:t>Intercept method calls to modify</a:t>
            </a:r>
          </a:p>
          <a:p>
            <a:pPr lvl="1"/>
            <a:r>
              <a:rPr lang="en-US" dirty="0"/>
              <a:t>Pass through all else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113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https://github.com/gjbex/Python-software-engineering/blob/master/source-code/design-patters/decorator_design_pattern.ipynb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59845388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92FBB-9915-4457-A57B-85822E6C1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FCA99-9255-42B9-BA8C-6B80EFD1D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Enables selection of algorithms at runtime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960C92-C6D1-4842-B6E1-580325139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114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E177BA-008A-44E4-AB81-E0BA13646C08}"/>
              </a:ext>
            </a:extLst>
          </p:cNvPr>
          <p:cNvSpPr txBox="1"/>
          <p:nvPr/>
        </p:nvSpPr>
        <p:spPr>
          <a:xfrm>
            <a:off x="751840" y="3693905"/>
            <a:ext cx="110945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https://github.com/gjbex/Python-software-engineering/blob/master/source-code/design-patters/strategy_design_pattern.ipynb</a:t>
            </a:r>
            <a:r>
              <a:rPr lang="en-US" sz="1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75447908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convert data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5519936" y="2278027"/>
            <a:ext cx="4705084" cy="3416320"/>
            <a:chOff x="3995936" y="2278027"/>
            <a:chExt cx="4705084" cy="3416320"/>
          </a:xfrm>
        </p:grpSpPr>
        <p:sp>
          <p:nvSpPr>
            <p:cNvPr id="5" name="TextBox 4"/>
            <p:cNvSpPr txBox="1"/>
            <p:nvPr/>
          </p:nvSpPr>
          <p:spPr>
            <a:xfrm>
              <a:off x="4932040" y="2278027"/>
              <a:ext cx="3768980" cy="341632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"0.322617473156"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"0.369558068115"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"0.584389170786"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block_1: "0.732467264353"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"0.0705959106085"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"0.526762713499"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"0.65856743041"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block_2: "0.823193820644"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"0.0172156882251"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"0.476180897605"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"0.755582680088"</a:t>
              </a:r>
            </a:p>
            <a:p>
              <a:r>
                <a:rPr lang="sv-SE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block_3: "0.783168943997"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>
              <a:off x="3995936" y="3986187"/>
              <a:ext cx="792088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5159896" y="1772816"/>
            <a:ext cx="1368152" cy="1584176"/>
            <a:chOff x="3635896" y="1772816"/>
            <a:chExt cx="1368152" cy="1584176"/>
          </a:xfrm>
        </p:grpSpPr>
        <p:sp>
          <p:nvSpPr>
            <p:cNvPr id="9" name="Right Brace 8"/>
            <p:cNvSpPr/>
            <p:nvPr/>
          </p:nvSpPr>
          <p:spPr>
            <a:xfrm>
              <a:off x="3635896" y="1772816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Right Brace 9"/>
            <p:cNvSpPr/>
            <p:nvPr/>
          </p:nvSpPr>
          <p:spPr>
            <a:xfrm flipH="1">
              <a:off x="4716016" y="2348880"/>
              <a:ext cx="288032" cy="1008112"/>
            </a:xfrm>
            <a:prstGeom prst="rightBrac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17" name="Elbow Connector 16"/>
            <p:cNvCxnSpPr>
              <a:stCxn id="9" idx="1"/>
              <a:endCxn id="10" idx="1"/>
            </p:cNvCxnSpPr>
            <p:nvPr/>
          </p:nvCxnSpPr>
          <p:spPr>
            <a:xfrm rot="10800000" flipH="1" flipV="1">
              <a:off x="3923928" y="2276872"/>
              <a:ext cx="792088" cy="576064"/>
            </a:xfrm>
            <a:prstGeom prst="bentConnector5">
              <a:avLst>
                <a:gd name="adj1" fmla="val 38388"/>
                <a:gd name="adj2" fmla="val 99272"/>
                <a:gd name="adj3" fmla="val 73941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/>
          <p:cNvSpPr txBox="1"/>
          <p:nvPr/>
        </p:nvSpPr>
        <p:spPr>
          <a:xfrm>
            <a:off x="5663953" y="1700809"/>
            <a:ext cx="777777" cy="461665"/>
          </a:xfrm>
          <a:prstGeom prst="rect">
            <a:avLst/>
          </a:prstGeom>
          <a:noFill/>
          <a:ln w="38100">
            <a:solidFill>
              <a:schemeClr val="tx2">
                <a:lumMod val="60000"/>
                <a:lumOff val="40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1F497D">
                    <a:lumMod val="60000"/>
                    <a:lumOff val="40000"/>
                  </a:srgbClr>
                </a:solidFill>
                <a:latin typeface="Calibri"/>
              </a:rPr>
              <a:t>sort!</a:t>
            </a:r>
            <a:endParaRPr lang="en-US" dirty="0">
              <a:solidFill>
                <a:srgbClr val="1F497D">
                  <a:lumMod val="60000"/>
                  <a:lumOff val="40000"/>
                </a:srgbClr>
              </a:solidFill>
              <a:latin typeface="Calibri"/>
            </a:endParaRPr>
          </a:p>
        </p:txBody>
      </p:sp>
      <p:grpSp>
        <p:nvGrpSpPr>
          <p:cNvPr id="31" name="Group 30"/>
          <p:cNvGrpSpPr/>
          <p:nvPr/>
        </p:nvGrpSpPr>
        <p:grpSpPr>
          <a:xfrm>
            <a:off x="2864518" y="1455910"/>
            <a:ext cx="4671642" cy="1172125"/>
            <a:chOff x="1340518" y="1455909"/>
            <a:chExt cx="4671642" cy="1172125"/>
          </a:xfrm>
        </p:grpSpPr>
        <p:sp>
          <p:nvSpPr>
            <p:cNvPr id="22" name="Rounded Rectangle 21"/>
            <p:cNvSpPr/>
            <p:nvPr/>
          </p:nvSpPr>
          <p:spPr>
            <a:xfrm>
              <a:off x="1340518" y="145590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5004048" y="2302249"/>
              <a:ext cx="1008112" cy="325785"/>
            </a:xfrm>
            <a:prstGeom prst="roundRect">
              <a:avLst/>
            </a:prstGeom>
            <a:solidFill>
              <a:schemeClr val="accent1">
                <a:alpha val="18000"/>
              </a:schemeClr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cxnSp>
          <p:nvCxnSpPr>
            <p:cNvPr id="25" name="Elbow Connector 24"/>
            <p:cNvCxnSpPr>
              <a:stCxn id="22" idx="0"/>
              <a:endCxn id="23" idx="0"/>
            </p:cNvCxnSpPr>
            <p:nvPr/>
          </p:nvCxnSpPr>
          <p:spPr>
            <a:xfrm rot="16200000" flipH="1">
              <a:off x="3253169" y="47314"/>
              <a:ext cx="846340" cy="3663530"/>
            </a:xfrm>
            <a:prstGeom prst="bentConnector3">
              <a:avLst>
                <a:gd name="adj1" fmla="val -27010"/>
              </a:avLst>
            </a:prstGeom>
            <a:ln w="381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356144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1544" y="274638"/>
            <a:ext cx="8229600" cy="1143000"/>
          </a:xfrm>
        </p:spPr>
        <p:txBody>
          <a:bodyPr/>
          <a:lstStyle/>
          <a:p>
            <a:r>
              <a:rPr lang="en-US" dirty="0"/>
              <a:t>State pattern: model the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596578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528049" y="2420888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528048" y="2812867"/>
            <a:ext cx="283443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528049" y="4035841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:= string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528049" y="4427820"/>
            <a:ext cx="19976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81843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annotated data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135560" y="1447032"/>
            <a:ext cx="7416824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33" name="Group 32"/>
          <p:cNvGrpSpPr/>
          <p:nvPr/>
        </p:nvGrpSpPr>
        <p:grpSpPr>
          <a:xfrm>
            <a:off x="2207568" y="1484784"/>
            <a:ext cx="6984776" cy="3582470"/>
            <a:chOff x="683568" y="1484784"/>
            <a:chExt cx="6984776" cy="3582470"/>
          </a:xfrm>
        </p:grpSpPr>
        <p:sp>
          <p:nvSpPr>
            <p:cNvPr id="4" name="Rectangle 3"/>
            <p:cNvSpPr/>
            <p:nvPr/>
          </p:nvSpPr>
          <p:spPr>
            <a:xfrm>
              <a:off x="683568" y="3717032"/>
              <a:ext cx="6696744" cy="504056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5" name="Rectangle 4"/>
            <p:cNvSpPr/>
            <p:nvPr/>
          </p:nvSpPr>
          <p:spPr>
            <a:xfrm>
              <a:off x="683568" y="2852936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683568" y="1484784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683568" y="4779222"/>
              <a:ext cx="669674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Rectangle 7"/>
            <p:cNvSpPr/>
            <p:nvPr/>
          </p:nvSpPr>
          <p:spPr>
            <a:xfrm>
              <a:off x="4031940" y="2276872"/>
              <a:ext cx="3636404" cy="288032"/>
            </a:xfrm>
            <a:prstGeom prst="rect">
              <a:avLst/>
            </a:prstGeom>
            <a:pattFill prst="wdUpDiag">
              <a:fgClr>
                <a:srgbClr val="FF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8966160" y="985898"/>
            <a:ext cx="2697520" cy="511368"/>
            <a:chOff x="6291044" y="899428"/>
            <a:chExt cx="2697520" cy="511368"/>
          </a:xfrm>
        </p:grpSpPr>
        <p:sp>
          <p:nvSpPr>
            <p:cNvPr id="10" name="TextBox 9"/>
            <p:cNvSpPr txBox="1"/>
            <p:nvPr/>
          </p:nvSpPr>
          <p:spPr>
            <a:xfrm>
              <a:off x="6804248" y="899428"/>
              <a:ext cx="218431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before first block</a:t>
              </a:r>
            </a:p>
          </p:txBody>
        </p:sp>
        <p:cxnSp>
          <p:nvCxnSpPr>
            <p:cNvPr id="15" name="Straight Arrow Connector 14"/>
            <p:cNvCxnSpPr>
              <a:cxnSpLocks/>
              <a:stCxn id="10" idx="1"/>
            </p:cNvCxnSpPr>
            <p:nvPr/>
          </p:nvCxnSpPr>
          <p:spPr>
            <a:xfrm flipH="1">
              <a:off x="6291044" y="1084094"/>
              <a:ext cx="513204" cy="326702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/>
          <p:cNvGrpSpPr/>
          <p:nvPr/>
        </p:nvGrpSpPr>
        <p:grpSpPr>
          <a:xfrm>
            <a:off x="9148495" y="1854117"/>
            <a:ext cx="2063476" cy="369332"/>
            <a:chOff x="6925088" y="1916832"/>
            <a:chExt cx="2063476" cy="369332"/>
          </a:xfrm>
        </p:grpSpPr>
        <p:sp>
          <p:nvSpPr>
            <p:cNvPr id="9" name="TextBox 8"/>
            <p:cNvSpPr txBox="1"/>
            <p:nvPr/>
          </p:nvSpPr>
          <p:spPr>
            <a:xfrm>
              <a:off x="7240200" y="1916832"/>
              <a:ext cx="174836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inline comments</a:t>
              </a:r>
            </a:p>
          </p:txBody>
        </p:sp>
        <p:cxnSp>
          <p:nvCxnSpPr>
            <p:cNvPr id="16" name="Straight Arrow Connector 15"/>
            <p:cNvCxnSpPr>
              <a:stCxn id="9" idx="1"/>
            </p:cNvCxnSpPr>
            <p:nvPr/>
          </p:nvCxnSpPr>
          <p:spPr>
            <a:xfrm flipH="1">
              <a:off x="6925088" y="2101498"/>
              <a:ext cx="315112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/>
          <p:cNvGrpSpPr/>
          <p:nvPr/>
        </p:nvGrpSpPr>
        <p:grpSpPr>
          <a:xfrm>
            <a:off x="8966160" y="3203684"/>
            <a:ext cx="1546405" cy="369332"/>
            <a:chOff x="7442159" y="3203684"/>
            <a:chExt cx="1546405" cy="369332"/>
          </a:xfrm>
        </p:grpSpPr>
        <p:sp>
          <p:nvSpPr>
            <p:cNvPr id="11" name="TextBox 10"/>
            <p:cNvSpPr txBox="1"/>
            <p:nvPr/>
          </p:nvSpPr>
          <p:spPr>
            <a:xfrm>
              <a:off x="7806830" y="3203684"/>
              <a:ext cx="1181734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blank lines</a:t>
              </a:r>
            </a:p>
          </p:txBody>
        </p:sp>
        <p:cxnSp>
          <p:nvCxnSpPr>
            <p:cNvPr id="19" name="Straight Arrow Connector 18"/>
            <p:cNvCxnSpPr>
              <a:stCxn id="11" idx="1"/>
            </p:cNvCxnSpPr>
            <p:nvPr/>
          </p:nvCxnSpPr>
          <p:spPr>
            <a:xfrm flipH="1" flipV="1">
              <a:off x="7442159" y="3203684"/>
              <a:ext cx="364671" cy="184666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/>
          <p:cNvGrpSpPr/>
          <p:nvPr/>
        </p:nvGrpSpPr>
        <p:grpSpPr>
          <a:xfrm>
            <a:off x="8606644" y="4222830"/>
            <a:ext cx="1905920" cy="646331"/>
            <a:chOff x="7082644" y="4222829"/>
            <a:chExt cx="1905920" cy="646331"/>
          </a:xfrm>
        </p:grpSpPr>
        <p:sp>
          <p:nvSpPr>
            <p:cNvPr id="12" name="TextBox 11"/>
            <p:cNvSpPr txBox="1"/>
            <p:nvPr/>
          </p:nvSpPr>
          <p:spPr>
            <a:xfrm>
              <a:off x="7558877" y="4222829"/>
              <a:ext cx="142968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text between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blocks</a:t>
              </a:r>
            </a:p>
          </p:txBody>
        </p:sp>
        <p:cxnSp>
          <p:nvCxnSpPr>
            <p:cNvPr id="22" name="Straight Arrow Connector 21"/>
            <p:cNvCxnSpPr>
              <a:stCxn id="12" idx="1"/>
            </p:cNvCxnSpPr>
            <p:nvPr/>
          </p:nvCxnSpPr>
          <p:spPr>
            <a:xfrm flipH="1" flipV="1">
              <a:off x="7082644" y="4366845"/>
              <a:ext cx="476233" cy="17915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8449088" y="5157192"/>
            <a:ext cx="2063476" cy="504056"/>
            <a:chOff x="6925088" y="5157192"/>
            <a:chExt cx="2063476" cy="504056"/>
          </a:xfrm>
        </p:grpSpPr>
        <p:sp>
          <p:nvSpPr>
            <p:cNvPr id="13" name="TextBox 12"/>
            <p:cNvSpPr txBox="1"/>
            <p:nvPr/>
          </p:nvSpPr>
          <p:spPr>
            <a:xfrm>
              <a:off x="7362028" y="5291916"/>
              <a:ext cx="16265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line comments</a:t>
              </a:r>
            </a:p>
          </p:txBody>
        </p:sp>
        <p:cxnSp>
          <p:nvCxnSpPr>
            <p:cNvPr id="25" name="Straight Arrow Connector 24"/>
            <p:cNvCxnSpPr>
              <a:stCxn id="13" idx="1"/>
            </p:cNvCxnSpPr>
            <p:nvPr/>
          </p:nvCxnSpPr>
          <p:spPr>
            <a:xfrm flipH="1" flipV="1">
              <a:off x="6925088" y="5157192"/>
              <a:ext cx="436940" cy="319390"/>
            </a:xfrm>
            <a:prstGeom prst="straightConnector1">
              <a:avLst/>
            </a:prstGeom>
            <a:ln w="9525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386189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improved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60" y="1196752"/>
            <a:ext cx="45079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580368"/>
            <a:ext cx="5205271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59" y="3348978"/>
            <a:ext cx="25555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60" y="3732594"/>
            <a:ext cx="22765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30269" y="1484784"/>
            <a:ext cx="2536656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prstClr val="black"/>
                </a:solidFill>
                <a:latin typeface="Calibri"/>
              </a:rPr>
              <a:t>Notation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one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zero or more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+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one or more</a:t>
            </a:r>
          </a:p>
          <a:p>
            <a:r>
              <a:rPr lang="en-US" sz="2000" dirty="0">
                <a:solidFill>
                  <a:prstClr val="black"/>
                </a:solidFill>
                <a:latin typeface="Calibri"/>
              </a:rPr>
              <a:t>    </a:t>
            </a:r>
            <a:r>
              <a:rPr lang="en-US" sz="2000" dirty="0">
                <a:solidFill>
                  <a:prstClr val="black"/>
                </a:solidFill>
                <a:latin typeface="Lucida Sans Typewriter" pitchFamily="49" charset="0"/>
              </a:rPr>
              <a:t>|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: either, or (choice)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116210"/>
            <a:ext cx="2834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1804060" y="4499829"/>
            <a:ext cx="339227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519936" y="3325048"/>
            <a:ext cx="4968552" cy="341632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This data was produced using </a:t>
            </a:r>
            <a:r>
              <a:rPr lang="en-US" sz="12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SomeSoftware</a:t>
            </a:r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™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   # this value is suspicious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endParaRPr lang="en-US" sz="12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There can be anything between blocks,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 kind of useful information or inane chatter.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this is a comment about all values below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sz="12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1297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computable model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4059" y="1340769"/>
            <a:ext cx="351410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file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 junk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*)+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04060" y="1724385"/>
            <a:ext cx="4051109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block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begin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?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(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| empty line)*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…</a:t>
            </a:r>
          </a:p>
          <a:p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end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</a:t>
            </a:r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 comment?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04060" y="3492995"/>
            <a:ext cx="20104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name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:= string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4059" y="3876611"/>
            <a:ext cx="17956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data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real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04060" y="4260227"/>
            <a:ext cx="222528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comment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</a:t>
            </a:r>
            <a:r>
              <a:rPr lang="en-US" sz="1400" u="sng" dirty="0">
                <a:solidFill>
                  <a:prstClr val="black"/>
                </a:solidFill>
                <a:latin typeface="Lucida Sans Typewriter" pitchFamily="49" charset="0"/>
              </a:rPr>
              <a:t>#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string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4059" y="4643844"/>
            <a:ext cx="26548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i="1" dirty="0">
                <a:solidFill>
                  <a:prstClr val="black"/>
                </a:solidFill>
                <a:latin typeface="Lucida Sans Typewriter" pitchFamily="49" charset="0"/>
              </a:rPr>
              <a:t>junk    </a:t>
            </a: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:= string |</a:t>
            </a:r>
            <a:b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</a:br>
            <a:r>
              <a:rPr lang="en-US" sz="1400" dirty="0">
                <a:solidFill>
                  <a:prstClr val="black"/>
                </a:solidFill>
                <a:latin typeface="Lucida Sans Typewriter" pitchFamily="49" charset="0"/>
              </a:rPr>
              <a:t>             empty line</a:t>
            </a:r>
          </a:p>
        </p:txBody>
      </p:sp>
      <p:grpSp>
        <p:nvGrpSpPr>
          <p:cNvPr id="64" name="Group 63"/>
          <p:cNvGrpSpPr/>
          <p:nvPr/>
        </p:nvGrpSpPr>
        <p:grpSpPr>
          <a:xfrm>
            <a:off x="5015880" y="3454434"/>
            <a:ext cx="1788382" cy="383616"/>
            <a:chOff x="4067944" y="3454434"/>
            <a:chExt cx="1788382" cy="383616"/>
          </a:xfrm>
        </p:grpSpPr>
        <p:grpSp>
          <p:nvGrpSpPr>
            <p:cNvPr id="13" name="Group 12"/>
            <p:cNvGrpSpPr/>
            <p:nvPr/>
          </p:nvGrpSpPr>
          <p:grpSpPr>
            <a:xfrm>
              <a:off x="4572000" y="3454434"/>
              <a:ext cx="1284326" cy="383616"/>
              <a:chOff x="4499992" y="4030498"/>
              <a:chExt cx="1284326" cy="383616"/>
            </a:xfrm>
          </p:grpSpPr>
          <p:sp>
            <p:nvSpPr>
              <p:cNvPr id="9" name="Rounded Rectangle 8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4499992" y="4031959"/>
                <a:ext cx="12843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not in block</a:t>
                </a:r>
              </a:p>
            </p:txBody>
          </p:sp>
        </p:grpSp>
        <p:cxnSp>
          <p:nvCxnSpPr>
            <p:cNvPr id="21" name="Straight Arrow Connector 20"/>
            <p:cNvCxnSpPr>
              <a:endCxn id="12" idx="1"/>
            </p:cNvCxnSpPr>
            <p:nvPr/>
          </p:nvCxnSpPr>
          <p:spPr>
            <a:xfrm flipV="1">
              <a:off x="4067944" y="3640561"/>
              <a:ext cx="504056" cy="568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5" name="Group 64"/>
          <p:cNvGrpSpPr/>
          <p:nvPr/>
        </p:nvGrpSpPr>
        <p:grpSpPr>
          <a:xfrm>
            <a:off x="6096000" y="2699629"/>
            <a:ext cx="2748122" cy="1125599"/>
            <a:chOff x="5148064" y="2699628"/>
            <a:chExt cx="2748122" cy="1125599"/>
          </a:xfrm>
        </p:grpSpPr>
        <p:grpSp>
          <p:nvGrpSpPr>
            <p:cNvPr id="14" name="Group 13"/>
            <p:cNvGrpSpPr/>
            <p:nvPr/>
          </p:nvGrpSpPr>
          <p:grpSpPr>
            <a:xfrm>
              <a:off x="6744058" y="3441611"/>
              <a:ext cx="1152128" cy="383616"/>
              <a:chOff x="4572000" y="4030498"/>
              <a:chExt cx="1152128" cy="383616"/>
            </a:xfrm>
          </p:grpSpPr>
          <p:sp>
            <p:nvSpPr>
              <p:cNvPr id="15" name="Rounded Rectangle 14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  <a:latin typeface="Calibri"/>
                </a:endParaRPr>
              </a:p>
            </p:txBody>
          </p:sp>
          <p:sp>
            <p:nvSpPr>
              <p:cNvPr id="16" name="TextBox 15"/>
              <p:cNvSpPr txBox="1"/>
              <p:nvPr/>
            </p:nvSpPr>
            <p:spPr>
              <a:xfrm>
                <a:off x="4704198" y="4031959"/>
                <a:ext cx="9108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prstClr val="black"/>
                    </a:solidFill>
                    <a:latin typeface="Calibri"/>
                  </a:rPr>
                  <a:t>in block</a:t>
                </a:r>
              </a:p>
            </p:txBody>
          </p:sp>
        </p:grpSp>
        <p:cxnSp>
          <p:nvCxnSpPr>
            <p:cNvPr id="24" name="Curved Connector 23"/>
            <p:cNvCxnSpPr>
              <a:stCxn id="9" idx="0"/>
              <a:endCxn id="16" idx="0"/>
            </p:cNvCxnSpPr>
            <p:nvPr/>
          </p:nvCxnSpPr>
          <p:spPr>
            <a:xfrm rot="5400000" flipH="1" flipV="1">
              <a:off x="6234186" y="2356950"/>
              <a:ext cx="11362" cy="2183606"/>
            </a:xfrm>
            <a:prstGeom prst="curvedConnector3">
              <a:avLst>
                <a:gd name="adj1" fmla="val 2111970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/>
            <p:cNvSpPr txBox="1"/>
            <p:nvPr/>
          </p:nvSpPr>
          <p:spPr>
            <a:xfrm>
              <a:off x="5724128" y="2699628"/>
              <a:ext cx="125707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begin block</a:t>
              </a:r>
            </a:p>
          </p:txBody>
        </p:sp>
      </p:grpSp>
      <p:grpSp>
        <p:nvGrpSpPr>
          <p:cNvPr id="68" name="Group 67"/>
          <p:cNvGrpSpPr/>
          <p:nvPr/>
        </p:nvGrpSpPr>
        <p:grpSpPr>
          <a:xfrm>
            <a:off x="6096001" y="3825226"/>
            <a:ext cx="2100050" cy="755902"/>
            <a:chOff x="5148065" y="3825226"/>
            <a:chExt cx="2100050" cy="755902"/>
          </a:xfrm>
        </p:grpSpPr>
        <p:cxnSp>
          <p:nvCxnSpPr>
            <p:cNvPr id="29" name="Curved Connector 28"/>
            <p:cNvCxnSpPr>
              <a:stCxn id="15" idx="2"/>
              <a:endCxn id="9" idx="2"/>
            </p:cNvCxnSpPr>
            <p:nvPr/>
          </p:nvCxnSpPr>
          <p:spPr>
            <a:xfrm rot="5400000">
              <a:off x="6191678" y="2781613"/>
              <a:ext cx="12823" cy="2100050"/>
            </a:xfrm>
            <a:prstGeom prst="curvedConnector3">
              <a:avLst>
                <a:gd name="adj1" fmla="val 1882734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/>
            <p:cNvSpPr txBox="1"/>
            <p:nvPr/>
          </p:nvSpPr>
          <p:spPr>
            <a:xfrm>
              <a:off x="5853092" y="4211796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69" name="Group 68"/>
          <p:cNvGrpSpPr/>
          <p:nvPr/>
        </p:nvGrpSpPr>
        <p:grpSpPr>
          <a:xfrm>
            <a:off x="5159896" y="3838050"/>
            <a:ext cx="2520280" cy="1823198"/>
            <a:chOff x="4211960" y="3838050"/>
            <a:chExt cx="2520280" cy="1823198"/>
          </a:xfrm>
        </p:grpSpPr>
        <p:grpSp>
          <p:nvGrpSpPr>
            <p:cNvPr id="17" name="Group 16"/>
            <p:cNvGrpSpPr/>
            <p:nvPr/>
          </p:nvGrpSpPr>
          <p:grpSpPr>
            <a:xfrm>
              <a:off x="5580112" y="5277632"/>
              <a:ext cx="1152128" cy="383616"/>
              <a:chOff x="4572000" y="4030498"/>
              <a:chExt cx="1152128" cy="383616"/>
            </a:xfrm>
          </p:grpSpPr>
          <p:sp>
            <p:nvSpPr>
              <p:cNvPr id="18" name="Rounded Rectangle 17"/>
              <p:cNvSpPr/>
              <p:nvPr/>
            </p:nvSpPr>
            <p:spPr>
              <a:xfrm>
                <a:off x="4572000" y="4030498"/>
                <a:ext cx="1152128" cy="38361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rgbClr val="FF0000"/>
                  </a:solidFill>
                  <a:latin typeface="Calibri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4830290" y="4031959"/>
                <a:ext cx="658643" cy="369332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dirty="0">
                    <a:solidFill>
                      <a:srgbClr val="FF0000"/>
                    </a:solidFill>
                    <a:latin typeface="Calibri"/>
                  </a:rPr>
                  <a:t>error</a:t>
                </a:r>
              </a:p>
            </p:txBody>
          </p:sp>
        </p:grpSp>
        <p:cxnSp>
          <p:nvCxnSpPr>
            <p:cNvPr id="34" name="Curved Connector 33"/>
            <p:cNvCxnSpPr>
              <a:stCxn id="9" idx="2"/>
              <a:endCxn id="18" idx="1"/>
            </p:cNvCxnSpPr>
            <p:nvPr/>
          </p:nvCxnSpPr>
          <p:spPr>
            <a:xfrm rot="16200000" flipH="1">
              <a:off x="4548393" y="4437721"/>
              <a:ext cx="1631390" cy="432048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/>
            <p:cNvSpPr txBox="1"/>
            <p:nvPr/>
          </p:nvSpPr>
          <p:spPr>
            <a:xfrm>
              <a:off x="4211960" y="4643844"/>
              <a:ext cx="109517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end block</a:t>
              </a:r>
            </a:p>
          </p:txBody>
        </p:sp>
      </p:grpSp>
      <p:grpSp>
        <p:nvGrpSpPr>
          <p:cNvPr id="70" name="Group 69"/>
          <p:cNvGrpSpPr/>
          <p:nvPr/>
        </p:nvGrpSpPr>
        <p:grpSpPr>
          <a:xfrm>
            <a:off x="7680178" y="3825226"/>
            <a:ext cx="2102311" cy="1945198"/>
            <a:chOff x="6732241" y="3825226"/>
            <a:chExt cx="2102311" cy="1945198"/>
          </a:xfrm>
        </p:grpSpPr>
        <p:cxnSp>
          <p:nvCxnSpPr>
            <p:cNvPr id="37" name="Curved Connector 36"/>
            <p:cNvCxnSpPr>
              <a:stCxn id="15" idx="2"/>
              <a:endCxn id="18" idx="3"/>
            </p:cNvCxnSpPr>
            <p:nvPr/>
          </p:nvCxnSpPr>
          <p:spPr>
            <a:xfrm rot="5400000">
              <a:off x="6204075" y="4353392"/>
              <a:ext cx="1644213" cy="587882"/>
            </a:xfrm>
            <a:prstGeom prst="curvedConnector2">
              <a:avLst/>
            </a:prstGeom>
            <a:ln w="2540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/>
            <p:cNvSpPr txBox="1"/>
            <p:nvPr/>
          </p:nvSpPr>
          <p:spPr>
            <a:xfrm>
              <a:off x="7092280" y="4293096"/>
              <a:ext cx="174227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begin block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FF0000"/>
                  </a:solidFill>
                  <a:latin typeface="Calibri"/>
                </a:rPr>
              </a:br>
              <a:r>
                <a:rPr lang="en-US" dirty="0">
                  <a:solidFill>
                    <a:srgbClr val="FF0000"/>
                  </a:solidFill>
                  <a:latin typeface="Calibri"/>
                </a:rPr>
                <a:t>end wrong block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or</a:t>
              </a:r>
            </a:p>
            <a:p>
              <a:pPr algn="ctr"/>
              <a:r>
                <a:rPr lang="en-US" dirty="0">
                  <a:solidFill>
                    <a:srgbClr val="FF0000"/>
                  </a:solidFill>
                  <a:latin typeface="Calibri"/>
                </a:rPr>
                <a:t>end of file</a:t>
              </a:r>
            </a:p>
          </p:txBody>
        </p:sp>
      </p:grpSp>
      <p:grpSp>
        <p:nvGrpSpPr>
          <p:cNvPr id="63" name="Group 62"/>
          <p:cNvGrpSpPr/>
          <p:nvPr/>
        </p:nvGrpSpPr>
        <p:grpSpPr>
          <a:xfrm>
            <a:off x="4655840" y="2996952"/>
            <a:ext cx="1440160" cy="643610"/>
            <a:chOff x="3707904" y="2996952"/>
            <a:chExt cx="1440160" cy="643610"/>
          </a:xfrm>
        </p:grpSpPr>
        <p:cxnSp>
          <p:nvCxnSpPr>
            <p:cNvPr id="44" name="Curved Connector 43"/>
            <p:cNvCxnSpPr>
              <a:stCxn id="12" idx="1"/>
              <a:endCxn id="9" idx="0"/>
            </p:cNvCxnSpPr>
            <p:nvPr/>
          </p:nvCxnSpPr>
          <p:spPr>
            <a:xfrm rot="10800000" flipH="1">
              <a:off x="4499992" y="3454435"/>
              <a:ext cx="648072" cy="186127"/>
            </a:xfrm>
            <a:prstGeom prst="curvedConnector4">
              <a:avLst>
                <a:gd name="adj1" fmla="val -35274"/>
                <a:gd name="adj2" fmla="val 222819"/>
              </a:avLst>
            </a:prstGeom>
            <a:ln w="25400">
              <a:headEnd type="stealth" w="lg" len="lg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51"/>
            <p:cNvSpPr txBox="1"/>
            <p:nvPr/>
          </p:nvSpPr>
          <p:spPr>
            <a:xfrm>
              <a:off x="3707904" y="2996952"/>
              <a:ext cx="58702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junk</a:t>
              </a:r>
            </a:p>
          </p:txBody>
        </p:sp>
      </p:grpSp>
      <p:grpSp>
        <p:nvGrpSpPr>
          <p:cNvPr id="66" name="Group 65"/>
          <p:cNvGrpSpPr/>
          <p:nvPr/>
        </p:nvGrpSpPr>
        <p:grpSpPr>
          <a:xfrm>
            <a:off x="8207599" y="2204865"/>
            <a:ext cx="1230953" cy="1428555"/>
            <a:chOff x="7259662" y="2204864"/>
            <a:chExt cx="1230953" cy="1428555"/>
          </a:xfrm>
        </p:grpSpPr>
        <p:cxnSp>
          <p:nvCxnSpPr>
            <p:cNvPr id="54" name="Curved Connector 53"/>
            <p:cNvCxnSpPr>
              <a:stCxn id="15" idx="3"/>
              <a:endCxn id="16" idx="0"/>
            </p:cNvCxnSpPr>
            <p:nvPr/>
          </p:nvCxnSpPr>
          <p:spPr>
            <a:xfrm flipH="1" flipV="1">
              <a:off x="7259662" y="3443072"/>
              <a:ext cx="564516" cy="190347"/>
            </a:xfrm>
            <a:prstGeom prst="curvedConnector4">
              <a:avLst>
                <a:gd name="adj1" fmla="val -40495"/>
                <a:gd name="adj2" fmla="val 220864"/>
              </a:avLst>
            </a:prstGeom>
            <a:ln w="25400"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7308304" y="2204864"/>
              <a:ext cx="1182311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comment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or</a:t>
              </a:r>
              <a:b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</a:br>
              <a:r>
                <a:rPr lang="en-US" dirty="0">
                  <a:solidFill>
                    <a:srgbClr val="1F497D">
                      <a:lumMod val="40000"/>
                      <a:lumOff val="60000"/>
                    </a:srgbClr>
                  </a:solidFill>
                  <a:latin typeface="Calibri"/>
                </a:rPr>
                <a:t>empty line</a:t>
              </a:r>
            </a:p>
          </p:txBody>
        </p:sp>
      </p:grpSp>
      <p:grpSp>
        <p:nvGrpSpPr>
          <p:cNvPr id="67" name="Group 66"/>
          <p:cNvGrpSpPr/>
          <p:nvPr/>
        </p:nvGrpSpPr>
        <p:grpSpPr>
          <a:xfrm>
            <a:off x="8196050" y="3633420"/>
            <a:ext cx="1524002" cy="380937"/>
            <a:chOff x="7248114" y="3633419"/>
            <a:chExt cx="1524002" cy="380937"/>
          </a:xfrm>
        </p:grpSpPr>
        <p:cxnSp>
          <p:nvCxnSpPr>
            <p:cNvPr id="60" name="Curved Connector 59"/>
            <p:cNvCxnSpPr>
              <a:stCxn id="15" idx="3"/>
              <a:endCxn id="15" idx="2"/>
            </p:cNvCxnSpPr>
            <p:nvPr/>
          </p:nvCxnSpPr>
          <p:spPr>
            <a:xfrm flipH="1">
              <a:off x="7248114" y="3633419"/>
              <a:ext cx="576064" cy="191808"/>
            </a:xfrm>
            <a:prstGeom prst="curvedConnector4">
              <a:avLst>
                <a:gd name="adj1" fmla="val -39683"/>
                <a:gd name="adj2" fmla="val 219182"/>
              </a:avLst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1"/>
            <p:cNvSpPr txBox="1"/>
            <p:nvPr/>
          </p:nvSpPr>
          <p:spPr>
            <a:xfrm>
              <a:off x="8172400" y="3645024"/>
              <a:ext cx="599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data</a:t>
              </a: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6672064" y="2276872"/>
            <a:ext cx="1324786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create block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6568016" y="4571836"/>
            <a:ext cx="1328184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return block</a:t>
            </a:r>
          </a:p>
        </p:txBody>
      </p:sp>
      <p:sp>
        <p:nvSpPr>
          <p:cNvPr id="73" name="TextBox 72"/>
          <p:cNvSpPr txBox="1"/>
          <p:nvPr/>
        </p:nvSpPr>
        <p:spPr>
          <a:xfrm>
            <a:off x="9552385" y="3043119"/>
            <a:ext cx="1006879" cy="646331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prstClr val="black"/>
                </a:solidFill>
                <a:latin typeface="Calibri"/>
              </a:rPr>
              <a:t>add data</a:t>
            </a:r>
            <a:br>
              <a:rPr lang="en-US" dirty="0">
                <a:solidFill>
                  <a:prstClr val="black"/>
                </a:solidFill>
                <a:latin typeface="Calibri"/>
              </a:rPr>
            </a:br>
            <a:r>
              <a:rPr lang="en-US" dirty="0">
                <a:solidFill>
                  <a:prstClr val="black"/>
                </a:solidFill>
                <a:latin typeface="Calibri"/>
              </a:rPr>
              <a:t>to block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6812572" y="5867980"/>
            <a:ext cx="1155637" cy="369332"/>
          </a:xfrm>
          <a:prstGeom prst="rect">
            <a:avLst/>
          </a:prstGeom>
          <a:noFill/>
          <a:ln w="19050">
            <a:solidFill>
              <a:srgbClr val="92D05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raise error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248128" y="1484785"/>
            <a:ext cx="301710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Finite state automaton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119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6721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2" grpId="0" animBg="1"/>
      <p:bldP spid="73" grpId="0" animBg="1"/>
      <p:bldP spid="74" grpId="0" animBg="1"/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40943D-33DF-0B0F-96EA-8584BB5D55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Type hints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817D63-BAE2-0C04-D80B-6446257086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FA5A-3265-2BC8-17E4-5D1218A14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52710935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class </a:t>
            </a:r>
            <a:r>
              <a:rPr lang="en-US" dirty="0" err="1"/>
              <a:t>BlockParser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2044184" y="1457489"/>
            <a:ext cx="7837402" cy="304698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BlockParser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', 'error']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comment_pattern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#.*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block_begin_pattern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begin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block_end_pattern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re.compile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r'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end</a:t>
            </a:r>
            <a:r>
              <a:rPr lang="en-US" sz="16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\s+(\w+)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self.__reset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044184" y="4913874"/>
            <a:ext cx="4751622" cy="13234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__reset(self):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self.__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current_block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self.__blocks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self.__match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None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23993" y="5661248"/>
            <a:ext cx="392575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alibri"/>
              </a:rPr>
              <a:t>Must be called before parsing a new file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253450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State pattern: from model to code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1703513" y="1477808"/>
            <a:ext cx="5984331" cy="504753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for line in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block_file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line =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self.__preprocess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DanglingEndBlockError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is_begin_block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NestedBlocksError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is_end_block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   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end_matches_begin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finish_block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  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not_in_block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 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NonMatchingBlockDelimitersError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    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elif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   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else: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  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UnknownStateError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self.get_state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())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if self.__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s_in_state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in_block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'):</a:t>
            </a:r>
          </a:p>
          <a:p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raise </a:t>
            </a:r>
            <a:r>
              <a:rPr lang="en-US" sz="1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NonClosedBlockError</a:t>
            </a:r>
            <a:r>
              <a:rPr lang="en-US" sz="1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</a:t>
            </a:r>
          </a:p>
        </p:txBody>
      </p:sp>
      <p:pic>
        <p:nvPicPr>
          <p:cNvPr id="82" name="Picture 3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3336" y="1628800"/>
            <a:ext cx="3963144" cy="285204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638917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design patterns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Erich Gamma, Richard Helm, Ralph Johnson and John </a:t>
            </a:r>
            <a:r>
              <a:rPr lang="en-US" dirty="0" err="1"/>
              <a:t>Vlissides</a:t>
            </a:r>
            <a:r>
              <a:rPr lang="en-US" dirty="0"/>
              <a:t> (1994) </a:t>
            </a:r>
            <a:r>
              <a:rPr lang="en-US" i="1" dirty="0"/>
              <a:t>Design patterns: elements of reusable object-oriented software</a:t>
            </a:r>
            <a:r>
              <a:rPr lang="en-US" dirty="0"/>
              <a:t>, Addison-Wesley</a:t>
            </a:r>
            <a:endParaRPr lang="en-US" sz="2800" dirty="0"/>
          </a:p>
          <a:p>
            <a:r>
              <a:rPr lang="en-US" dirty="0" err="1"/>
              <a:t>Kamon</a:t>
            </a:r>
            <a:r>
              <a:rPr lang="en-US" dirty="0"/>
              <a:t> </a:t>
            </a:r>
            <a:r>
              <a:rPr lang="en-US" dirty="0" err="1"/>
              <a:t>Ayeva</a:t>
            </a:r>
            <a:r>
              <a:rPr lang="en-US" dirty="0"/>
              <a:t> and </a:t>
            </a:r>
            <a:r>
              <a:rPr lang="en-US" dirty="0" err="1"/>
              <a:t>Sakis</a:t>
            </a:r>
            <a:r>
              <a:rPr lang="en-US" dirty="0"/>
              <a:t> </a:t>
            </a:r>
            <a:r>
              <a:rPr lang="en-US" dirty="0" err="1"/>
              <a:t>Kesampalis</a:t>
            </a:r>
            <a:r>
              <a:rPr lang="en-US" dirty="0"/>
              <a:t> (2018) </a:t>
            </a:r>
            <a:r>
              <a:rPr lang="en-US" i="1" dirty="0"/>
              <a:t>Mastering Python Design patters, </a:t>
            </a:r>
            <a:r>
              <a:rPr lang="en-US" dirty="0" err="1"/>
              <a:t>Packt</a:t>
            </a:r>
            <a:r>
              <a:rPr lang="en-US" dirty="0"/>
              <a:t>&gt;</a:t>
            </a:r>
            <a:endParaRPr lang="en-US" sz="2800" dirty="0"/>
          </a:p>
          <a:p>
            <a:endParaRPr lang="en-US" sz="2800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122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0076994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EBD77BFB-EC1B-99A4-119C-B0E8E4A46A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75AF409-6841-DEAD-36ED-0608D3B4B9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to verify correctness/catch potential bugs</a:t>
            </a:r>
          </a:p>
          <a:p>
            <a:r>
              <a:rPr lang="en-US" dirty="0"/>
              <a:t>Documents code</a:t>
            </a:r>
          </a:p>
          <a:p>
            <a:r>
              <a:rPr lang="en-US" dirty="0"/>
              <a:t>Only checked statically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no performance impact</a:t>
            </a:r>
          </a:p>
          <a:p>
            <a:r>
              <a:rPr lang="en-US" dirty="0"/>
              <a:t>Can be added gradually 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DE67D0-57D7-7D31-A719-2992E4B217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1376524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0CE5A-33F1-F6A0-BF9F-984E2F704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to use?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2CAA68-DFE0-8174-8BD1-A7B0A59265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</a:t>
            </a:r>
          </a:p>
          <a:p>
            <a:pPr lvl="1"/>
            <a:r>
              <a:rPr lang="en-US" dirty="0"/>
              <a:t>Parameter type(s)</a:t>
            </a:r>
          </a:p>
          <a:p>
            <a:pPr lvl="1"/>
            <a:r>
              <a:rPr lang="en-US" dirty="0"/>
              <a:t>Return types</a:t>
            </a:r>
          </a:p>
          <a:p>
            <a:r>
              <a:rPr lang="en-US" dirty="0"/>
              <a:t>Classes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 (see functions)</a:t>
            </a:r>
          </a:p>
          <a:p>
            <a:r>
              <a:rPr lang="en-US" dirty="0"/>
              <a:t>Variables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EC3151-4B1C-3A6B-E7BC-BA6EE8FEF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40624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76BF5-A2EA-8709-A75F-85A0A71D6E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5BF891-031F-E137-0BC8-7CA74D9FD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15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A80472-5EFD-F89E-7CBB-6719E1447AAB}"/>
              </a:ext>
            </a:extLst>
          </p:cNvPr>
          <p:cNvSpPr txBox="1"/>
          <p:nvPr/>
        </p:nvSpPr>
        <p:spPr>
          <a:xfrm>
            <a:off x="3033186" y="2420060"/>
            <a:ext cx="6250429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(text: str) -&gt;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counts: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 = {}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words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(r'\W+', 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word in words: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word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word.lower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word not in counts: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counts[word]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counts[word]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counts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651F995-E62A-A732-9F03-8BFC9EBA18D3}"/>
              </a:ext>
            </a:extLst>
          </p:cNvPr>
          <p:cNvGrpSpPr/>
          <p:nvPr/>
        </p:nvGrpSpPr>
        <p:grpSpPr>
          <a:xfrm>
            <a:off x="3562379" y="2775154"/>
            <a:ext cx="1969477" cy="2135860"/>
            <a:chOff x="1173743" y="2625863"/>
            <a:chExt cx="1969477" cy="213586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F4B5AC62-CAAD-F5EB-3E2E-02E2D348DD0B}"/>
                </a:ext>
              </a:extLst>
            </p:cNvPr>
            <p:cNvSpPr/>
            <p:nvPr/>
          </p:nvSpPr>
          <p:spPr>
            <a:xfrm>
              <a:off x="1259633" y="2625863"/>
              <a:ext cx="1674827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A05C89B6-4F23-952B-386D-21401219B3D5}"/>
                </a:ext>
              </a:extLst>
            </p:cNvPr>
            <p:cNvSpPr/>
            <p:nvPr/>
          </p:nvSpPr>
          <p:spPr>
            <a:xfrm>
              <a:off x="1173743" y="4513227"/>
              <a:ext cx="1969477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35C95CE-88CC-BA83-0CB0-8900C52600B1}"/>
              </a:ext>
            </a:extLst>
          </p:cNvPr>
          <p:cNvSpPr/>
          <p:nvPr/>
        </p:nvSpPr>
        <p:spPr>
          <a:xfrm>
            <a:off x="7048919" y="3004459"/>
            <a:ext cx="602183" cy="248496"/>
          </a:xfrm>
          <a:prstGeom prst="roundRect">
            <a:avLst/>
          </a:prstGeom>
          <a:solidFill>
            <a:srgbClr val="FF0000">
              <a:alpha val="4196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778B12E-377F-D56E-6572-63E744F46411}"/>
              </a:ext>
            </a:extLst>
          </p:cNvPr>
          <p:cNvGrpSpPr/>
          <p:nvPr/>
        </p:nvGrpSpPr>
        <p:grpSpPr>
          <a:xfrm>
            <a:off x="5145047" y="2775154"/>
            <a:ext cx="1143785" cy="1859371"/>
            <a:chOff x="2756411" y="2625863"/>
            <a:chExt cx="1143785" cy="1859371"/>
          </a:xfrm>
        </p:grpSpPr>
        <p:sp>
          <p:nvSpPr>
            <p:cNvPr id="12" name="Rectangle: Rounded Corners 11">
              <a:extLst>
                <a:ext uri="{FF2B5EF4-FFF2-40B4-BE49-F238E27FC236}">
                  <a16:creationId xmlns:a16="http://schemas.microsoft.com/office/drawing/2014/main" id="{B3B1AC79-762A-7F4B-06B4-B6D64E9B824B}"/>
                </a:ext>
              </a:extLst>
            </p:cNvPr>
            <p:cNvSpPr/>
            <p:nvPr/>
          </p:nvSpPr>
          <p:spPr>
            <a:xfrm>
              <a:off x="3305229" y="3972052"/>
              <a:ext cx="594967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Rectangle: Rounded Corners 12">
              <a:extLst>
                <a:ext uri="{FF2B5EF4-FFF2-40B4-BE49-F238E27FC236}">
                  <a16:creationId xmlns:a16="http://schemas.microsoft.com/office/drawing/2014/main" id="{D60E4518-C4DD-ED4C-D6E7-BBB4362AC059}"/>
                </a:ext>
              </a:extLst>
            </p:cNvPr>
            <p:cNvSpPr/>
            <p:nvPr/>
          </p:nvSpPr>
          <p:spPr>
            <a:xfrm>
              <a:off x="2756411" y="4236738"/>
              <a:ext cx="594967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4" name="Rectangle: Rounded Corners 13">
              <a:extLst>
                <a:ext uri="{FF2B5EF4-FFF2-40B4-BE49-F238E27FC236}">
                  <a16:creationId xmlns:a16="http://schemas.microsoft.com/office/drawing/2014/main" id="{1DD63D24-B72B-E4DE-5E92-BA4AFDB8BCC8}"/>
                </a:ext>
              </a:extLst>
            </p:cNvPr>
            <p:cNvSpPr/>
            <p:nvPr/>
          </p:nvSpPr>
          <p:spPr>
            <a:xfrm>
              <a:off x="3002237" y="2625863"/>
              <a:ext cx="464535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EB33E6F-54CF-00AF-584D-11D7E8F68AAA}"/>
              </a:ext>
            </a:extLst>
          </p:cNvPr>
          <p:cNvGrpSpPr/>
          <p:nvPr/>
        </p:nvGrpSpPr>
        <p:grpSpPr>
          <a:xfrm>
            <a:off x="5145047" y="2488645"/>
            <a:ext cx="3720145" cy="248496"/>
            <a:chOff x="2756411" y="2339354"/>
            <a:chExt cx="3720145" cy="248496"/>
          </a:xfrm>
        </p:grpSpPr>
        <p:sp>
          <p:nvSpPr>
            <p:cNvPr id="6" name="Rectangle: Rounded Corners 5">
              <a:extLst>
                <a:ext uri="{FF2B5EF4-FFF2-40B4-BE49-F238E27FC236}">
                  <a16:creationId xmlns:a16="http://schemas.microsoft.com/office/drawing/2014/main" id="{3E6E4DB4-D1FB-3EF9-1847-68B2A8E25637}"/>
                </a:ext>
              </a:extLst>
            </p:cNvPr>
            <p:cNvSpPr/>
            <p:nvPr/>
          </p:nvSpPr>
          <p:spPr>
            <a:xfrm>
              <a:off x="4632290" y="2339354"/>
              <a:ext cx="602183" cy="248496"/>
            </a:xfrm>
            <a:prstGeom prst="roundRect">
              <a:avLst/>
            </a:prstGeom>
            <a:solidFill>
              <a:srgbClr val="4F81BD">
                <a:alpha val="41961"/>
              </a:srgb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6A5792FA-1092-CFB9-2FD6-E4A9E6E19477}"/>
                </a:ext>
              </a:extLst>
            </p:cNvPr>
            <p:cNvSpPr/>
            <p:nvPr/>
          </p:nvSpPr>
          <p:spPr>
            <a:xfrm>
              <a:off x="2756411" y="2339354"/>
              <a:ext cx="1274413" cy="248496"/>
            </a:xfrm>
            <a:prstGeom prst="roundRect">
              <a:avLst/>
            </a:prstGeom>
            <a:solidFill>
              <a:srgbClr val="FF0000">
                <a:alpha val="41961"/>
              </a:srgbClr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1" name="Rectangle: Rounded Corners 10">
              <a:extLst>
                <a:ext uri="{FF2B5EF4-FFF2-40B4-BE49-F238E27FC236}">
                  <a16:creationId xmlns:a16="http://schemas.microsoft.com/office/drawing/2014/main" id="{FF3C97B0-D1BC-FE80-3446-D12DCE48F582}"/>
                </a:ext>
              </a:extLst>
            </p:cNvPr>
            <p:cNvSpPr/>
            <p:nvPr/>
          </p:nvSpPr>
          <p:spPr>
            <a:xfrm>
              <a:off x="5371404" y="2339354"/>
              <a:ext cx="464535" cy="248496"/>
            </a:xfrm>
            <a:prstGeom prst="roundRect">
              <a:avLst/>
            </a:prstGeom>
            <a:solidFill>
              <a:srgbClr val="00B050">
                <a:alpha val="41961"/>
              </a:srgbClr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CDB258B0-E58C-B767-B8E2-D571CCB48ABB}"/>
                </a:ext>
              </a:extLst>
            </p:cNvPr>
            <p:cNvSpPr/>
            <p:nvPr/>
          </p:nvSpPr>
          <p:spPr>
            <a:xfrm>
              <a:off x="6012021" y="2339354"/>
              <a:ext cx="464535" cy="248496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0F8156C-AC1B-D7AE-CFA1-D08BD293DFFD}"/>
              </a:ext>
            </a:extLst>
          </p:cNvPr>
          <p:cNvGrpSpPr/>
          <p:nvPr/>
        </p:nvGrpSpPr>
        <p:grpSpPr>
          <a:xfrm>
            <a:off x="6090780" y="2755963"/>
            <a:ext cx="902154" cy="1878562"/>
            <a:chOff x="3702144" y="2606672"/>
            <a:chExt cx="902154" cy="1878562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A36E6D9A-0CB9-C624-1DEE-84CFCA541CA9}"/>
                </a:ext>
              </a:extLst>
            </p:cNvPr>
            <p:cNvSpPr/>
            <p:nvPr/>
          </p:nvSpPr>
          <p:spPr>
            <a:xfrm>
              <a:off x="4372030" y="3956795"/>
              <a:ext cx="232268" cy="263753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5BA5A0B5-21EE-C74E-8008-D8C51435EAC8}"/>
                </a:ext>
              </a:extLst>
            </p:cNvPr>
            <p:cNvSpPr/>
            <p:nvPr/>
          </p:nvSpPr>
          <p:spPr>
            <a:xfrm>
              <a:off x="3960486" y="4221481"/>
              <a:ext cx="232268" cy="263753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0D6511B-DFAA-5CD7-7CBF-7702AF35BE80}"/>
                </a:ext>
              </a:extLst>
            </p:cNvPr>
            <p:cNvSpPr/>
            <p:nvPr/>
          </p:nvSpPr>
          <p:spPr>
            <a:xfrm>
              <a:off x="3702144" y="2606672"/>
              <a:ext cx="464535" cy="248496"/>
            </a:xfrm>
            <a:prstGeom prst="roundRect">
              <a:avLst/>
            </a:prstGeom>
            <a:solidFill>
              <a:srgbClr val="7030A0">
                <a:alpha val="41961"/>
              </a:srgbClr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0775283-5B6C-43AE-BD63-F702D8F0EC90}"/>
              </a:ext>
            </a:extLst>
          </p:cNvPr>
          <p:cNvGrpSpPr/>
          <p:nvPr/>
        </p:nvGrpSpPr>
        <p:grpSpPr>
          <a:xfrm>
            <a:off x="5782254" y="1705032"/>
            <a:ext cx="3437381" cy="811605"/>
            <a:chOff x="2724539" y="1555741"/>
            <a:chExt cx="3437381" cy="811605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BFB9881E-5DCC-3929-1D7B-1FB121AE7040}"/>
                </a:ext>
              </a:extLst>
            </p:cNvPr>
            <p:cNvCxnSpPr>
              <a:cxnSpLocks/>
              <a:stCxn id="26" idx="1"/>
              <a:endCxn id="9" idx="0"/>
            </p:cNvCxnSpPr>
            <p:nvPr/>
          </p:nvCxnSpPr>
          <p:spPr>
            <a:xfrm flipH="1">
              <a:off x="2724539" y="1740407"/>
              <a:ext cx="1306285" cy="626939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1F8C8C55-5716-DD4C-1510-1490F3D4ADC1}"/>
                </a:ext>
              </a:extLst>
            </p:cNvPr>
            <p:cNvSpPr txBox="1"/>
            <p:nvPr/>
          </p:nvSpPr>
          <p:spPr>
            <a:xfrm>
              <a:off x="4030824" y="1555741"/>
              <a:ext cx="213109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Function parameters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8863E31-AEEB-8DA8-6968-046CD33EE869}"/>
              </a:ext>
            </a:extLst>
          </p:cNvPr>
          <p:cNvGrpSpPr/>
          <p:nvPr/>
        </p:nvGrpSpPr>
        <p:grpSpPr>
          <a:xfrm>
            <a:off x="6992934" y="1855406"/>
            <a:ext cx="3958410" cy="933986"/>
            <a:chOff x="7552769" y="1706115"/>
            <a:chExt cx="3958410" cy="933986"/>
          </a:xfrm>
        </p:grpSpPr>
        <p:sp>
          <p:nvSpPr>
            <p:cNvPr id="29" name="Rectangle: Rounded Corners 28">
              <a:extLst>
                <a:ext uri="{FF2B5EF4-FFF2-40B4-BE49-F238E27FC236}">
                  <a16:creationId xmlns:a16="http://schemas.microsoft.com/office/drawing/2014/main" id="{A072A60B-9D14-269B-F72A-23EF393BF560}"/>
                </a:ext>
              </a:extLst>
            </p:cNvPr>
            <p:cNvSpPr/>
            <p:nvPr/>
          </p:nvSpPr>
          <p:spPr>
            <a:xfrm>
              <a:off x="7552769" y="2270769"/>
              <a:ext cx="1920068" cy="369332"/>
            </a:xfrm>
            <a:prstGeom prst="roundRect">
              <a:avLst/>
            </a:prstGeom>
            <a:solidFill>
              <a:srgbClr val="FFC000">
                <a:alpha val="23922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2F9A6332-B46C-A906-C090-3348C346DCEE}"/>
                </a:ext>
              </a:extLst>
            </p:cNvPr>
            <p:cNvGrpSpPr/>
            <p:nvPr/>
          </p:nvGrpSpPr>
          <p:grpSpPr>
            <a:xfrm>
              <a:off x="9472837" y="1706115"/>
              <a:ext cx="2038342" cy="749320"/>
              <a:chOff x="3284374" y="1555741"/>
              <a:chExt cx="2038342" cy="749320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AFC93E2E-7A5E-C651-982F-83A093C8F183}"/>
                  </a:ext>
                </a:extLst>
              </p:cNvPr>
              <p:cNvCxnSpPr>
                <a:cxnSpLocks/>
                <a:stCxn id="32" idx="1"/>
                <a:endCxn id="29" idx="3"/>
              </p:cNvCxnSpPr>
              <p:nvPr/>
            </p:nvCxnSpPr>
            <p:spPr>
              <a:xfrm flipH="1">
                <a:off x="3284374" y="1740407"/>
                <a:ext cx="746450" cy="564654"/>
              </a:xfrm>
              <a:prstGeom prst="straightConnector1">
                <a:avLst/>
              </a:prstGeom>
              <a:ln w="28575">
                <a:solidFill>
                  <a:srgbClr val="FFC00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7EC1F6A7-72BE-97A5-46A1-6CF15D17AAF1}"/>
                  </a:ext>
                </a:extLst>
              </p:cNvPr>
              <p:cNvSpPr txBox="1"/>
              <p:nvPr/>
            </p:nvSpPr>
            <p:spPr>
              <a:xfrm>
                <a:off x="4030824" y="1555741"/>
                <a:ext cx="129189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Return type</a:t>
                </a:r>
                <a:endParaRPr lang="LID4096" dirty="0"/>
              </a:p>
            </p:txBody>
          </p:sp>
        </p:grp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97F4BD26-C8A7-FD01-1CA9-2F0060CFF1F9}"/>
              </a:ext>
            </a:extLst>
          </p:cNvPr>
          <p:cNvGrpSpPr/>
          <p:nvPr/>
        </p:nvGrpSpPr>
        <p:grpSpPr>
          <a:xfrm>
            <a:off x="1079226" y="2740642"/>
            <a:ext cx="5593856" cy="633149"/>
            <a:chOff x="1639061" y="2591351"/>
            <a:chExt cx="5593856" cy="633149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0FD82743-1082-4B83-BF59-C43A7DD2C44A}"/>
                </a:ext>
              </a:extLst>
            </p:cNvPr>
            <p:cNvGrpSpPr/>
            <p:nvPr/>
          </p:nvGrpSpPr>
          <p:grpSpPr>
            <a:xfrm>
              <a:off x="1639061" y="2749283"/>
              <a:ext cx="2483153" cy="475217"/>
              <a:chOff x="4583797" y="1450008"/>
              <a:chExt cx="2483153" cy="475217"/>
            </a:xfrm>
          </p:grpSpPr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6501EC88-2C27-98E6-F557-4FA3FFF677A4}"/>
                  </a:ext>
                </a:extLst>
              </p:cNvPr>
              <p:cNvCxnSpPr>
                <a:cxnSpLocks/>
                <a:stCxn id="36" idx="3"/>
                <a:endCxn id="39" idx="1"/>
              </p:cNvCxnSpPr>
              <p:nvPr/>
            </p:nvCxnSpPr>
            <p:spPr>
              <a:xfrm flipV="1">
                <a:off x="6002775" y="1450008"/>
                <a:ext cx="1064175" cy="290551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8194B8DB-D439-A927-AAED-72B2E868174F}"/>
                  </a:ext>
                </a:extLst>
              </p:cNvPr>
              <p:cNvSpPr txBox="1"/>
              <p:nvPr/>
            </p:nvSpPr>
            <p:spPr>
              <a:xfrm>
                <a:off x="4583797" y="1555893"/>
                <a:ext cx="141897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Variable type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E0A16E7F-B4C1-7A4C-EBED-1A3E9CA33B24}"/>
                </a:ext>
              </a:extLst>
            </p:cNvPr>
            <p:cNvSpPr/>
            <p:nvPr/>
          </p:nvSpPr>
          <p:spPr>
            <a:xfrm>
              <a:off x="4122214" y="2591351"/>
              <a:ext cx="3110703" cy="315864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859067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42FDE9-262D-CDBB-BC8C-B241138B8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82F54-16E4-100B-660E-C868B74B7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Better: type statements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EF61E-78E4-DE4D-1AC2-32EB47DD2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125D17-3F99-AB2D-6C68-2641F5B1F053}"/>
              </a:ext>
            </a:extLst>
          </p:cNvPr>
          <p:cNvSpPr txBox="1"/>
          <p:nvPr/>
        </p:nvSpPr>
        <p:spPr>
          <a:xfrm>
            <a:off x="3844950" y="2420060"/>
            <a:ext cx="5009705" cy="313932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type Count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[str, int]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word_count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(text: str) -&gt; Count: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counts: Count = {}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words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re.split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(r'\W+', text)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word in words: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word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word.lower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word not in counts: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counts[word] = 0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counts[word] +=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counts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449269A9-6E0D-9EE2-9502-6EF19C7A908A}"/>
              </a:ext>
            </a:extLst>
          </p:cNvPr>
          <p:cNvGrpSpPr/>
          <p:nvPr/>
        </p:nvGrpSpPr>
        <p:grpSpPr>
          <a:xfrm>
            <a:off x="1520058" y="2437311"/>
            <a:ext cx="6166959" cy="936480"/>
            <a:chOff x="1268129" y="2288020"/>
            <a:chExt cx="6166959" cy="936480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6AD437F9-3FF5-CD22-3E42-92FB3EFAA9E9}"/>
                </a:ext>
              </a:extLst>
            </p:cNvPr>
            <p:cNvGrpSpPr/>
            <p:nvPr/>
          </p:nvGrpSpPr>
          <p:grpSpPr>
            <a:xfrm>
              <a:off x="1268129" y="2449591"/>
              <a:ext cx="2324892" cy="774909"/>
              <a:chOff x="4212865" y="1150316"/>
              <a:chExt cx="2324892" cy="774909"/>
            </a:xfrm>
          </p:grpSpPr>
          <p:cxnSp>
            <p:nvCxnSpPr>
              <p:cNvPr id="27" name="Straight Arrow Connector 26">
                <a:extLst>
                  <a:ext uri="{FF2B5EF4-FFF2-40B4-BE49-F238E27FC236}">
                    <a16:creationId xmlns:a16="http://schemas.microsoft.com/office/drawing/2014/main" id="{BD241EFB-3395-81C9-D658-3AF1BC82FFBA}"/>
                  </a:ext>
                </a:extLst>
              </p:cNvPr>
              <p:cNvCxnSpPr>
                <a:cxnSpLocks/>
                <a:stCxn id="33" idx="3"/>
                <a:endCxn id="24" idx="1"/>
              </p:cNvCxnSpPr>
              <p:nvPr/>
            </p:nvCxnSpPr>
            <p:spPr>
              <a:xfrm flipV="1">
                <a:off x="5955201" y="1150316"/>
                <a:ext cx="582556" cy="590243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B2B3673F-A262-84BE-1824-60ED8594AA48}"/>
                  </a:ext>
                </a:extLst>
              </p:cNvPr>
              <p:cNvSpPr txBox="1"/>
              <p:nvPr/>
            </p:nvSpPr>
            <p:spPr>
              <a:xfrm>
                <a:off x="4212865" y="1555893"/>
                <a:ext cx="1742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Define type alias</a:t>
                </a:r>
                <a:endParaRPr lang="LID4096" dirty="0"/>
              </a:p>
            </p:txBody>
          </p:sp>
        </p:grp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B92EECB8-A70F-8B7C-0839-81A36D2884A3}"/>
                </a:ext>
              </a:extLst>
            </p:cNvPr>
            <p:cNvSpPr/>
            <p:nvPr/>
          </p:nvSpPr>
          <p:spPr>
            <a:xfrm>
              <a:off x="3593021" y="2288020"/>
              <a:ext cx="384206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103A1DD7-B145-86A7-67C7-FF0D75F54E83}"/>
              </a:ext>
            </a:extLst>
          </p:cNvPr>
          <p:cNvGrpSpPr/>
          <p:nvPr/>
        </p:nvGrpSpPr>
        <p:grpSpPr>
          <a:xfrm>
            <a:off x="5493386" y="3013086"/>
            <a:ext cx="3153067" cy="561330"/>
            <a:chOff x="4681622" y="3013086"/>
            <a:chExt cx="3153067" cy="561330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4ACCCC9B-09F6-72BB-D0AB-141552189406}"/>
                </a:ext>
              </a:extLst>
            </p:cNvPr>
            <p:cNvSpPr/>
            <p:nvPr/>
          </p:nvSpPr>
          <p:spPr>
            <a:xfrm>
              <a:off x="6978273" y="3013086"/>
              <a:ext cx="856416" cy="290832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B254FEED-42E5-ABA2-8526-D6D748893B86}"/>
                </a:ext>
              </a:extLst>
            </p:cNvPr>
            <p:cNvSpPr/>
            <p:nvPr/>
          </p:nvSpPr>
          <p:spPr>
            <a:xfrm>
              <a:off x="4681622" y="3283584"/>
              <a:ext cx="856416" cy="290832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27693928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Group 21">
            <a:extLst>
              <a:ext uri="{FF2B5EF4-FFF2-40B4-BE49-F238E27FC236}">
                <a16:creationId xmlns:a16="http://schemas.microsoft.com/office/drawing/2014/main" id="{EA567948-048D-3424-53DF-61654C60855F}"/>
              </a:ext>
            </a:extLst>
          </p:cNvPr>
          <p:cNvGrpSpPr/>
          <p:nvPr/>
        </p:nvGrpSpPr>
        <p:grpSpPr>
          <a:xfrm>
            <a:off x="672539" y="1263064"/>
            <a:ext cx="8042586" cy="5355312"/>
            <a:chOff x="672539" y="1263064"/>
            <a:chExt cx="8042586" cy="53553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5B83807-0241-BBB2-FBA5-A913C9346725}"/>
                </a:ext>
              </a:extLst>
            </p:cNvPr>
            <p:cNvSpPr txBox="1"/>
            <p:nvPr/>
          </p:nvSpPr>
          <p:spPr>
            <a:xfrm>
              <a:off x="672539" y="1263064"/>
              <a:ext cx="8042586" cy="53553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typing import TYPE_CHECKING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TYPE_CHECKING: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from 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typeshed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__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__(self, data: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int(data)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@property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data(self) -&gt; int: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@data.setter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data(self, value: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ConvertibleToInt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int(value)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MyClass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 -&gt;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print(data)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3B2DB00-FDAD-8C9F-8C15-F12ACD906B9C}"/>
                </a:ext>
              </a:extLst>
            </p:cNvPr>
            <p:cNvSpPr txBox="1"/>
            <p:nvPr/>
          </p:nvSpPr>
          <p:spPr>
            <a:xfrm>
              <a:off x="7805196" y="6310599"/>
              <a:ext cx="909929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classes.py</a:t>
              </a:r>
              <a:endParaRPr lang="LID4096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2EEB3A3-3F1C-3E4F-4999-7C984E99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10E822-A6A8-1094-CBF9-02A6118EC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17</a:t>
            </a:fld>
            <a:endParaRPr lang="nl-BE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74F3C5F-FD8A-AD98-E969-593F876AB340}"/>
              </a:ext>
            </a:extLst>
          </p:cNvPr>
          <p:cNvGrpSpPr/>
          <p:nvPr/>
        </p:nvGrpSpPr>
        <p:grpSpPr>
          <a:xfrm>
            <a:off x="4236836" y="1475030"/>
            <a:ext cx="6485436" cy="669602"/>
            <a:chOff x="3593022" y="1941559"/>
            <a:chExt cx="6485436" cy="6696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C4A917BF-4831-C129-D41B-B15F92F5F26E}"/>
                </a:ext>
              </a:extLst>
            </p:cNvPr>
            <p:cNvGrpSpPr/>
            <p:nvPr/>
          </p:nvGrpSpPr>
          <p:grpSpPr>
            <a:xfrm>
              <a:off x="5887616" y="1941559"/>
              <a:ext cx="4190842" cy="508032"/>
              <a:chOff x="8832352" y="642284"/>
              <a:chExt cx="4190842" cy="508032"/>
            </a:xfrm>
          </p:grpSpPr>
          <p:cxnSp>
            <p:nvCxnSpPr>
              <p:cNvPr id="8" name="Straight Arrow Connector 7">
                <a:extLst>
                  <a:ext uri="{FF2B5EF4-FFF2-40B4-BE49-F238E27FC236}">
                    <a16:creationId xmlns:a16="http://schemas.microsoft.com/office/drawing/2014/main" id="{C101AFD1-1657-4372-F550-FBBF7BEE5377}"/>
                  </a:ext>
                </a:extLst>
              </p:cNvPr>
              <p:cNvCxnSpPr>
                <a:cxnSpLocks/>
                <a:stCxn id="9" idx="1"/>
                <a:endCxn id="7" idx="3"/>
              </p:cNvCxnSpPr>
              <p:nvPr/>
            </p:nvCxnSpPr>
            <p:spPr>
              <a:xfrm flipH="1">
                <a:off x="8832352" y="826950"/>
                <a:ext cx="2448506" cy="323366"/>
              </a:xfrm>
              <a:prstGeom prst="straightConnector1">
                <a:avLst/>
              </a:prstGeom>
              <a:ln w="28575">
                <a:solidFill>
                  <a:srgbClr val="002060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C0FD931-0763-2F4D-1197-4C6150703497}"/>
                  </a:ext>
                </a:extLst>
              </p:cNvPr>
              <p:cNvSpPr txBox="1"/>
              <p:nvPr/>
            </p:nvSpPr>
            <p:spPr>
              <a:xfrm>
                <a:off x="11280858" y="642284"/>
                <a:ext cx="17423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Define type alias</a:t>
                </a:r>
                <a:endParaRPr lang="LID4096" dirty="0"/>
              </a:p>
            </p:txBody>
          </p:sp>
        </p:grpSp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14C2D240-936C-D6AB-CAC7-6E603CFEADC0}"/>
                </a:ext>
              </a:extLst>
            </p:cNvPr>
            <p:cNvSpPr/>
            <p:nvPr/>
          </p:nvSpPr>
          <p:spPr>
            <a:xfrm>
              <a:off x="3593022" y="2288020"/>
              <a:ext cx="229459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41E6F9A-8B6F-83EC-11D1-A814B05D9C3C}"/>
              </a:ext>
            </a:extLst>
          </p:cNvPr>
          <p:cNvGrpSpPr/>
          <p:nvPr/>
        </p:nvGrpSpPr>
        <p:grpSpPr>
          <a:xfrm>
            <a:off x="4236836" y="2891401"/>
            <a:ext cx="3013051" cy="2528275"/>
            <a:chOff x="4236836" y="2891401"/>
            <a:chExt cx="3013051" cy="2528275"/>
          </a:xfrm>
        </p:grpSpPr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842B83DC-456A-757B-2CDC-1B97C67480F1}"/>
                </a:ext>
              </a:extLst>
            </p:cNvPr>
            <p:cNvSpPr/>
            <p:nvPr/>
          </p:nvSpPr>
          <p:spPr>
            <a:xfrm>
              <a:off x="4684503" y="2891401"/>
              <a:ext cx="256538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7" name="Rectangle: Rounded Corners 16">
              <a:extLst>
                <a:ext uri="{FF2B5EF4-FFF2-40B4-BE49-F238E27FC236}">
                  <a16:creationId xmlns:a16="http://schemas.microsoft.com/office/drawing/2014/main" id="{0FBC174F-9DE0-347B-A639-4A1502B8CA1A}"/>
                </a:ext>
              </a:extLst>
            </p:cNvPr>
            <p:cNvSpPr/>
            <p:nvPr/>
          </p:nvSpPr>
          <p:spPr>
            <a:xfrm>
              <a:off x="4236836" y="5096535"/>
              <a:ext cx="2565384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C53902E8-A45B-58DF-57B6-0408EE447F52}"/>
              </a:ext>
            </a:extLst>
          </p:cNvPr>
          <p:cNvSpPr/>
          <p:nvPr/>
        </p:nvSpPr>
        <p:spPr>
          <a:xfrm>
            <a:off x="3717891" y="4045287"/>
            <a:ext cx="462962" cy="267158"/>
          </a:xfrm>
          <a:prstGeom prst="roundRect">
            <a:avLst/>
          </a:prstGeom>
          <a:solidFill>
            <a:srgbClr val="FF0000">
              <a:alpha val="41961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4F30713-210C-8D8A-6719-2C9E3B110C93}"/>
              </a:ext>
            </a:extLst>
          </p:cNvPr>
          <p:cNvSpPr/>
          <p:nvPr/>
        </p:nvSpPr>
        <p:spPr>
          <a:xfrm>
            <a:off x="3604548" y="5950145"/>
            <a:ext cx="976783" cy="323140"/>
          </a:xfrm>
          <a:prstGeom prst="roundRect">
            <a:avLst/>
          </a:prstGeom>
          <a:solidFill>
            <a:srgbClr val="00B050">
              <a:alpha val="4196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61704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87D8401C-D532-D382-1332-03D417CF6D02}"/>
              </a:ext>
            </a:extLst>
          </p:cNvPr>
          <p:cNvGrpSpPr/>
          <p:nvPr/>
        </p:nvGrpSpPr>
        <p:grpSpPr>
          <a:xfrm>
            <a:off x="2538664" y="1263064"/>
            <a:ext cx="5285421" cy="5355312"/>
            <a:chOff x="672539" y="1263064"/>
            <a:chExt cx="5285421" cy="535531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6DC24D0-0228-6F66-2941-D679211E2790}"/>
                </a:ext>
              </a:extLst>
            </p:cNvPr>
            <p:cNvSpPr txBox="1"/>
            <p:nvPr/>
          </p:nvSpPr>
          <p:spPr>
            <a:xfrm>
              <a:off x="672539" y="1263064"/>
              <a:ext cx="5285421" cy="535531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typing import Self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Node[T]: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_left: Self |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_right: Self |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_data: T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__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__(self, data: T):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self._left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self._right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None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data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@property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def left(self) -&gt; Self | None: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self._left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@data.setter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it-IT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 data(self, data: T) -&gt; None:</a:t>
              </a:r>
            </a:p>
            <a:p>
              <a:r>
                <a:rPr lang="it-IT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self._data = data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4058FD61-CF4A-21AF-121C-49C3DBFF831F}"/>
                </a:ext>
              </a:extLst>
            </p:cNvPr>
            <p:cNvSpPr txBox="1"/>
            <p:nvPr/>
          </p:nvSpPr>
          <p:spPr>
            <a:xfrm>
              <a:off x="5252382" y="1263064"/>
              <a:ext cx="705578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tree.py</a:t>
              </a:r>
              <a:endParaRPr lang="LID4096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63B7A43C-1AA7-FE37-DA1E-129E3FAD0D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Generic types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C618C94-66B5-14A9-296B-7493B6A6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18</a:t>
            </a:fld>
            <a:endParaRPr lang="nl-B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BC16E515-B60D-6046-EC3E-4E8B7CCCCB05}"/>
              </a:ext>
            </a:extLst>
          </p:cNvPr>
          <p:cNvGrpSpPr/>
          <p:nvPr/>
        </p:nvGrpSpPr>
        <p:grpSpPr>
          <a:xfrm>
            <a:off x="3387014" y="1821491"/>
            <a:ext cx="6694491" cy="1156675"/>
            <a:chOff x="1520889" y="1821491"/>
            <a:chExt cx="6694491" cy="115667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48722B9C-8AFB-DE3E-11C0-58AB880FA7F7}"/>
                </a:ext>
              </a:extLst>
            </p:cNvPr>
            <p:cNvGrpSpPr/>
            <p:nvPr/>
          </p:nvGrpSpPr>
          <p:grpSpPr>
            <a:xfrm>
              <a:off x="1520889" y="1821491"/>
              <a:ext cx="6694491" cy="694495"/>
              <a:chOff x="877075" y="2288020"/>
              <a:chExt cx="6694491" cy="694495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97D5E8FB-DC04-3870-2BF4-55570CA1F53E}"/>
                  </a:ext>
                </a:extLst>
              </p:cNvPr>
              <p:cNvGrpSpPr/>
              <p:nvPr/>
            </p:nvGrpSpPr>
            <p:grpSpPr>
              <a:xfrm>
                <a:off x="1903442" y="2449591"/>
                <a:ext cx="5668124" cy="532924"/>
                <a:chOff x="4848178" y="1150316"/>
                <a:chExt cx="5668124" cy="532924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753929C5-2B75-72F9-B00E-5FA7517CBD11}"/>
                    </a:ext>
                  </a:extLst>
                </p:cNvPr>
                <p:cNvCxnSpPr>
                  <a:cxnSpLocks/>
                  <a:stCxn id="9" idx="1"/>
                  <a:endCxn id="7" idx="3"/>
                </p:cNvCxnSpPr>
                <p:nvPr/>
              </p:nvCxnSpPr>
              <p:spPr>
                <a:xfrm flipH="1" flipV="1">
                  <a:off x="4848178" y="1150316"/>
                  <a:ext cx="4282808" cy="348258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3E5E7CC7-2E8D-189F-A5B8-77D79B7F7683}"/>
                    </a:ext>
                  </a:extLst>
                </p:cNvPr>
                <p:cNvSpPr txBox="1"/>
                <p:nvPr/>
              </p:nvSpPr>
              <p:spPr>
                <a:xfrm>
                  <a:off x="9130986" y="1313908"/>
                  <a:ext cx="13853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Generic type</a:t>
                  </a:r>
                  <a:endParaRPr lang="LID4096" dirty="0"/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A91D847B-19F3-B2FD-B5F8-16E11800ABAE}"/>
                  </a:ext>
                </a:extLst>
              </p:cNvPr>
              <p:cNvSpPr/>
              <p:nvPr/>
            </p:nvSpPr>
            <p:spPr>
              <a:xfrm>
                <a:off x="877075" y="2288020"/>
                <a:ext cx="1026367" cy="323141"/>
              </a:xfrm>
              <a:prstGeom prst="roundRect">
                <a:avLst/>
              </a:prstGeom>
              <a:solidFill>
                <a:srgbClr val="002060">
                  <a:alpha val="23922"/>
                </a:srgb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BF88062-A717-E822-A156-BA8BC4790313}"/>
                </a:ext>
              </a:extLst>
            </p:cNvPr>
            <p:cNvCxnSpPr>
              <a:cxnSpLocks/>
              <a:stCxn id="9" idx="1"/>
              <a:endCxn id="16" idx="3"/>
            </p:cNvCxnSpPr>
            <p:nvPr/>
          </p:nvCxnSpPr>
          <p:spPr>
            <a:xfrm flipH="1">
              <a:off x="2485050" y="2331320"/>
              <a:ext cx="4345014" cy="48527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D8705809-DE21-9A45-295C-E11558A8AA49}"/>
                </a:ext>
              </a:extLst>
            </p:cNvPr>
            <p:cNvSpPr/>
            <p:nvPr/>
          </p:nvSpPr>
          <p:spPr>
            <a:xfrm>
              <a:off x="2183363" y="2655025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9BB6BD0-6275-1585-EF27-6168BF653A5D}"/>
              </a:ext>
            </a:extLst>
          </p:cNvPr>
          <p:cNvGrpSpPr/>
          <p:nvPr/>
        </p:nvGrpSpPr>
        <p:grpSpPr>
          <a:xfrm>
            <a:off x="5965374" y="3164854"/>
            <a:ext cx="859995" cy="3082136"/>
            <a:chOff x="4099249" y="3164854"/>
            <a:chExt cx="859995" cy="3082136"/>
          </a:xfrm>
        </p:grpSpPr>
        <p:sp>
          <p:nvSpPr>
            <p:cNvPr id="23" name="Rectangle: Rounded Corners 22">
              <a:extLst>
                <a:ext uri="{FF2B5EF4-FFF2-40B4-BE49-F238E27FC236}">
                  <a16:creationId xmlns:a16="http://schemas.microsoft.com/office/drawing/2014/main" id="{B9A38928-396B-FFD7-469E-BDEEB5A75F11}"/>
                </a:ext>
              </a:extLst>
            </p:cNvPr>
            <p:cNvSpPr/>
            <p:nvPr/>
          </p:nvSpPr>
          <p:spPr>
            <a:xfrm>
              <a:off x="4657557" y="3164854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4" name="Rectangle: Rounded Corners 23">
              <a:extLst>
                <a:ext uri="{FF2B5EF4-FFF2-40B4-BE49-F238E27FC236}">
                  <a16:creationId xmlns:a16="http://schemas.microsoft.com/office/drawing/2014/main" id="{1351366D-E3EC-994F-6750-42D34FD79E97}"/>
                </a:ext>
              </a:extLst>
            </p:cNvPr>
            <p:cNvSpPr/>
            <p:nvPr/>
          </p:nvSpPr>
          <p:spPr>
            <a:xfrm>
              <a:off x="4099249" y="5923849"/>
              <a:ext cx="301687" cy="323141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0ADD3687-EF73-DE0D-F721-67497D5947D5}"/>
              </a:ext>
            </a:extLst>
          </p:cNvPr>
          <p:cNvSpPr/>
          <p:nvPr/>
        </p:nvSpPr>
        <p:spPr>
          <a:xfrm>
            <a:off x="5618433" y="4840440"/>
            <a:ext cx="623751" cy="323141"/>
          </a:xfrm>
          <a:prstGeom prst="roundRect">
            <a:avLst/>
          </a:prstGeom>
          <a:solidFill>
            <a:srgbClr val="00B050">
              <a:alpha val="41961"/>
            </a:srgb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6500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487A09-C4A2-2251-697E-F5237517FB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oup 25">
            <a:extLst>
              <a:ext uri="{FF2B5EF4-FFF2-40B4-BE49-F238E27FC236}">
                <a16:creationId xmlns:a16="http://schemas.microsoft.com/office/drawing/2014/main" id="{981B3DD3-B81C-8A38-ACCA-52119D866933}"/>
              </a:ext>
            </a:extLst>
          </p:cNvPr>
          <p:cNvGrpSpPr/>
          <p:nvPr/>
        </p:nvGrpSpPr>
        <p:grpSpPr>
          <a:xfrm>
            <a:off x="4502687" y="1557638"/>
            <a:ext cx="5009705" cy="3416320"/>
            <a:chOff x="672539" y="1263064"/>
            <a:chExt cx="5009705" cy="3416320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262117FC-09FE-80A9-ADE8-CF9C21C9E652}"/>
                </a:ext>
              </a:extLst>
            </p:cNvPr>
            <p:cNvSpPr txBox="1"/>
            <p:nvPr/>
          </p:nvSpPr>
          <p:spPr>
            <a:xfrm>
              <a:off x="672539" y="1263064"/>
              <a:ext cx="5009705" cy="341632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typing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NewType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NewType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int)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Age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NewType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('Age', int)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Person: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age: Age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Person.age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Age(25)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Person.age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25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C44CCFD-6959-5315-5F5C-8C8707C65D72}"/>
                </a:ext>
              </a:extLst>
            </p:cNvPr>
            <p:cNvSpPr txBox="1"/>
            <p:nvPr/>
          </p:nvSpPr>
          <p:spPr>
            <a:xfrm>
              <a:off x="4459280" y="1263064"/>
              <a:ext cx="12039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new_types.py</a:t>
              </a:r>
              <a:endParaRPr lang="LID4096" sz="1400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53EC88A-4187-32CC-FA85-788DB2993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types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68F5F32-7B45-2283-C55A-273C285E7E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19</a:t>
            </a:fld>
            <a:endParaRPr lang="nl-BE"/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3319A4A-705B-A88D-46BB-0AE35D191739}"/>
              </a:ext>
            </a:extLst>
          </p:cNvPr>
          <p:cNvGrpSpPr/>
          <p:nvPr/>
        </p:nvGrpSpPr>
        <p:grpSpPr>
          <a:xfrm>
            <a:off x="1847739" y="2142361"/>
            <a:ext cx="3955899" cy="584933"/>
            <a:chOff x="-317213" y="-241250"/>
            <a:chExt cx="3955899" cy="58493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DA2E081-5486-9977-17A1-5CCB504F0212}"/>
                </a:ext>
              </a:extLst>
            </p:cNvPr>
            <p:cNvGrpSpPr/>
            <p:nvPr/>
          </p:nvGrpSpPr>
          <p:grpSpPr>
            <a:xfrm>
              <a:off x="-317213" y="-241250"/>
              <a:ext cx="3955899" cy="482298"/>
              <a:chOff x="-961027" y="225279"/>
              <a:chExt cx="3955899" cy="482298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686A53CA-9DEB-6288-44D0-6AA30AACF2DE}"/>
                  </a:ext>
                </a:extLst>
              </p:cNvPr>
              <p:cNvGrpSpPr/>
              <p:nvPr/>
            </p:nvGrpSpPr>
            <p:grpSpPr>
              <a:xfrm>
                <a:off x="-961027" y="338245"/>
                <a:ext cx="2707400" cy="369332"/>
                <a:chOff x="1983709" y="-961030"/>
                <a:chExt cx="2707400" cy="369332"/>
              </a:xfrm>
            </p:grpSpPr>
            <p:cxnSp>
              <p:nvCxnSpPr>
                <p:cNvPr id="8" name="Straight Arrow Connector 7">
                  <a:extLst>
                    <a:ext uri="{FF2B5EF4-FFF2-40B4-BE49-F238E27FC236}">
                      <a16:creationId xmlns:a16="http://schemas.microsoft.com/office/drawing/2014/main" id="{A01848A0-7859-F7F2-DAA7-F0EE86672563}"/>
                    </a:ext>
                  </a:extLst>
                </p:cNvPr>
                <p:cNvCxnSpPr>
                  <a:cxnSpLocks/>
                  <a:stCxn id="9" idx="3"/>
                  <a:endCxn id="7" idx="1"/>
                </p:cNvCxnSpPr>
                <p:nvPr/>
              </p:nvCxnSpPr>
              <p:spPr>
                <a:xfrm flipV="1">
                  <a:off x="3354597" y="-936861"/>
                  <a:ext cx="1336512" cy="160497"/>
                </a:xfrm>
                <a:prstGeom prst="straightConnector1">
                  <a:avLst/>
                </a:prstGeom>
                <a:ln w="28575">
                  <a:solidFill>
                    <a:srgbClr val="002060"/>
                  </a:solidFill>
                  <a:tailEnd type="stealth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4684F46B-1224-C05F-7795-CA10CD996C99}"/>
                    </a:ext>
                  </a:extLst>
                </p:cNvPr>
                <p:cNvSpPr txBox="1"/>
                <p:nvPr/>
              </p:nvSpPr>
              <p:spPr>
                <a:xfrm>
                  <a:off x="1983709" y="-961030"/>
                  <a:ext cx="1370888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/>
                    <a:t>Specific type</a:t>
                  </a:r>
                  <a:endParaRPr lang="LID4096" dirty="0"/>
                </a:p>
              </p:txBody>
            </p:sp>
          </p:grpSp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C2BEFB34-EBE6-5E03-49C6-5BCE2A215295}"/>
                  </a:ext>
                </a:extLst>
              </p:cNvPr>
              <p:cNvSpPr/>
              <p:nvPr/>
            </p:nvSpPr>
            <p:spPr>
              <a:xfrm>
                <a:off x="1746373" y="225279"/>
                <a:ext cx="1248499" cy="274270"/>
              </a:xfrm>
              <a:prstGeom prst="roundRect">
                <a:avLst/>
              </a:prstGeom>
              <a:solidFill>
                <a:srgbClr val="002060">
                  <a:alpha val="23922"/>
                </a:srgbClr>
              </a:solidFill>
              <a:ln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</p:grp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777A3790-852B-2352-EC89-25C8CF2272DC}"/>
                </a:ext>
              </a:extLst>
            </p:cNvPr>
            <p:cNvCxnSpPr>
              <a:cxnSpLocks/>
              <a:stCxn id="9" idx="3"/>
              <a:endCxn id="16" idx="1"/>
            </p:cNvCxnSpPr>
            <p:nvPr/>
          </p:nvCxnSpPr>
          <p:spPr>
            <a:xfrm>
              <a:off x="1053675" y="56382"/>
              <a:ext cx="1336512" cy="150166"/>
            </a:xfrm>
            <a:prstGeom prst="straightConnector1">
              <a:avLst/>
            </a:prstGeom>
            <a:ln w="28575">
              <a:solidFill>
                <a:srgbClr val="00206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8892795-F7F6-398F-45F9-C651A8C24BF6}"/>
                </a:ext>
              </a:extLst>
            </p:cNvPr>
            <p:cNvSpPr/>
            <p:nvPr/>
          </p:nvSpPr>
          <p:spPr>
            <a:xfrm>
              <a:off x="2390187" y="69413"/>
              <a:ext cx="523824" cy="274270"/>
            </a:xfrm>
            <a:prstGeom prst="roundRect">
              <a:avLst/>
            </a:prstGeom>
            <a:solidFill>
              <a:srgbClr val="002060">
                <a:alpha val="23922"/>
              </a:srgbClr>
            </a:solidFill>
            <a:ln>
              <a:solidFill>
                <a:srgbClr val="00206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C2DC969-E552-157F-3DA3-E40CF419807E}"/>
              </a:ext>
            </a:extLst>
          </p:cNvPr>
          <p:cNvGrpSpPr/>
          <p:nvPr/>
        </p:nvGrpSpPr>
        <p:grpSpPr>
          <a:xfrm>
            <a:off x="4502687" y="4609322"/>
            <a:ext cx="2224684" cy="387998"/>
            <a:chOff x="4502687" y="4609322"/>
            <a:chExt cx="2224684" cy="387998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0843BE7-0677-CABA-09E0-622C29C485D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55139" y="4609322"/>
              <a:ext cx="2172232" cy="3646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EE462599-DA63-5345-101A-BD9C411C15A0}"/>
                </a:ext>
              </a:extLst>
            </p:cNvPr>
            <p:cNvCxnSpPr>
              <a:cxnSpLocks/>
            </p:cNvCxnSpPr>
            <p:nvPr/>
          </p:nvCxnSpPr>
          <p:spPr>
            <a:xfrm>
              <a:off x="4502687" y="4632684"/>
              <a:ext cx="2172232" cy="36463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3137903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104762-D7F7-0F15-37AB-07A5F7C8D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9E8E4-F653-B9C9-3571-8754E54A3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45D48-7FBF-475C-0DF7-C819AFE0C6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mypy</a:t>
            </a:r>
            <a:r>
              <a:rPr lang="en-US" dirty="0"/>
              <a:t> cheat sheet:</a:t>
            </a:r>
            <a:br>
              <a:rPr lang="en-US" dirty="0"/>
            </a:br>
            <a:r>
              <a:rPr lang="en-US" sz="2400" dirty="0">
                <a:hlinkClick r:id="rId2"/>
              </a:rPr>
              <a:t>https://mypy.readthedocs.io/en/stable/cheat_sheet_py3.html</a:t>
            </a:r>
            <a:endParaRPr lang="en-US" sz="2400" dirty="0"/>
          </a:p>
          <a:p>
            <a:r>
              <a:rPr lang="en-US" dirty="0"/>
              <a:t>Static typing with Python</a:t>
            </a:r>
            <a:br>
              <a:rPr lang="en-US" dirty="0"/>
            </a:br>
            <a:r>
              <a:rPr lang="en-US" sz="2400" dirty="0">
                <a:hlinkClick r:id="rId3"/>
              </a:rPr>
              <a:t>https://typing.readthedocs.io/en/latest/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839A4B-414A-ED3E-2220-BF9E14A1D6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38522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Errors:</a:t>
            </a:r>
            <a:br>
              <a:rPr lang="en-US" dirty="0"/>
            </a:br>
            <a:r>
              <a:rPr lang="en-US" dirty="0"/>
              <a:t>dealing with exceptions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https://github.com/gjbex/Python-software-engineering/tree/master/source-code/error-handling</a:t>
            </a:r>
            <a:endParaRPr lang="en-US" sz="1800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326805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</a:t>
            </a:r>
            <a:endParaRPr lang="nl-BE" dirty="0"/>
          </a:p>
        </p:txBody>
      </p:sp>
      <p:sp>
        <p:nvSpPr>
          <p:cNvPr id="6" name="TextBox 5"/>
          <p:cNvSpPr txBox="1"/>
          <p:nvPr/>
        </p:nvSpPr>
        <p:spPr>
          <a:xfrm>
            <a:off x="2063552" y="1408708"/>
            <a:ext cx="8064896" cy="203132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15878" y="3861049"/>
            <a:ext cx="6112571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"./quote.0.py", line 13,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6,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list index out of range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999656" y="6135688"/>
            <a:ext cx="637251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Either check length of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sys.argv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or deal with error!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13" name="Group 12"/>
          <p:cNvGrpSpPr/>
          <p:nvPr/>
        </p:nvGrpSpPr>
        <p:grpSpPr>
          <a:xfrm>
            <a:off x="1847529" y="4869161"/>
            <a:ext cx="3680517" cy="1023213"/>
            <a:chOff x="323528" y="4869160"/>
            <a:chExt cx="3680517" cy="1023213"/>
          </a:xfrm>
        </p:grpSpPr>
        <p:sp>
          <p:nvSpPr>
            <p:cNvPr id="9" name="Rounded Rectangle 8"/>
            <p:cNvSpPr/>
            <p:nvPr/>
          </p:nvSpPr>
          <p:spPr>
            <a:xfrm>
              <a:off x="2491877" y="5517232"/>
              <a:ext cx="1512168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23528" y="486916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2" name="Straight Arrow Connector 11"/>
            <p:cNvCxnSpPr>
              <a:stCxn id="10" idx="3"/>
              <a:endCxn id="9" idx="1"/>
            </p:cNvCxnSpPr>
            <p:nvPr/>
          </p:nvCxnSpPr>
          <p:spPr>
            <a:xfrm>
              <a:off x="1724745" y="5284659"/>
              <a:ext cx="767132" cy="420144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75046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Playing catch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063552" y="1408708"/>
            <a:ext cx="8064896" cy="341632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file',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(r'\r\n')}|")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15680" y="5573932"/>
            <a:ext cx="3493264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$ python quote.py</a:t>
            </a:r>
            <a:b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### error: no input file</a:t>
            </a:r>
            <a:endParaRPr lang="en-US" b="1" dirty="0">
              <a:solidFill>
                <a:prstClr val="white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743897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trouble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495601" y="1628801"/>
            <a:ext cx="7215437" cy="203132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17, in &lt;module&gt;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status = main()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"./quote.py", line 11, in main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with open(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 as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[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Errno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2] No such file or directory: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2061974" y="3310799"/>
            <a:ext cx="1513746" cy="1933114"/>
            <a:chOff x="1493428" y="4601763"/>
            <a:chExt cx="1513746" cy="1933114"/>
          </a:xfrm>
        </p:grpSpPr>
        <p:sp>
          <p:nvSpPr>
            <p:cNvPr id="5" name="Rounded Rectangle 4"/>
            <p:cNvSpPr/>
            <p:nvPr/>
          </p:nvSpPr>
          <p:spPr>
            <a:xfrm>
              <a:off x="2007171" y="4601763"/>
              <a:ext cx="1000003" cy="375141"/>
            </a:xfrm>
            <a:prstGeom prst="round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1493428" y="5703880"/>
              <a:ext cx="140121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exception</a:t>
              </a:r>
              <a:br>
                <a:rPr lang="en-US" sz="2400" dirty="0">
                  <a:solidFill>
                    <a:srgbClr val="FF0000"/>
                  </a:solidFill>
                  <a:latin typeface="Calibri"/>
                </a:rPr>
              </a:br>
              <a:r>
                <a:rPr lang="en-US" sz="2400" dirty="0">
                  <a:solidFill>
                    <a:srgbClr val="FF0000"/>
                  </a:solidFill>
                  <a:latin typeface="Calibri"/>
                </a:rPr>
                <a:t>thrown</a:t>
              </a:r>
              <a:endParaRPr lang="nl-BE" sz="2400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7" name="Straight Arrow Connector 6"/>
            <p:cNvCxnSpPr>
              <a:stCxn id="6" idx="0"/>
              <a:endCxn id="5" idx="2"/>
            </p:cNvCxnSpPr>
            <p:nvPr/>
          </p:nvCxnSpPr>
          <p:spPr>
            <a:xfrm flipV="1">
              <a:off x="2194037" y="4976904"/>
              <a:ext cx="313136" cy="726976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57572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Catching more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693121" y="1408709"/>
            <a:ext cx="8856984" cy="4524315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try: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sys.argv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open(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file_name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for line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print(f"|{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('\r\n')}|")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except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IndexError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print('### error: no input file\n', file=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except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IOError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as 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print(f"### I/O error on '{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e.filename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e.strerror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}“,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file=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sys.stderr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sys.exit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(2)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629868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handled!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Now all exceptions are handled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Note that code size increased from 5 to 16 lines</a:t>
            </a:r>
          </a:p>
          <a:p>
            <a:pPr lvl="1"/>
            <a:r>
              <a:rPr lang="en-US" dirty="0"/>
              <a:t>Handling errors takes effort</a:t>
            </a:r>
          </a:p>
          <a:p>
            <a:pPr lvl="1"/>
            <a:r>
              <a:rPr lang="en-US" dirty="0"/>
              <a:t>Worthwhile if others are using your software!</a:t>
            </a:r>
          </a:p>
          <a:p>
            <a:r>
              <a:rPr lang="en-US" dirty="0"/>
              <a:t>One can create own exceptions, derive class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Exception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495600" y="2350622"/>
            <a:ext cx="6939720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quote.py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### I/O error on '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444986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pre and post conditions</a:t>
            </a:r>
          </a:p>
          <a:p>
            <a:pPr lvl="1"/>
            <a:r>
              <a:rPr lang="en-US" dirty="0"/>
              <a:t>Programming by contract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9" y="2804736"/>
            <a:ext cx="8042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isinstance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(n, int), 'argument must be integer'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assert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 &gt;= 0, 'argument must be positive'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if n &lt; 2: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return 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n*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 - 1)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536161" y="3820397"/>
            <a:ext cx="2245209" cy="640522"/>
            <a:chOff x="-1070938" y="3292534"/>
            <a:chExt cx="2245209" cy="640522"/>
          </a:xfrm>
        </p:grpSpPr>
        <p:sp>
          <p:nvSpPr>
            <p:cNvPr id="7" name="TextBox 6"/>
            <p:cNvSpPr txBox="1"/>
            <p:nvPr/>
          </p:nvSpPr>
          <p:spPr>
            <a:xfrm>
              <a:off x="179512" y="3563724"/>
              <a:ext cx="99475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Optional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H="1" flipV="1">
              <a:off x="-1070938" y="3292534"/>
              <a:ext cx="1250450" cy="45585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TextBox 9"/>
          <p:cNvSpPr txBox="1"/>
          <p:nvPr/>
        </p:nvSpPr>
        <p:spPr>
          <a:xfrm>
            <a:off x="2207569" y="5108992"/>
            <a:ext cx="7491153" cy="1200329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 n &gt;= 0, 'argument must be positive'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argument must be positive</a:t>
            </a:r>
          </a:p>
        </p:txBody>
      </p:sp>
    </p:spTree>
    <p:extLst>
      <p:ext uri="{BB962C8B-B14F-4D97-AF65-F5344CB8AC3E}">
        <p14:creationId xmlns:p14="http://schemas.microsoft.com/office/powerpoint/2010/main" val="9515728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use cases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development only, </a:t>
            </a:r>
            <a:r>
              <a:rPr lang="en-US" i="1" dirty="0"/>
              <a:t>not</a:t>
            </a:r>
            <a:r>
              <a:rPr lang="en-US" dirty="0"/>
              <a:t> production!</a:t>
            </a:r>
          </a:p>
          <a:p>
            <a:r>
              <a:rPr lang="en-US" i="1" dirty="0"/>
              <a:t>Not</a:t>
            </a:r>
            <a:r>
              <a:rPr lang="en-US" dirty="0"/>
              <a:t> a substitute for error handling, i.e., exception handling</a:t>
            </a:r>
          </a:p>
          <a:p>
            <a:r>
              <a:rPr lang="en-US" dirty="0"/>
              <a:t>Run without assertions, run optimized: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-O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07568" y="4005065"/>
            <a:ext cx="7848872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-O  -c 'from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; print(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fac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(-1))'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31704" y="5373217"/>
            <a:ext cx="5501314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prstClr val="black"/>
                </a:solidFill>
                <a:latin typeface="Calibri"/>
              </a:rPr>
              <a:t>Useful feature, but don't abuse!</a:t>
            </a:r>
            <a:endParaRPr lang="nl-BE" sz="32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057343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organization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https://github.com/gjbex/Python-software-engineering/tree/master/source-code/code-organization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29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29370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Python modules &amp; packages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organization</a:t>
            </a:r>
          </a:p>
          <a:p>
            <a:pPr lvl="1"/>
            <a:r>
              <a:rPr lang="en-US" dirty="0"/>
              <a:t>Functions common to multiple scripts can be put in separate file = module</a:t>
            </a:r>
          </a:p>
          <a:p>
            <a:pPr lvl="1"/>
            <a:r>
              <a:rPr lang="en-US" dirty="0"/>
              <a:t>Modules can be organized hierarchically in directory structure = packages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Python standard library is organized in packages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3215681" y="4077073"/>
            <a:ext cx="667266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in package directories!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420111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module &amp; use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853136"/>
          </a:xfrm>
        </p:spPr>
        <p:txBody>
          <a:bodyPr/>
          <a:lstStyle/>
          <a:p>
            <a:r>
              <a:rPr lang="en-US" dirty="0"/>
              <a:t>Module file: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Using the module in script: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690760" y="2204865"/>
            <a:ext cx="9283311" cy="2031325"/>
            <a:chOff x="166760" y="2204864"/>
            <a:chExt cx="9283311" cy="2031325"/>
          </a:xfrm>
        </p:grpSpPr>
        <p:sp>
          <p:nvSpPr>
            <p:cNvPr id="3" name="TextBox 2"/>
            <p:cNvSpPr txBox="1"/>
            <p:nvPr/>
          </p:nvSpPr>
          <p:spPr>
            <a:xfrm>
              <a:off x="166760" y="2204864"/>
              <a:ext cx="9283311" cy="2031325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’, 'temp’])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=int(data[0]),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=int(data[1]),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7635670" y="2204864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1689256" y="5032635"/>
            <a:ext cx="6939720" cy="1754326"/>
            <a:chOff x="165256" y="5032635"/>
            <a:chExt cx="6939720" cy="1754326"/>
          </a:xfrm>
        </p:grpSpPr>
        <p:sp>
          <p:nvSpPr>
            <p:cNvPr id="5" name="TextBox 4"/>
            <p:cNvSpPr txBox="1"/>
            <p:nvPr/>
          </p:nvSpPr>
          <p:spPr>
            <a:xfrm>
              <a:off x="165256" y="5032635"/>
              <a:ext cx="6939720" cy="1754326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738896" y="5045471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1084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Importing functions directly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Importing function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/>
              <a:t> from module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data_parsing</a:t>
            </a:r>
            <a:r>
              <a:rPr lang="en-US" dirty="0"/>
              <a:t> in script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counting.py</a:t>
            </a:r>
            <a:r>
              <a:rPr lang="en-US" dirty="0"/>
              <a:t>:</a:t>
            </a:r>
            <a:endParaRPr lang="nl-BE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21366" y="5802998"/>
            <a:ext cx="514573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as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csqrt</a:t>
            </a:r>
            <a:endParaRPr lang="en-US" b="1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19537" y="3284984"/>
            <a:ext cx="5147563" cy="2308324"/>
            <a:chOff x="395536" y="3284984"/>
            <a:chExt cx="5147563" cy="2308324"/>
          </a:xfrm>
        </p:grpSpPr>
        <p:sp>
          <p:nvSpPr>
            <p:cNvPr id="5" name="TextBox 4"/>
            <p:cNvSpPr txBox="1"/>
            <p:nvPr/>
          </p:nvSpPr>
          <p:spPr>
            <a:xfrm>
              <a:off x="395536" y="3284984"/>
              <a:ext cx="5147563" cy="2308324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data_parsing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 import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endPara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endParaRP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main():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data = 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172454" y="3284984"/>
              <a:ext cx="1366080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counting.py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6" name="TextBox 5"/>
          <p:cNvSpPr txBox="1"/>
          <p:nvPr/>
        </p:nvSpPr>
        <p:spPr>
          <a:xfrm>
            <a:off x="6744073" y="4128493"/>
            <a:ext cx="3305585" cy="15696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More concise, but name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clashes can occur!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E.g.,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math.sqrt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versus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       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cmath.sqrt</a:t>
            </a:r>
            <a:endParaRPr lang="nl-BE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2DCA63F-DBCF-43F5-93EC-26290F002DD5}"/>
              </a:ext>
            </a:extLst>
          </p:cNvPr>
          <p:cNvSpPr txBox="1"/>
          <p:nvPr/>
        </p:nvSpPr>
        <p:spPr>
          <a:xfrm rot="20468391">
            <a:off x="7364666" y="2362501"/>
            <a:ext cx="442460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b="1" dirty="0">
                <a:solidFill>
                  <a:srgbClr val="C00000"/>
                </a:solidFill>
              </a:rPr>
              <a:t>Never, ever</a:t>
            </a:r>
            <a:br>
              <a:rPr lang="en-US" sz="2400" dirty="0"/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my_module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import *</a:t>
            </a:r>
          </a:p>
        </p:txBody>
      </p:sp>
    </p:spTree>
    <p:extLst>
      <p:ext uri="{BB962C8B-B14F-4D97-AF65-F5344CB8AC3E}">
        <p14:creationId xmlns:p14="http://schemas.microsoft.com/office/powerpoint/2010/main" val="361940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" grpId="0" animBg="1"/>
      <p:bldP spid="10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Double duty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1991545" y="1412777"/>
            <a:ext cx="7491153" cy="5078313"/>
            <a:chOff x="467544" y="1412776"/>
            <a:chExt cx="7491153" cy="5078313"/>
          </a:xfrm>
        </p:grpSpPr>
        <p:sp>
          <p:nvSpPr>
            <p:cNvPr id="4" name="TextBox 3"/>
            <p:cNvSpPr txBox="1"/>
            <p:nvPr/>
          </p:nvSpPr>
          <p:spPr>
            <a:xfrm>
              <a:off x="467544" y="1412776"/>
              <a:ext cx="7491153" cy="5078313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usr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/bin/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env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python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collections 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namedtuple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  ['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', 'temp'])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(line,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=None):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data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line.rstrip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('\r\n').split(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return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case_nr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(data[0]),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dim_nr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(data[1]),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      temp=float(data[2]))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for line in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sys.stdin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line_data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=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parse_line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(line)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…</a:t>
              </a:r>
            </a:p>
            <a:p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6163013" y="1412776"/>
              <a:ext cx="1795684" cy="30777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data_parsing.py</a:t>
              </a:r>
              <a:endParaRPr lang="en-US" sz="1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548912" y="4869160"/>
            <a:ext cx="2494192" cy="1224136"/>
            <a:chOff x="5724128" y="4869160"/>
            <a:chExt cx="2494192" cy="1224136"/>
          </a:xfrm>
        </p:grpSpPr>
        <p:sp>
          <p:nvSpPr>
            <p:cNvPr id="5" name="Right Brace 4"/>
            <p:cNvSpPr/>
            <p:nvPr/>
          </p:nvSpPr>
          <p:spPr>
            <a:xfrm>
              <a:off x="5724128" y="4869160"/>
              <a:ext cx="216024" cy="1224136"/>
            </a:xfrm>
            <a:prstGeom prst="rightBrace">
              <a:avLst/>
            </a:prstGeom>
            <a:ln w="28575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6120502" y="5158062"/>
              <a:ext cx="2097818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Only executed when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run as script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473476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 layout &amp; use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weave.py</a:t>
            </a:r>
          </a:p>
          <a:p>
            <a:pPr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vsc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util.py</a:t>
            </a:r>
          </a:p>
          <a:p>
            <a:pPr lvl="1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parameter_weaver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artifact.py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base_formatter.py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fortran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__init__.py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formatter.py</a:t>
            </a:r>
          </a:p>
          <a:p>
            <a:pPr lvl="3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2">
              <a:buFont typeface="Wingdings" pitchFamily="2" charset="2"/>
              <a:buChar char="Ø"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159897" y="414908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vsc.parameter_weaver.base_formatter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BaseFormatter</a:t>
            </a:r>
            <a:endParaRPr lang="en-US" sz="1100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159896" y="1456250"/>
            <a:ext cx="5367175" cy="60016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from </a:t>
            </a:r>
            <a:r>
              <a:rPr lang="en-US" sz="11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vsc.parameter_weaver.c.formatter</a:t>
            </a:r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import Formatter</a:t>
            </a:r>
          </a:p>
          <a:p>
            <a:r>
              <a:rPr lang="en-US" sz="11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24995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 &amp; simple testing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800" dirty="0">
                <a:hlinkClick r:id="rId2"/>
              </a:rPr>
              <a:t>https://github.com/gjbex/Python-software-engineering/tree/master/source-code/testing/DocTest</a:t>
            </a:r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4993842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documentation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Documentation is very important! </a:t>
            </a:r>
            <a:r>
              <a:rPr lang="en-US" dirty="0">
                <a:sym typeface="Symbol" panose="05050102010706020507" pitchFamily="18" charset="2"/>
              </a:rPr>
              <a:t></a:t>
            </a:r>
            <a:r>
              <a:rPr lang="en-US" dirty="0"/>
              <a:t> use </a:t>
            </a:r>
            <a:r>
              <a:rPr lang="en-US" dirty="0" err="1"/>
              <a:t>DocString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207568" y="2160281"/>
            <a:ext cx="7766870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using \r, \n should work for Windows &amp; *nix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(data[0]),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11906" y="4480095"/>
            <a:ext cx="7762531" cy="2031325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import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help(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data_parsing.parse_line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Help on function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in module validator: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(line)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Split a line into its fields, convert to the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appropriate types, and return as a tuple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8560000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Formatting </a:t>
            </a:r>
            <a:r>
              <a:rPr lang="en-US" dirty="0" err="1"/>
              <a:t>docstrings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23714" y="1909764"/>
            <a:ext cx="3544287" cy="2167309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Many options</a:t>
            </a:r>
          </a:p>
          <a:p>
            <a:pPr lvl="1"/>
            <a:r>
              <a:rPr lang="en-US" dirty="0"/>
              <a:t>Google</a:t>
            </a:r>
          </a:p>
          <a:p>
            <a:pPr lvl="1"/>
            <a:r>
              <a:rPr lang="en-US" dirty="0" err="1"/>
              <a:t>reStructured</a:t>
            </a:r>
            <a:r>
              <a:rPr lang="en-US" dirty="0"/>
              <a:t> Text</a:t>
            </a:r>
          </a:p>
          <a:p>
            <a:pPr lvl="1"/>
            <a:r>
              <a:rPr lang="en-US" dirty="0" err="1"/>
              <a:t>numpy</a:t>
            </a:r>
            <a:r>
              <a:rPr lang="en-US" dirty="0"/>
              <a:t>/</a:t>
            </a:r>
            <a:r>
              <a:rPr lang="en-US" dirty="0" err="1"/>
              <a:t>scipy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847528" y="1691804"/>
            <a:ext cx="5184576" cy="477053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(line,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=None):</a:t>
            </a:r>
            <a:b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line into fields,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converted to appropriate types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Parameters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line: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line of input to parse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sep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field separator, default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whitespace</a:t>
            </a:r>
          </a:p>
          <a:p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Returns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-------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tuple[int, int, float]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data fields: case number,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dimension number, temperature        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  <a:endParaRPr lang="nl-BE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 rot="1173769">
            <a:off x="6049710" y="4637075"/>
            <a:ext cx="1786899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C00000"/>
                </a:solidFill>
                <a:latin typeface="Calibri"/>
              </a:rPr>
              <a:t>numpy</a:t>
            </a:r>
            <a:r>
              <a:rPr lang="en-US" sz="2400" dirty="0">
                <a:solidFill>
                  <a:srgbClr val="C00000"/>
                </a:solidFill>
                <a:latin typeface="Calibri"/>
              </a:rPr>
              <a:t>/</a:t>
            </a:r>
            <a:r>
              <a:rPr lang="en-US" sz="2400" dirty="0" err="1">
                <a:solidFill>
                  <a:srgbClr val="C00000"/>
                </a:solidFill>
                <a:latin typeface="Calibri"/>
              </a:rPr>
              <a:t>scipy</a:t>
            </a:r>
            <a:endParaRPr lang="en-US" sz="2400" dirty="0">
              <a:solidFill>
                <a:srgbClr val="C00000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7754895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to document and how?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DocString</a:t>
            </a:r>
            <a:r>
              <a:rPr lang="en-US" dirty="0"/>
              <a:t> for</a:t>
            </a:r>
          </a:p>
          <a:p>
            <a:pPr lvl="1"/>
            <a:r>
              <a:rPr lang="en-US" dirty="0"/>
              <a:t>functions</a:t>
            </a:r>
          </a:p>
          <a:p>
            <a:pPr lvl="1"/>
            <a:r>
              <a:rPr lang="en-US" dirty="0"/>
              <a:t>classes</a:t>
            </a:r>
          </a:p>
          <a:p>
            <a:pPr lvl="1"/>
            <a:r>
              <a:rPr lang="en-US" dirty="0"/>
              <a:t>methods</a:t>
            </a:r>
          </a:p>
          <a:p>
            <a:pPr lvl="1"/>
            <a:r>
              <a:rPr lang="en-US" dirty="0"/>
              <a:t>modules</a:t>
            </a:r>
          </a:p>
          <a:p>
            <a:pPr lvl="1"/>
            <a:r>
              <a:rPr lang="en-US" dirty="0"/>
              <a:t>packages</a:t>
            </a:r>
          </a:p>
          <a:p>
            <a:r>
              <a:rPr lang="en-US" dirty="0"/>
              <a:t>Comments</a:t>
            </a:r>
          </a:p>
          <a:p>
            <a:pPr lvl="1"/>
            <a:r>
              <a:rPr lang="en-US" dirty="0"/>
              <a:t>particular code fragments you had to think about</a:t>
            </a:r>
            <a:endParaRPr lang="nl-BE" dirty="0"/>
          </a:p>
        </p:txBody>
      </p:sp>
      <p:grpSp>
        <p:nvGrpSpPr>
          <p:cNvPr id="4" name="Group 3"/>
          <p:cNvGrpSpPr/>
          <p:nvPr/>
        </p:nvGrpSpPr>
        <p:grpSpPr>
          <a:xfrm>
            <a:off x="3198201" y="2852938"/>
            <a:ext cx="1565630" cy="720080"/>
            <a:chOff x="5796136" y="3356994"/>
            <a:chExt cx="1565630" cy="720080"/>
          </a:xfrm>
        </p:grpSpPr>
        <p:grpSp>
          <p:nvGrpSpPr>
            <p:cNvPr id="5" name="Group 4"/>
            <p:cNvGrpSpPr/>
            <p:nvPr/>
          </p:nvGrpSpPr>
          <p:grpSpPr>
            <a:xfrm rot="5400000">
              <a:off x="5724128" y="3429002"/>
              <a:ext cx="720080" cy="576064"/>
              <a:chOff x="4355977" y="2708921"/>
              <a:chExt cx="720080" cy="576064"/>
            </a:xfrm>
          </p:grpSpPr>
          <p:sp>
            <p:nvSpPr>
              <p:cNvPr id="7" name="Left Brace 6"/>
              <p:cNvSpPr/>
              <p:nvPr/>
            </p:nvSpPr>
            <p:spPr>
              <a:xfrm rot="5400000" flipV="1">
                <a:off x="4680012" y="2888941"/>
                <a:ext cx="72009" cy="720080"/>
              </a:xfrm>
              <a:prstGeom prst="leftBrac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nl-BE">
                  <a:solidFill>
                    <a:prstClr val="black"/>
                  </a:solidFill>
                  <a:latin typeface="Calibri"/>
                </a:endParaRPr>
              </a:p>
            </p:txBody>
          </p:sp>
          <p:cxnSp>
            <p:nvCxnSpPr>
              <p:cNvPr id="8" name="Straight Arrow Connector 7"/>
              <p:cNvCxnSpPr>
                <a:stCxn id="6" idx="1"/>
                <a:endCxn id="7" idx="1"/>
              </p:cNvCxnSpPr>
              <p:nvPr/>
            </p:nvCxnSpPr>
            <p:spPr>
              <a:xfrm rot="16200000" flipH="1">
                <a:off x="4459250" y="2956209"/>
                <a:ext cx="504055" cy="947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stealth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" name="TextBox 5"/>
            <p:cNvSpPr txBox="1"/>
            <p:nvPr/>
          </p:nvSpPr>
          <p:spPr>
            <a:xfrm>
              <a:off x="6372200" y="3522889"/>
              <a:ext cx="9895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see later</a:t>
              </a:r>
              <a:endParaRPr lang="nl-BE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634111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Testing: meeting expectations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Tests are important!</a:t>
            </a:r>
          </a:p>
          <a:p>
            <a:pPr lvl="1"/>
            <a:r>
              <a:rPr lang="en-US" dirty="0" err="1"/>
              <a:t>unittest</a:t>
            </a:r>
            <a:r>
              <a:rPr lang="en-US" dirty="0"/>
              <a:t>: more features, but harder</a:t>
            </a:r>
          </a:p>
          <a:p>
            <a:pPr lvl="1"/>
            <a:r>
              <a:rPr lang="en-US" dirty="0" err="1">
                <a:solidFill>
                  <a:srgbClr val="FF0000"/>
                </a:solidFill>
              </a:rPr>
              <a:t>doctest</a:t>
            </a:r>
            <a:r>
              <a:rPr lang="en-US" dirty="0"/>
              <a:t>: simple</a:t>
            </a:r>
          </a:p>
          <a:p>
            <a:pPr lvl="1"/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Run tests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657923" y="2996952"/>
            <a:ext cx="7766870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 int(data[1]),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1320041" y="3412744"/>
            <a:ext cx="1740293" cy="646331"/>
            <a:chOff x="-48613" y="4283804"/>
            <a:chExt cx="1740293" cy="646331"/>
          </a:xfrm>
        </p:grpSpPr>
        <p:sp>
          <p:nvSpPr>
            <p:cNvPr id="5" name="TextBox 4"/>
            <p:cNvSpPr txBox="1"/>
            <p:nvPr/>
          </p:nvSpPr>
          <p:spPr>
            <a:xfrm>
              <a:off x="-48613" y="4283804"/>
              <a:ext cx="1164229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Statement</a:t>
              </a:r>
              <a:br>
                <a:rPr lang="en-US" dirty="0">
                  <a:solidFill>
                    <a:prstClr val="black"/>
                  </a:solidFill>
                  <a:latin typeface="Calibri"/>
                </a:rPr>
              </a:br>
              <a:r>
                <a:rPr lang="en-US" dirty="0">
                  <a:solidFill>
                    <a:prstClr val="black"/>
                  </a:solidFill>
                  <a:latin typeface="Calibri"/>
                </a:rPr>
                <a:t>to execute</a:t>
              </a:r>
            </a:p>
          </p:txBody>
        </p:sp>
        <p:cxnSp>
          <p:nvCxnSpPr>
            <p:cNvPr id="7" name="Straight Arrow Connector 6"/>
            <p:cNvCxnSpPr>
              <a:stCxn id="5" idx="3"/>
            </p:cNvCxnSpPr>
            <p:nvPr/>
          </p:nvCxnSpPr>
          <p:spPr>
            <a:xfrm>
              <a:off x="1115616" y="4606970"/>
              <a:ext cx="576064" cy="25289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4963090" y="4214123"/>
            <a:ext cx="3329304" cy="369332"/>
            <a:chOff x="-1519922" y="3563724"/>
            <a:chExt cx="3329304" cy="36933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 flipV="1">
              <a:off x="-1519922" y="3635732"/>
              <a:ext cx="1699434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TextBox 16"/>
          <p:cNvSpPr txBox="1"/>
          <p:nvPr/>
        </p:nvSpPr>
        <p:spPr>
          <a:xfrm>
            <a:off x="2351585" y="6023030"/>
            <a:ext cx="5147563" cy="64633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data_parsing.py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015881" y="5570076"/>
            <a:ext cx="5338897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 output: hooray, all tests passed!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39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7824192" y="1546186"/>
            <a:ext cx="2624720" cy="1142975"/>
            <a:chOff x="4821276" y="3871774"/>
            <a:chExt cx="2624720" cy="1142975"/>
          </a:xfrm>
        </p:grpSpPr>
        <p:sp>
          <p:nvSpPr>
            <p:cNvPr id="15" name="Rounded Rectangle 14"/>
            <p:cNvSpPr/>
            <p:nvPr/>
          </p:nvSpPr>
          <p:spPr>
            <a:xfrm>
              <a:off x="4821276" y="3871774"/>
              <a:ext cx="2623120" cy="1142975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5347219" y="452681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62743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  <p:bldP spid="17" grpId="0" animBg="1"/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Failing tests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64071" y="1268761"/>
            <a:ext cx="7215437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(line):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'''Split a line into its fields, convert to the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appropriate types, and return as a tuple.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 3  3.7')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(5, 3, 3.7)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&gt;&gt;&gt; </a:t>
            </a:r>
            <a:r>
              <a:rPr lang="en-US" b="1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data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line.rstrip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('\r\n').split()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(int(data[0]),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int(data[1]),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float(data[2]))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5659195" y="3493597"/>
            <a:ext cx="6199133" cy="295465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-m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</a:t>
            </a:r>
          </a:p>
          <a:p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File "./data_parsing.py", line 9,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example: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('5 3 3')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Expected: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Got: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(5, 3, 3.0)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**********************************************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1 items had failures: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1 of   2 in __main__.</a:t>
            </a:r>
            <a:r>
              <a:rPr lang="en-US" sz="1400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parse_line</a:t>
            </a:r>
            <a:b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sz="1400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***Test Failed*** 1 failures.$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710851" y="2720393"/>
            <a:ext cx="3456384" cy="513055"/>
          </a:xfrm>
          <a:prstGeom prst="round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81284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reading: documentation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Documenting Python: a complete guide</a:t>
            </a:r>
            <a:br>
              <a:rPr lang="en-US" dirty="0"/>
            </a:br>
            <a:r>
              <a:rPr lang="en-US" sz="2000" dirty="0">
                <a:hlinkClick r:id="rId2"/>
              </a:rPr>
              <a:t>https://realpython.com/documenting-python-code/#docstring-formats</a:t>
            </a:r>
            <a:r>
              <a:rPr lang="en-US" sz="2000" dirty="0"/>
              <a:t>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41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16291830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sz="1800" dirty="0">
                <a:hlinkClick r:id="rId2"/>
              </a:rPr>
              <a:t>https://github.com/gjbex/Python-software-engineering/tree/master/source-code/testing</a:t>
            </a:r>
            <a:r>
              <a:rPr lang="nl-BE" sz="1800" dirty="0"/>
              <a:t> 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187472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Unit testing</a:t>
            </a:r>
            <a:endParaRPr lang="nl-BE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Key concepts</a:t>
            </a:r>
          </a:p>
          <a:p>
            <a:pPr lvl="1"/>
            <a:r>
              <a:rPr lang="en-US" dirty="0"/>
              <a:t>Implementation tested through API</a:t>
            </a:r>
          </a:p>
          <a:p>
            <a:pPr lvl="1"/>
            <a:r>
              <a:rPr lang="en-US" dirty="0"/>
              <a:t>Testing should be easy</a:t>
            </a:r>
          </a:p>
          <a:p>
            <a:pPr lvl="1"/>
            <a:r>
              <a:rPr lang="en-US" dirty="0"/>
              <a:t>Tests are independent of one another</a:t>
            </a:r>
          </a:p>
          <a:p>
            <a:r>
              <a:rPr lang="en-US" dirty="0"/>
              <a:t>Find problems early/fast</a:t>
            </a:r>
          </a:p>
          <a:p>
            <a:r>
              <a:rPr lang="en-US" dirty="0"/>
              <a:t>Facilitates change</a:t>
            </a:r>
          </a:p>
          <a:p>
            <a:pPr lvl="1"/>
            <a:r>
              <a:rPr lang="en-US" dirty="0"/>
              <a:t>Make small change, run tests</a:t>
            </a:r>
          </a:p>
          <a:p>
            <a:r>
              <a:rPr lang="en-US" dirty="0"/>
              <a:t>TDD: Test Driven Development</a:t>
            </a:r>
          </a:p>
          <a:p>
            <a:pPr lvl="1"/>
            <a:r>
              <a:rPr lang="en-US" dirty="0"/>
              <a:t>Write tests first, then implement</a:t>
            </a:r>
          </a:p>
          <a:p>
            <a:r>
              <a:rPr lang="en-US" dirty="0"/>
              <a:t>Programming framework, e.g., Python's </a:t>
            </a:r>
            <a:r>
              <a:rPr lang="en-US" dirty="0" err="1"/>
              <a:t>unittest</a:t>
            </a:r>
            <a:endParaRPr lang="nl-BE" dirty="0"/>
          </a:p>
        </p:txBody>
      </p:sp>
      <p:grpSp>
        <p:nvGrpSpPr>
          <p:cNvPr id="6" name="Group 5"/>
          <p:cNvGrpSpPr/>
          <p:nvPr/>
        </p:nvGrpSpPr>
        <p:grpSpPr>
          <a:xfrm>
            <a:off x="7320137" y="3284985"/>
            <a:ext cx="3155315" cy="1980559"/>
            <a:chOff x="4821276" y="3871774"/>
            <a:chExt cx="3155315" cy="1980559"/>
          </a:xfrm>
        </p:grpSpPr>
        <p:sp>
          <p:nvSpPr>
            <p:cNvPr id="7" name="Rounded Rectangle 6"/>
            <p:cNvSpPr/>
            <p:nvPr/>
          </p:nvSpPr>
          <p:spPr>
            <a:xfrm>
              <a:off x="4821276" y="3871774"/>
              <a:ext cx="3155315" cy="198055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4860032" y="3896713"/>
              <a:ext cx="3116559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"How to test?" is a question that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cannot be answered in general.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"When to test?" however, does have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general answer: as early and as</a:t>
              </a:r>
            </a:p>
            <a:p>
              <a:pPr algn="just"/>
              <a:r>
                <a:rPr lang="en-US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often as possible.</a:t>
              </a:r>
            </a:p>
          </p:txBody>
        </p:sp>
        <p:sp>
          <p:nvSpPr>
            <p:cNvPr id="9" name="TextBox 8"/>
            <p:cNvSpPr txBox="1"/>
            <p:nvPr/>
          </p:nvSpPr>
          <p:spPr>
            <a:xfrm>
              <a:off x="5839790" y="5408069"/>
              <a:ext cx="1887824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sz="1600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sz="1600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4639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2094408" y="3429001"/>
            <a:ext cx="5009705" cy="3139321"/>
            <a:chOff x="570407" y="3429000"/>
            <a:chExt cx="5009705" cy="3139321"/>
          </a:xfrm>
        </p:grpSpPr>
        <p:sp>
          <p:nvSpPr>
            <p:cNvPr id="4" name="TextBox 3"/>
            <p:cNvSpPr txBox="1"/>
            <p:nvPr/>
          </p:nvSpPr>
          <p:spPr>
            <a:xfrm>
              <a:off x="570407" y="3429000"/>
              <a:ext cx="5009705" cy="3139321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import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from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func_lib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import fib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class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FibTest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unittest.TestCase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):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test_fib4(self):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'''test for fib(4)'''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self.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assertEqual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(3, fib(4))</a:t>
              </a:r>
            </a:p>
            <a:p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355976" y="627806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Subclass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unittest.TestCase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Methods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test_&lt;name&gt;</a:t>
            </a:r>
            <a:r>
              <a:rPr lang="en-US" dirty="0"/>
              <a:t> are tests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dirty="0"/>
              <a:t> provides driver for running tests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5935048" y="5651956"/>
            <a:ext cx="3185288" cy="369332"/>
            <a:chOff x="-1375906" y="3563724"/>
            <a:chExt cx="3185288" cy="369332"/>
          </a:xfrm>
        </p:grpSpPr>
        <p:sp>
          <p:nvSpPr>
            <p:cNvPr id="6" name="TextBox 5"/>
            <p:cNvSpPr txBox="1"/>
            <p:nvPr/>
          </p:nvSpPr>
          <p:spPr>
            <a:xfrm>
              <a:off x="179512" y="3563724"/>
              <a:ext cx="162987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Expected result</a:t>
              </a:r>
            </a:p>
          </p:txBody>
        </p:sp>
        <p:cxnSp>
          <p:nvCxnSpPr>
            <p:cNvPr id="7" name="Straight Arrow Connector 6"/>
            <p:cNvCxnSpPr/>
            <p:nvPr/>
          </p:nvCxnSpPr>
          <p:spPr>
            <a:xfrm flipH="1" flipV="1">
              <a:off x="-1375906" y="3563724"/>
              <a:ext cx="155541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713629" y="3717032"/>
            <a:ext cx="1798181" cy="648072"/>
            <a:chOff x="-598197" y="3563724"/>
            <a:chExt cx="1798181" cy="648072"/>
          </a:xfrm>
        </p:grpSpPr>
        <p:sp>
          <p:nvSpPr>
            <p:cNvPr id="10" name="TextBox 9"/>
            <p:cNvSpPr txBox="1"/>
            <p:nvPr/>
          </p:nvSpPr>
          <p:spPr>
            <a:xfrm>
              <a:off x="179512" y="3563724"/>
              <a:ext cx="102047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case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H="1">
              <a:off x="-598197" y="3748390"/>
              <a:ext cx="777709" cy="4634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/>
          <p:cNvGrpSpPr/>
          <p:nvPr/>
        </p:nvGrpSpPr>
        <p:grpSpPr>
          <a:xfrm>
            <a:off x="5627162" y="4437112"/>
            <a:ext cx="3369941" cy="561548"/>
            <a:chOff x="-1680336" y="3563724"/>
            <a:chExt cx="3369941" cy="561548"/>
          </a:xfrm>
        </p:grpSpPr>
        <p:sp>
          <p:nvSpPr>
            <p:cNvPr id="14" name="TextBox 13"/>
            <p:cNvSpPr txBox="1"/>
            <p:nvPr/>
          </p:nvSpPr>
          <p:spPr>
            <a:xfrm>
              <a:off x="179512" y="3563724"/>
              <a:ext cx="151009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Individual test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>
              <a:off x="-1680336" y="3748390"/>
              <a:ext cx="1859849" cy="3768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6713628" y="5003884"/>
            <a:ext cx="2195688" cy="369332"/>
            <a:chOff x="-597326" y="3563724"/>
            <a:chExt cx="2195688" cy="369332"/>
          </a:xfrm>
        </p:grpSpPr>
        <p:sp>
          <p:nvSpPr>
            <p:cNvPr id="19" name="TextBox 18"/>
            <p:cNvSpPr txBox="1"/>
            <p:nvPr/>
          </p:nvSpPr>
          <p:spPr>
            <a:xfrm>
              <a:off x="179512" y="3563724"/>
              <a:ext cx="141885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Result to test</a:t>
              </a:r>
            </a:p>
          </p:txBody>
        </p:sp>
        <p:cxnSp>
          <p:nvCxnSpPr>
            <p:cNvPr id="20" name="Straight Arrow Connector 19"/>
            <p:cNvCxnSpPr/>
            <p:nvPr/>
          </p:nvCxnSpPr>
          <p:spPr>
            <a:xfrm flipH="1">
              <a:off x="-597326" y="3748390"/>
              <a:ext cx="776838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/>
          <p:cNvGrpSpPr/>
          <p:nvPr/>
        </p:nvGrpSpPr>
        <p:grpSpPr>
          <a:xfrm>
            <a:off x="5627161" y="6063222"/>
            <a:ext cx="3058570" cy="369332"/>
            <a:chOff x="-1679947" y="3563724"/>
            <a:chExt cx="3058570" cy="369332"/>
          </a:xfrm>
        </p:grpSpPr>
        <p:sp>
          <p:nvSpPr>
            <p:cNvPr id="23" name="TextBox 22"/>
            <p:cNvSpPr txBox="1"/>
            <p:nvPr/>
          </p:nvSpPr>
          <p:spPr>
            <a:xfrm>
              <a:off x="179512" y="3563724"/>
              <a:ext cx="119911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Test driver</a:t>
              </a: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 flipH="1">
              <a:off x="-1679947" y="3748390"/>
              <a:ext cx="1859459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13405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Python script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51584" y="2206020"/>
            <a:ext cx="6801862" cy="4247317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================================================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FAIL: test_fib4 (__main__.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FibTest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test a number computations for small arguments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"./fibber.py", line 13, in test_fib4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(expected, fib(4))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AssertionError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3 != 5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Ran 1 test in 0.001s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FAILED (failures=1)</a:t>
            </a:r>
          </a:p>
        </p:txBody>
      </p:sp>
    </p:spTree>
    <p:extLst>
      <p:ext uri="{BB962C8B-B14F-4D97-AF65-F5344CB8AC3E}">
        <p14:creationId xmlns:p14="http://schemas.microsoft.com/office/powerpoint/2010/main" val="11505184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Assert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Many methods: provide accurate feedback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assertEqual</a:t>
            </a:r>
            <a:r>
              <a:rPr lang="en-US" dirty="0"/>
              <a:t> for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assertAlmostEqual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complex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assertTrue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assertFalse</a:t>
            </a:r>
            <a:r>
              <a:rPr lang="en-US" dirty="0"/>
              <a:t>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assertListEqual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assertSetEqual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assertDictEqual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assertTupleEqual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assertIsNone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assertIsInstance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6528048" y="4653137"/>
            <a:ext cx="3611886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+ negations, e.g.,</a:t>
            </a:r>
          </a:p>
          <a:p>
            <a:r>
              <a:rPr lang="en-US" sz="28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assertNotEqual</a:t>
            </a:r>
            <a:r>
              <a:rPr lang="en-US" sz="2800" dirty="0">
                <a:solidFill>
                  <a:prstClr val="black"/>
                </a:solidFill>
                <a:latin typeface="Calibri"/>
              </a:rPr>
              <a:t>, …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2737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for expected failure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Exceptions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Also useful: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assertRaisesRegex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Warnings: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assertWarns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094408" y="2276873"/>
            <a:ext cx="749115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func_lib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fib,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test_negative_values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for call with negative argument'''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with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self.assertRaises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InvalidArgumentException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fib(-1)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232718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check for a series of values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416820"/>
            <a:ext cx="7904728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test_low_values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'''test a number computations for small arguments'''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expected = [0, 1, 1, 2, 3, 5, 8, 13]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n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with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self.subTest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=n)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self.assertEqual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(expected[n], fib(n))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151260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Prepare for test(s), clean up after test(s), e.g.,</a:t>
            </a:r>
          </a:p>
          <a:p>
            <a:pPr lvl="1"/>
            <a:r>
              <a:rPr lang="en-US" dirty="0"/>
              <a:t>Open/close a file</a:t>
            </a:r>
          </a:p>
          <a:p>
            <a:pPr lvl="1"/>
            <a:r>
              <a:rPr lang="en-US" dirty="0"/>
              <a:t>Open/close a database connection, initialize a cursor</a:t>
            </a:r>
          </a:p>
          <a:p>
            <a:pPr lvl="1"/>
            <a:r>
              <a:rPr lang="en-US" dirty="0"/>
              <a:t>Initialize data structures/objects</a:t>
            </a:r>
          </a:p>
          <a:p>
            <a:r>
              <a:rPr lang="en-US" dirty="0"/>
              <a:t>Three levels</a:t>
            </a:r>
          </a:p>
          <a:p>
            <a:pPr lvl="1"/>
            <a:r>
              <a:rPr lang="en-US" dirty="0"/>
              <a:t>Before/after any test in module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/>
              <a:t>Before/after any test in test case class is run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dirty="0"/>
              <a:t> (mark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Before/after each individual test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r>
              <a:rPr lang="en-US" dirty="0"/>
              <a:t>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(self)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597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8A5471-A4D8-4F5E-B450-200A4C371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302BE0-A82A-4DCE-87F1-E8BD131C79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78DF20-6449-4B12-9A41-DCB2C682E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5238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setUpModule</a:t>
            </a:r>
            <a:r>
              <a:rPr lang="en-US" dirty="0"/>
              <a:t>: create and fill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tearDownModule</a:t>
            </a:r>
            <a:r>
              <a:rPr lang="en-US" dirty="0"/>
              <a:t>: remove database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94407" y="2276873"/>
            <a:ext cx="7236586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setUpModule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'''create and fill the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conn = sqlite3.connect(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create_db.sql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init_db.execute_file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(conn, '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fill_db.sql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')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115557" y="5174126"/>
            <a:ext cx="7215437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database file once testing is done'''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623057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case-level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setUpClass</a:t>
            </a:r>
            <a:r>
              <a:rPr lang="en-US" dirty="0"/>
              <a:t>: create copy of database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tearDownClass</a:t>
            </a:r>
            <a:r>
              <a:rPr lang="en-US" dirty="0"/>
              <a:t>: remove copy of database</a:t>
            </a:r>
            <a:endParaRPr lang="nl-BE" dirty="0"/>
          </a:p>
        </p:txBody>
      </p:sp>
      <p:sp>
        <p:nvSpPr>
          <p:cNvPr id="5" name="TextBox 4"/>
          <p:cNvSpPr txBox="1"/>
          <p:nvPr/>
        </p:nvSpPr>
        <p:spPr>
          <a:xfrm>
            <a:off x="2094407" y="2276872"/>
            <a:ext cx="7268077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'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test.db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'''copy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original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database'''</a:t>
            </a:r>
          </a:p>
          <a:p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shutil.copyfile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master_name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nl-BE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nl-BE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125898" y="5253008"/>
            <a:ext cx="7236586" cy="120032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'''remove test database'''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os.remove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cls.test_name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8184233" y="2453988"/>
            <a:ext cx="227369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 cases must</a:t>
            </a:r>
          </a:p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be 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763924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  <p:bldP spid="7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Test-level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setUp</a:t>
            </a:r>
            <a:r>
              <a:rPr lang="en-US" dirty="0"/>
              <a:t>: create connection &amp; cursor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tearDown</a:t>
            </a:r>
            <a:r>
              <a:rPr lang="en-US" dirty="0"/>
              <a:t>: close connection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76872"/>
            <a:ext cx="8280920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'''open connection, create cursor'''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self._conn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sqlite3.connect(self.__class__.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test_name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conn.row_factory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sqlite3.Row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self._cursor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conn.cursor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919536" y="4615968"/>
            <a:ext cx="8280920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'''close database connection'''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self._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conn.close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nl-BE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184233" y="4038164"/>
            <a:ext cx="1888979" cy="830997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Tests must be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>
                <a:solidFill>
                  <a:prstClr val="black"/>
                </a:solidFill>
                <a:latin typeface="Calibri"/>
              </a:rPr>
              <a:t>independent!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353316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  <p:bldP spid="5" grpId="0" animBg="1"/>
      <p:bldP spid="6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 for fixtures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setUpModule</a:t>
            </a:r>
            <a:r>
              <a:rPr lang="en-US" sz="1600" dirty="0"/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nl-BE" sz="1600" dirty="0" err="1"/>
              <a:t>test_num_projects</a:t>
            </a:r>
            <a:endParaRPr lang="nl-BE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test_num_projects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/>
              <a:t>test_num_researchers</a:t>
            </a:r>
            <a:endParaRPr lang="en-US" sz="1600" dirty="0"/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test_num_researchers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/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/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ContentsTest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setUp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3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test_project_name_uniqueness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2"/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pPr lvl="1"/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tearDownClass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ConstraintsTest</a:t>
            </a: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tearDownModule</a:t>
            </a:r>
            <a:r>
              <a:rPr lang="en-US" sz="1600" dirty="0">
                <a:cs typeface="Courier New" panose="02070309020205020404" pitchFamily="49" charset="0"/>
              </a:rPr>
              <a:t> for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tests</a:t>
            </a:r>
            <a:endParaRPr lang="nl-BE" sz="1600" dirty="0"/>
          </a:p>
        </p:txBody>
      </p:sp>
      <p:grpSp>
        <p:nvGrpSpPr>
          <p:cNvPr id="4" name="Group 3"/>
          <p:cNvGrpSpPr/>
          <p:nvPr/>
        </p:nvGrpSpPr>
        <p:grpSpPr>
          <a:xfrm>
            <a:off x="4727848" y="1259468"/>
            <a:ext cx="4627774" cy="441340"/>
            <a:chOff x="-2315207" y="3698448"/>
            <a:chExt cx="4627774" cy="441340"/>
          </a:xfrm>
        </p:grpSpPr>
        <p:sp>
          <p:nvSpPr>
            <p:cNvPr id="5" name="TextBox 4"/>
            <p:cNvSpPr txBox="1"/>
            <p:nvPr/>
          </p:nvSpPr>
          <p:spPr>
            <a:xfrm>
              <a:off x="-55774" y="3698448"/>
              <a:ext cx="236834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6" name="Straight Arrow Connector 5"/>
            <p:cNvCxnSpPr>
              <a:stCxn id="5" idx="1"/>
            </p:cNvCxnSpPr>
            <p:nvPr/>
          </p:nvCxnSpPr>
          <p:spPr>
            <a:xfrm flipH="1">
              <a:off x="-2315207" y="3883114"/>
              <a:ext cx="2259433" cy="2566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/>
          <p:cNvGrpSpPr/>
          <p:nvPr/>
        </p:nvGrpSpPr>
        <p:grpSpPr>
          <a:xfrm>
            <a:off x="5447928" y="6381328"/>
            <a:ext cx="4104456" cy="369332"/>
            <a:chOff x="-1655221" y="3698448"/>
            <a:chExt cx="4104456" cy="369332"/>
          </a:xfrm>
        </p:grpSpPr>
        <p:sp>
          <p:nvSpPr>
            <p:cNvPr id="12" name="TextBox 11"/>
            <p:cNvSpPr txBox="1"/>
            <p:nvPr/>
          </p:nvSpPr>
          <p:spPr>
            <a:xfrm>
              <a:off x="-63697" y="3698448"/>
              <a:ext cx="251293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3" name="Straight Arrow Connector 12"/>
            <p:cNvCxnSpPr>
              <a:stCxn id="12" idx="1"/>
            </p:cNvCxnSpPr>
            <p:nvPr/>
          </p:nvCxnSpPr>
          <p:spPr>
            <a:xfrm flipH="1" flipV="1">
              <a:off x="-1655221" y="3826785"/>
              <a:ext cx="1591524" cy="56329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Group 15"/>
          <p:cNvGrpSpPr/>
          <p:nvPr/>
        </p:nvGrpSpPr>
        <p:grpSpPr>
          <a:xfrm>
            <a:off x="6096000" y="1691516"/>
            <a:ext cx="4392488" cy="369332"/>
            <a:chOff x="-1235087" y="3698448"/>
            <a:chExt cx="4392488" cy="369332"/>
          </a:xfrm>
        </p:grpSpPr>
        <p:sp>
          <p:nvSpPr>
            <p:cNvPr id="17" name="TextBox 16"/>
            <p:cNvSpPr txBox="1"/>
            <p:nvPr/>
          </p:nvSpPr>
          <p:spPr>
            <a:xfrm>
              <a:off x="-334068" y="3698448"/>
              <a:ext cx="349146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Copy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projects.db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to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18" name="Straight Arrow Connector 17"/>
            <p:cNvCxnSpPr>
              <a:stCxn id="17" idx="1"/>
            </p:cNvCxnSpPr>
            <p:nvPr/>
          </p:nvCxnSpPr>
          <p:spPr>
            <a:xfrm flipH="1">
              <a:off x="-1235087" y="3883114"/>
              <a:ext cx="901019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Group 22"/>
          <p:cNvGrpSpPr/>
          <p:nvPr/>
        </p:nvGrpSpPr>
        <p:grpSpPr>
          <a:xfrm>
            <a:off x="6384033" y="2123564"/>
            <a:ext cx="2784607" cy="369332"/>
            <a:chOff x="-947055" y="3698448"/>
            <a:chExt cx="2784607" cy="369332"/>
          </a:xfrm>
        </p:grpSpPr>
        <p:sp>
          <p:nvSpPr>
            <p:cNvPr id="24" name="TextBox 23"/>
            <p:cNvSpPr txBox="1"/>
            <p:nvPr/>
          </p:nvSpPr>
          <p:spPr>
            <a:xfrm>
              <a:off x="-334068" y="3698448"/>
              <a:ext cx="217162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Connect to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25" name="Straight Arrow Connector 24"/>
            <p:cNvCxnSpPr>
              <a:stCxn id="24" idx="1"/>
            </p:cNvCxnSpPr>
            <p:nvPr/>
          </p:nvCxnSpPr>
          <p:spPr>
            <a:xfrm flipH="1">
              <a:off x="-947055" y="3883114"/>
              <a:ext cx="612987" cy="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8" name="Group 27"/>
          <p:cNvGrpSpPr/>
          <p:nvPr/>
        </p:nvGrpSpPr>
        <p:grpSpPr>
          <a:xfrm>
            <a:off x="5519936" y="2555612"/>
            <a:ext cx="2437346" cy="369332"/>
            <a:chOff x="-1811151" y="3698448"/>
            <a:chExt cx="2437346" cy="369332"/>
          </a:xfrm>
        </p:grpSpPr>
        <p:sp>
          <p:nvSpPr>
            <p:cNvPr id="29" name="TextBox 28"/>
            <p:cNvSpPr txBox="1"/>
            <p:nvPr/>
          </p:nvSpPr>
          <p:spPr>
            <a:xfrm>
              <a:off x="-334068" y="3698448"/>
              <a:ext cx="96026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Run test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0" name="Straight Arrow Connector 29"/>
            <p:cNvCxnSpPr>
              <a:stCxn id="29" idx="1"/>
            </p:cNvCxnSpPr>
            <p:nvPr/>
          </p:nvCxnSpPr>
          <p:spPr>
            <a:xfrm flipH="1" flipV="1">
              <a:off x="-1811151" y="3779748"/>
              <a:ext cx="1477083" cy="1033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/>
          <p:cNvGrpSpPr/>
          <p:nvPr/>
        </p:nvGrpSpPr>
        <p:grpSpPr>
          <a:xfrm>
            <a:off x="6690527" y="2987660"/>
            <a:ext cx="2992485" cy="369332"/>
            <a:chOff x="-640561" y="3698448"/>
            <a:chExt cx="2992485" cy="369332"/>
          </a:xfrm>
        </p:grpSpPr>
        <p:sp>
          <p:nvSpPr>
            <p:cNvPr id="33" name="TextBox 32"/>
            <p:cNvSpPr txBox="1"/>
            <p:nvPr/>
          </p:nvSpPr>
          <p:spPr>
            <a:xfrm>
              <a:off x="-334068" y="3698448"/>
              <a:ext cx="268599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Disconnect from database 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4" name="Straight Arrow Connector 33"/>
            <p:cNvCxnSpPr>
              <a:stCxn id="33" idx="1"/>
            </p:cNvCxnSpPr>
            <p:nvPr/>
          </p:nvCxnSpPr>
          <p:spPr>
            <a:xfrm flipH="1" flipV="1">
              <a:off x="-640561" y="3698448"/>
              <a:ext cx="306493" cy="18466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6" name="Group 35"/>
          <p:cNvGrpSpPr/>
          <p:nvPr/>
        </p:nvGrpSpPr>
        <p:grpSpPr>
          <a:xfrm>
            <a:off x="6384032" y="4355812"/>
            <a:ext cx="2574486" cy="369332"/>
            <a:chOff x="-947055" y="3698448"/>
            <a:chExt cx="2574486" cy="369332"/>
          </a:xfrm>
        </p:grpSpPr>
        <p:sp>
          <p:nvSpPr>
            <p:cNvPr id="37" name="TextBox 36"/>
            <p:cNvSpPr txBox="1"/>
            <p:nvPr/>
          </p:nvSpPr>
          <p:spPr>
            <a:xfrm>
              <a:off x="-334068" y="3698448"/>
              <a:ext cx="1961499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Remove</a:t>
              </a:r>
              <a:r>
                <a:rPr lang="en-US" dirty="0">
                  <a:solidFill>
                    <a:prstClr val="black"/>
                  </a:solidFill>
                  <a:latin typeface="Calibri"/>
                  <a:cs typeface="Courier New" panose="02070309020205020404" pitchFamily="49" charset="0"/>
                </a:rPr>
                <a:t> </a:t>
              </a:r>
              <a:r>
                <a:rPr lang="en-US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test.db</a:t>
              </a:r>
              <a:endPara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38" name="Straight Arrow Connector 37"/>
            <p:cNvCxnSpPr>
              <a:stCxn id="37" idx="1"/>
            </p:cNvCxnSpPr>
            <p:nvPr/>
          </p:nvCxnSpPr>
          <p:spPr>
            <a:xfrm flipH="1" flipV="1">
              <a:off x="-947055" y="3770456"/>
              <a:ext cx="612987" cy="11265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808661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4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Running all tests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module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all modules</a:t>
            </a:r>
            <a:endParaRPr lang="nl-BE" dirty="0"/>
          </a:p>
        </p:txBody>
      </p:sp>
      <p:grpSp>
        <p:nvGrpSpPr>
          <p:cNvPr id="5" name="Group 4"/>
          <p:cNvGrpSpPr/>
          <p:nvPr/>
        </p:nvGrpSpPr>
        <p:grpSpPr>
          <a:xfrm>
            <a:off x="2855641" y="2204864"/>
            <a:ext cx="5081713" cy="923330"/>
            <a:chOff x="570406" y="3429000"/>
            <a:chExt cx="5081713" cy="923330"/>
          </a:xfrm>
        </p:grpSpPr>
        <p:sp>
          <p:nvSpPr>
            <p:cNvPr id="6" name="TextBox 5"/>
            <p:cNvSpPr txBox="1"/>
            <p:nvPr/>
          </p:nvSpPr>
          <p:spPr>
            <a:xfrm>
              <a:off x="570406" y="3429000"/>
              <a:ext cx="5081713" cy="92333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…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if __name__ == '__main__':</a:t>
              </a:r>
            </a:p>
            <a:p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unittest.main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()</a:t>
              </a:r>
              <a:endParaRPr lang="nl-BE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423955" y="4064940"/>
              <a:ext cx="1207382" cy="27699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2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fib_test.py</a:t>
              </a:r>
              <a:endParaRPr lang="nl-BE" sz="12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8" name="TextBox 7"/>
          <p:cNvSpPr txBox="1"/>
          <p:nvPr/>
        </p:nvSpPr>
        <p:spPr>
          <a:xfrm>
            <a:off x="2855640" y="3419708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 ./fib_test.py 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855640" y="4643844"/>
            <a:ext cx="6624736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python  -m </a:t>
            </a:r>
            <a:r>
              <a:rPr lang="en-US" b="1" dirty="0" err="1">
                <a:solidFill>
                  <a:prstClr val="white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unittest</a:t>
            </a:r>
            <a:r>
              <a:rPr lang="en-US" b="1" dirty="0">
                <a:solidFill>
                  <a:prstClr val="white"/>
                </a:solidFill>
                <a:latin typeface="Courier New" pitchFamily="49" charset="0"/>
                <a:cs typeface="Courier New" pitchFamily="49" charset="0"/>
              </a:rPr>
              <a:t>  discover  -p '*_test.py'</a:t>
            </a:r>
          </a:p>
        </p:txBody>
      </p:sp>
    </p:spTree>
    <p:extLst>
      <p:ext uri="{BB962C8B-B14F-4D97-AF65-F5344CB8AC3E}">
        <p14:creationId xmlns:p14="http://schemas.microsoft.com/office/powerpoint/2010/main" val="3433021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8" grpId="0" animBg="1"/>
      <p:bldP spid="10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coverage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Easy to overlook</a:t>
            </a:r>
          </a:p>
          <a:p>
            <a:pPr lvl="1"/>
            <a:r>
              <a:rPr lang="en-US" dirty="0"/>
              <a:t>functions/methods</a:t>
            </a:r>
          </a:p>
          <a:p>
            <a:pPr lvl="1"/>
            <a:r>
              <a:rPr lang="en-US" dirty="0"/>
              <a:t>code paths</a:t>
            </a:r>
          </a:p>
          <a:p>
            <a:r>
              <a:rPr lang="en-US" dirty="0"/>
              <a:t>Use code coverage tool</a:t>
            </a:r>
            <a:br>
              <a:rPr lang="en-US" dirty="0"/>
            </a:br>
            <a:r>
              <a:rPr lang="en-US" dirty="0">
                <a:hlinkClick r:id="rId2"/>
              </a:rPr>
              <a:t>https://coverage.readthedocs.io/</a:t>
            </a:r>
            <a:r>
              <a:rPr lang="en-US" dirty="0"/>
              <a:t> </a:t>
            </a:r>
          </a:p>
          <a:p>
            <a:r>
              <a:rPr lang="en-US" dirty="0"/>
              <a:t>Steps</a:t>
            </a:r>
          </a:p>
          <a:p>
            <a:pPr lvl="1"/>
            <a:r>
              <a:rPr lang="en-US" dirty="0"/>
              <a:t>run code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run</a:t>
            </a:r>
          </a:p>
          <a:p>
            <a:pPr lvl="1"/>
            <a:r>
              <a:rPr lang="en-US" dirty="0"/>
              <a:t>create detailed report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coverage annotate</a:t>
            </a:r>
          </a:p>
          <a:p>
            <a:pPr lvl="1"/>
            <a:r>
              <a:rPr lang="en-US" dirty="0"/>
              <a:t>add tests until covered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5" name="Group 4"/>
          <p:cNvGrpSpPr/>
          <p:nvPr/>
        </p:nvGrpSpPr>
        <p:grpSpPr>
          <a:xfrm>
            <a:off x="7384696" y="2060849"/>
            <a:ext cx="2808312" cy="1080119"/>
            <a:chOff x="4821276" y="3871775"/>
            <a:chExt cx="2808312" cy="1080119"/>
          </a:xfrm>
        </p:grpSpPr>
        <p:sp>
          <p:nvSpPr>
            <p:cNvPr id="6" name="Rounded Rectangle 5"/>
            <p:cNvSpPr/>
            <p:nvPr/>
          </p:nvSpPr>
          <p:spPr>
            <a:xfrm>
              <a:off x="4821276" y="3871775"/>
              <a:ext cx="2808312" cy="1080119"/>
            </a:xfrm>
            <a:prstGeom prst="round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4860032" y="3896713"/>
              <a:ext cx="2585964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A program that has not</a:t>
              </a:r>
            </a:p>
            <a:p>
              <a:r>
                <a:rPr lang="en-US" sz="2000" dirty="0">
                  <a:solidFill>
                    <a:srgbClr val="0070C0"/>
                  </a:solidFill>
                  <a:latin typeface="Informal Roman" panose="030604020304060B0204" pitchFamily="66" charset="0"/>
                </a:rPr>
                <a:t>been tested does not work.</a:t>
              </a:r>
            </a:p>
          </p:txBody>
        </p:sp>
        <p:sp>
          <p:nvSpPr>
            <p:cNvPr id="8" name="TextBox 7"/>
            <p:cNvSpPr txBox="1"/>
            <p:nvPr/>
          </p:nvSpPr>
          <p:spPr>
            <a:xfrm>
              <a:off x="5306743" y="4492721"/>
              <a:ext cx="20971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— Bjarne </a:t>
              </a:r>
              <a:r>
                <a:rPr lang="en-US" dirty="0" err="1">
                  <a:solidFill>
                    <a:srgbClr val="0070C0"/>
                  </a:solidFill>
                  <a:latin typeface="Calibri"/>
                </a:rPr>
                <a:t>Stroustrup</a:t>
              </a:r>
              <a:endParaRPr lang="en-US" dirty="0">
                <a:solidFill>
                  <a:srgbClr val="0070C0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0372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code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Report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346301"/>
            <a:ext cx="6624737" cy="646331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run  ./prog.py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2351584" y="4145012"/>
            <a:ext cx="6624737" cy="2308324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report 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 report -m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Name          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Stmts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 Miss  Cover   Missing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functions.py       9      3    67%   2-5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prog.py           14      2    86%   17-18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--------------------------------------------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TOTAL             23      5    78% 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8607393" y="5214278"/>
            <a:ext cx="1954560" cy="646331"/>
            <a:chOff x="-876831" y="3698448"/>
            <a:chExt cx="1954560" cy="646331"/>
          </a:xfrm>
        </p:grpSpPr>
        <p:sp>
          <p:nvSpPr>
            <p:cNvPr id="7" name="TextBox 6"/>
            <p:cNvSpPr txBox="1"/>
            <p:nvPr/>
          </p:nvSpPr>
          <p:spPr>
            <a:xfrm>
              <a:off x="-334068" y="3698448"/>
              <a:ext cx="1411797" cy="6463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line numbers</a:t>
              </a:r>
            </a:p>
            <a:p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 flipV="1">
              <a:off x="-876831" y="4021613"/>
              <a:ext cx="542763" cy="1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5420649" y="3508907"/>
            <a:ext cx="3561693" cy="748449"/>
            <a:chOff x="-1020847" y="3922908"/>
            <a:chExt cx="3561693" cy="748449"/>
          </a:xfrm>
        </p:grpSpPr>
        <p:sp>
          <p:nvSpPr>
            <p:cNvPr id="11" name="TextBox 10"/>
            <p:cNvSpPr txBox="1"/>
            <p:nvPr/>
          </p:nvSpPr>
          <p:spPr>
            <a:xfrm>
              <a:off x="-300767" y="3922908"/>
              <a:ext cx="2841613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show line numbers </a:t>
              </a:r>
              <a:r>
                <a:rPr lang="en-US" dirty="0">
                  <a:solidFill>
                    <a:srgbClr val="00B05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missed</a:t>
              </a:r>
            </a:p>
          </p:txBody>
        </p:sp>
        <p:cxnSp>
          <p:nvCxnSpPr>
            <p:cNvPr id="12" name="Straight Arrow Connector 11"/>
            <p:cNvCxnSpPr>
              <a:stCxn id="11" idx="1"/>
            </p:cNvCxnSpPr>
            <p:nvPr/>
          </p:nvCxnSpPr>
          <p:spPr>
            <a:xfrm flipH="1">
              <a:off x="-1020847" y="4107574"/>
              <a:ext cx="720080" cy="563783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479442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7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Coverage usage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Create annotated source code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Remove coverage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351585" y="2276872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annotate  -d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coverage_report</a:t>
            </a:r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7608169" y="1618882"/>
            <a:ext cx="2731401" cy="729998"/>
            <a:chOff x="-917921" y="3922908"/>
            <a:chExt cx="2731401" cy="729998"/>
          </a:xfrm>
        </p:grpSpPr>
        <p:sp>
          <p:nvSpPr>
            <p:cNvPr id="7" name="TextBox 6"/>
            <p:cNvSpPr txBox="1"/>
            <p:nvPr/>
          </p:nvSpPr>
          <p:spPr>
            <a:xfrm>
              <a:off x="-300767" y="3922908"/>
              <a:ext cx="211424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directory for reports</a:t>
              </a:r>
              <a:endPara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8" name="Straight Arrow Connector 7"/>
            <p:cNvCxnSpPr>
              <a:stCxn id="7" idx="1"/>
            </p:cNvCxnSpPr>
            <p:nvPr/>
          </p:nvCxnSpPr>
          <p:spPr>
            <a:xfrm flipH="1">
              <a:off x="-917921" y="4107574"/>
              <a:ext cx="617154" cy="545332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1" name="TextBox 10"/>
          <p:cNvSpPr txBox="1"/>
          <p:nvPr/>
        </p:nvSpPr>
        <p:spPr>
          <a:xfrm>
            <a:off x="2351585" y="2924944"/>
            <a:ext cx="6624737" cy="2308324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if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options.no_iter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n = 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endParaRPr lang="en-US" dirty="0">
              <a:solidFill>
                <a:prstClr val="black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else: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for n in range(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options.max_n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+ 1):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print(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f'fac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({n}) = {</a:t>
            </a:r>
            <a:r>
              <a:rPr lang="en-US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</a:t>
            </a:r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(n)}')</a:t>
            </a:r>
          </a:p>
          <a:p>
            <a:r>
              <a:rPr lang="en-US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</a:t>
            </a:r>
          </a:p>
        </p:txBody>
      </p:sp>
      <p:grpSp>
        <p:nvGrpSpPr>
          <p:cNvPr id="12" name="Group 11"/>
          <p:cNvGrpSpPr/>
          <p:nvPr/>
        </p:nvGrpSpPr>
        <p:grpSpPr>
          <a:xfrm>
            <a:off x="8688289" y="4077072"/>
            <a:ext cx="1656185" cy="936104"/>
            <a:chOff x="7890626" y="3104964"/>
            <a:chExt cx="1656185" cy="936104"/>
          </a:xfrm>
        </p:grpSpPr>
        <p:sp>
          <p:nvSpPr>
            <p:cNvPr id="13" name="Right Brace 12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8173757" y="3305364"/>
              <a:ext cx="1373054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srgbClr val="C00000"/>
                  </a:solidFill>
                  <a:latin typeface="Calibri"/>
                </a:rPr>
                <a:t>not run</a:t>
              </a:r>
              <a:endParaRPr lang="en-US" sz="3200" dirty="0">
                <a:solidFill>
                  <a:srgbClr val="C00000"/>
                </a:solidFill>
                <a:latin typeface="Calibri"/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8688289" y="3140968"/>
            <a:ext cx="1656185" cy="936104"/>
            <a:chOff x="7890626" y="3104964"/>
            <a:chExt cx="1656185" cy="936104"/>
          </a:xfrm>
        </p:grpSpPr>
        <p:sp>
          <p:nvSpPr>
            <p:cNvPr id="16" name="Right Brace 1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8173756" y="3305364"/>
              <a:ext cx="1373055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>
                  <a:solidFill>
                    <a:srgbClr val="00B050"/>
                  </a:solidFill>
                  <a:latin typeface="Calibri"/>
                </a:rPr>
                <a:t>run</a:t>
              </a:r>
              <a:endParaRPr lang="en-US" sz="3200" dirty="0">
                <a:solidFill>
                  <a:srgbClr val="00B050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351585" y="5932007"/>
            <a:ext cx="6624737" cy="369332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coverage  erase</a:t>
            </a:r>
          </a:p>
        </p:txBody>
      </p:sp>
    </p:spTree>
    <p:extLst>
      <p:ext uri="{BB962C8B-B14F-4D97-AF65-F5344CB8AC3E}">
        <p14:creationId xmlns:p14="http://schemas.microsoft.com/office/powerpoint/2010/main" val="12149648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11" grpId="0" animBg="1"/>
      <p:bldP spid="2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B. Kernighan &amp; R. Pike (1999) </a:t>
            </a:r>
            <a:r>
              <a:rPr lang="en-US" i="1" dirty="0"/>
              <a:t>The practice of programming</a:t>
            </a:r>
            <a:r>
              <a:rPr lang="en-US" dirty="0"/>
              <a:t>, Addison-Wesley</a:t>
            </a:r>
          </a:p>
          <a:p>
            <a:r>
              <a:rPr lang="en-US" dirty="0"/>
              <a:t>M. Fowler (1999) </a:t>
            </a:r>
            <a:r>
              <a:rPr lang="en-US" i="1" dirty="0"/>
              <a:t>Refactoring: improving the design of existing code</a:t>
            </a:r>
            <a:r>
              <a:rPr lang="en-US" dirty="0"/>
              <a:t>, Addison-Wesley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098629957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Object-oriented Python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nl-BE" sz="1800" dirty="0">
                <a:hlinkClick r:id="rId2"/>
              </a:rPr>
              <a:t>https://github.com/gjbex/Python-software-engineering/tree/master/source-code/object-orientation</a:t>
            </a:r>
            <a:r>
              <a:rPr lang="nl-BE" sz="18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59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91318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FBFC3-766E-4263-9027-38AAA7CE0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Code style matters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D31DC0-6B84-4306-9935-19637AFD88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Readability</a:t>
            </a:r>
          </a:p>
          <a:p>
            <a:r>
              <a:rPr lang="en-US" dirty="0"/>
              <a:t>Coding conventions</a:t>
            </a:r>
          </a:p>
          <a:p>
            <a:r>
              <a:rPr lang="en-US" dirty="0"/>
              <a:t>Exception handling</a:t>
            </a:r>
          </a:p>
          <a:p>
            <a:r>
              <a:rPr lang="en-US" dirty="0"/>
              <a:t>Code organization</a:t>
            </a:r>
          </a:p>
          <a:p>
            <a:r>
              <a:rPr lang="en-US" dirty="0"/>
              <a:t>Documentation</a:t>
            </a:r>
          </a:p>
          <a:p>
            <a:r>
              <a:rPr lang="en-US" dirty="0"/>
              <a:t>Testing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6B6240F-BBD6-42AC-94C1-312F0A7940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6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A90F59-7373-4A5D-BD38-BC2FC0AD7523}"/>
              </a:ext>
            </a:extLst>
          </p:cNvPr>
          <p:cNvSpPr txBox="1"/>
          <p:nvPr/>
        </p:nvSpPr>
        <p:spPr>
          <a:xfrm>
            <a:off x="5544065" y="2875005"/>
            <a:ext cx="5245667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Code must be maintained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Over long periods of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3600" dirty="0"/>
              <a:t>By multiple people</a:t>
            </a:r>
          </a:p>
        </p:txBody>
      </p:sp>
    </p:spTree>
    <p:extLst>
      <p:ext uri="{BB962C8B-B14F-4D97-AF65-F5344CB8AC3E}">
        <p14:creationId xmlns:p14="http://schemas.microsoft.com/office/powerpoint/2010/main" val="713885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nl-BE" dirty="0"/>
              <a:t>Motivation: what is programming?</a:t>
            </a:r>
          </a:p>
        </p:txBody>
      </p:sp>
      <p:sp>
        <p:nvSpPr>
          <p:cNvPr id="8195" name="Rectangle 4"/>
          <p:cNvSpPr>
            <a:spLocks noChangeArrowheads="1"/>
          </p:cNvSpPr>
          <p:nvPr/>
        </p:nvSpPr>
        <p:spPr bwMode="auto">
          <a:xfrm>
            <a:off x="2279651" y="2709863"/>
            <a:ext cx="792163" cy="647700"/>
          </a:xfrm>
          <a:prstGeom prst="rect">
            <a:avLst/>
          </a:prstGeom>
          <a:solidFill>
            <a:schemeClr val="fol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fol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6" name="Oval 5"/>
          <p:cNvSpPr>
            <a:spLocks noChangeArrowheads="1"/>
          </p:cNvSpPr>
          <p:nvPr/>
        </p:nvSpPr>
        <p:spPr bwMode="auto">
          <a:xfrm rot="15147521">
            <a:off x="2926557" y="2997994"/>
            <a:ext cx="647700" cy="576263"/>
          </a:xfrm>
          <a:prstGeom prst="ellipse">
            <a:avLst/>
          </a:prstGeom>
          <a:solidFill>
            <a:srgbClr val="FF0000">
              <a:alpha val="0"/>
            </a:srgbClr>
          </a:solidFill>
          <a:ln w="9525">
            <a:round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rgbClr val="FF0000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7" name="Rectangle 7"/>
          <p:cNvSpPr>
            <a:spLocks noChangeArrowheads="1"/>
          </p:cNvSpPr>
          <p:nvPr/>
        </p:nvSpPr>
        <p:spPr bwMode="auto">
          <a:xfrm>
            <a:off x="2495550" y="3286125"/>
            <a:ext cx="647700" cy="863600"/>
          </a:xfrm>
          <a:prstGeom prst="rect">
            <a:avLst/>
          </a:prstGeom>
          <a:solidFill>
            <a:schemeClr val="hlink"/>
          </a:solidFill>
          <a:ln w="9525">
            <a:miter lim="800000"/>
            <a:headEnd/>
            <a:tailEnd/>
          </a:ln>
          <a:scene3d>
            <a:camera prst="legacyObliqueTopRight"/>
            <a:lightRig rig="legacyFlat3" dir="b"/>
          </a:scene3d>
          <a:sp3d extrusionH="430200" prstMaterial="legacyMatte">
            <a:bevelT w="13500" h="13500" prst="angle"/>
            <a:bevelB w="13500" h="13500" prst="angle"/>
            <a:extrusionClr>
              <a:schemeClr val="hlink"/>
            </a:extrusionClr>
          </a:sp3d>
        </p:spPr>
        <p:txBody>
          <a:bodyPr wrap="none" anchor="ctr">
            <a:flatTx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nl-BE" altLang="nl-BE" sz="1800"/>
          </a:p>
        </p:txBody>
      </p:sp>
      <p:sp>
        <p:nvSpPr>
          <p:cNvPr id="8198" name="Text Box 13"/>
          <p:cNvSpPr txBox="1">
            <a:spLocks noChangeArrowheads="1"/>
          </p:cNvSpPr>
          <p:nvPr/>
        </p:nvSpPr>
        <p:spPr bwMode="auto">
          <a:xfrm>
            <a:off x="2165350" y="1693863"/>
            <a:ext cx="16271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Real world</a:t>
            </a:r>
          </a:p>
        </p:txBody>
      </p:sp>
      <p:grpSp>
        <p:nvGrpSpPr>
          <p:cNvPr id="2" name="Group 20"/>
          <p:cNvGrpSpPr>
            <a:grpSpLocks/>
          </p:cNvGrpSpPr>
          <p:nvPr/>
        </p:nvGrpSpPr>
        <p:grpSpPr bwMode="auto">
          <a:xfrm>
            <a:off x="4656139" y="1557339"/>
            <a:ext cx="2016125" cy="3887787"/>
            <a:chOff x="1973" y="981"/>
            <a:chExt cx="1270" cy="2449"/>
          </a:xfrm>
        </p:grpSpPr>
        <p:sp>
          <p:nvSpPr>
            <p:cNvPr id="8205" name="Rectangle 8"/>
            <p:cNvSpPr>
              <a:spLocks noChangeArrowheads="1"/>
            </p:cNvSpPr>
            <p:nvPr/>
          </p:nvSpPr>
          <p:spPr bwMode="auto">
            <a:xfrm>
              <a:off x="2268" y="1706"/>
              <a:ext cx="499" cy="408"/>
            </a:xfrm>
            <a:prstGeom prst="rect">
              <a:avLst/>
            </a:prstGeom>
            <a:solidFill>
              <a:schemeClr val="fol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fol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6" name="Oval 9"/>
            <p:cNvSpPr>
              <a:spLocks noChangeArrowheads="1"/>
            </p:cNvSpPr>
            <p:nvPr/>
          </p:nvSpPr>
          <p:spPr bwMode="auto">
            <a:xfrm rot="-6452479">
              <a:off x="2676" y="1887"/>
              <a:ext cx="408" cy="363"/>
            </a:xfrm>
            <a:prstGeom prst="ellipse">
              <a:avLst/>
            </a:prstGeom>
            <a:solidFill>
              <a:srgbClr val="FF0000">
                <a:alpha val="0"/>
              </a:srgbClr>
            </a:solidFill>
            <a:ln w="9525">
              <a:round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rgbClr val="FF0000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sp>
          <p:nvSpPr>
            <p:cNvPr id="8207" name="Rectangle 10"/>
            <p:cNvSpPr>
              <a:spLocks noChangeArrowheads="1"/>
            </p:cNvSpPr>
            <p:nvPr/>
          </p:nvSpPr>
          <p:spPr bwMode="auto">
            <a:xfrm>
              <a:off x="2404" y="2069"/>
              <a:ext cx="408" cy="544"/>
            </a:xfrm>
            <a:prstGeom prst="rect">
              <a:avLst/>
            </a:prstGeom>
            <a:solidFill>
              <a:schemeClr val="hlink"/>
            </a:solidFill>
            <a:ln w="9525">
              <a:miter lim="800000"/>
              <a:headEnd/>
              <a:tailEnd/>
            </a:ln>
            <a:scene3d>
              <a:camera prst="legacyObliqueTopRight"/>
              <a:lightRig rig="legacyFlat3" dir="b"/>
            </a:scene3d>
            <a:sp3d extrusionH="430200" prstMaterial="legacyWireframe">
              <a:bevelT w="13500" h="13500" prst="angle"/>
              <a:bevelB w="13500" h="13500" prst="angle"/>
              <a:extrusionClr>
                <a:schemeClr val="hlink"/>
              </a:extrusionClr>
            </a:sp3d>
          </p:spPr>
          <p:txBody>
            <a:bodyPr wrap="none" anchor="ctr">
              <a:flatTx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nl-BE" altLang="nl-BE" sz="1800"/>
            </a:p>
          </p:txBody>
        </p:sp>
        <p:graphicFrame>
          <p:nvGraphicFramePr>
            <p:cNvPr id="8208" name="Object 11"/>
            <p:cNvGraphicFramePr>
              <a:graphicFrameLocks noChangeAspect="1"/>
            </p:cNvGraphicFramePr>
            <p:nvPr/>
          </p:nvGraphicFramePr>
          <p:xfrm>
            <a:off x="2154" y="2704"/>
            <a:ext cx="1089" cy="58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Equation" r:id="rId3" imgW="1320227" imgH="710891" progId="Equation.3">
                    <p:embed/>
                  </p:oleObj>
                </mc:Choice>
                <mc:Fallback>
                  <p:oleObj name="Equation" r:id="rId3" imgW="1320227" imgH="710891" progId="Equation.3">
                    <p:embed/>
                    <p:pic>
                      <p:nvPicPr>
                        <p:cNvPr id="8208" name="Object 11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154" y="2704"/>
                          <a:ext cx="1089" cy="58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8209" name="Text Box 14"/>
            <p:cNvSpPr txBox="1">
              <a:spLocks noChangeArrowheads="1"/>
            </p:cNvSpPr>
            <p:nvPr/>
          </p:nvSpPr>
          <p:spPr bwMode="auto">
            <a:xfrm>
              <a:off x="2376" y="1067"/>
              <a:ext cx="64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Model</a:t>
              </a:r>
            </a:p>
          </p:txBody>
        </p:sp>
        <p:sp>
          <p:nvSpPr>
            <p:cNvPr id="8210" name="Line 16"/>
            <p:cNvSpPr>
              <a:spLocks noChangeShapeType="1"/>
            </p:cNvSpPr>
            <p:nvPr/>
          </p:nvSpPr>
          <p:spPr bwMode="auto">
            <a:xfrm>
              <a:off x="1973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grpSp>
        <p:nvGrpSpPr>
          <p:cNvPr id="3" name="Group 21"/>
          <p:cNvGrpSpPr>
            <a:grpSpLocks/>
          </p:cNvGrpSpPr>
          <p:nvPr/>
        </p:nvGrpSpPr>
        <p:grpSpPr bwMode="auto">
          <a:xfrm>
            <a:off x="6959600" y="1557339"/>
            <a:ext cx="2860675" cy="3887787"/>
            <a:chOff x="3424" y="981"/>
            <a:chExt cx="1802" cy="2449"/>
          </a:xfrm>
        </p:grpSpPr>
        <p:sp>
          <p:nvSpPr>
            <p:cNvPr id="8202" name="Text Box 12"/>
            <p:cNvSpPr txBox="1">
              <a:spLocks noChangeArrowheads="1"/>
            </p:cNvSpPr>
            <p:nvPr/>
          </p:nvSpPr>
          <p:spPr bwMode="auto">
            <a:xfrm>
              <a:off x="3660" y="1889"/>
              <a:ext cx="1267" cy="4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 err="1">
                  <a:latin typeface="Times New Roman" pitchFamily="18" charset="0"/>
                </a:rPr>
                <a:t>def</a:t>
              </a:r>
              <a:r>
                <a:rPr lang="en-US" altLang="nl-BE" sz="1800" dirty="0">
                  <a:latin typeface="Times New Roman" pitchFamily="18" charset="0"/>
                </a:rPr>
                <a:t> volume(object):</a:t>
              </a: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1800" dirty="0">
                  <a:latin typeface="Times New Roman" pitchFamily="18" charset="0"/>
                </a:rPr>
                <a:t>    …</a:t>
              </a:r>
            </a:p>
          </p:txBody>
        </p:sp>
        <p:sp>
          <p:nvSpPr>
            <p:cNvPr id="8203" name="Text Box 15"/>
            <p:cNvSpPr txBox="1">
              <a:spLocks noChangeArrowheads="1"/>
            </p:cNvSpPr>
            <p:nvPr/>
          </p:nvSpPr>
          <p:spPr bwMode="auto">
            <a:xfrm>
              <a:off x="3796" y="1071"/>
              <a:ext cx="1430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800"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nl-BE" sz="2400"/>
                <a:t>Implementation</a:t>
              </a:r>
            </a:p>
          </p:txBody>
        </p:sp>
        <p:sp>
          <p:nvSpPr>
            <p:cNvPr id="8204" name="Line 18"/>
            <p:cNvSpPr>
              <a:spLocks noChangeShapeType="1"/>
            </p:cNvSpPr>
            <p:nvPr/>
          </p:nvSpPr>
          <p:spPr bwMode="auto">
            <a:xfrm>
              <a:off x="3424" y="981"/>
              <a:ext cx="0" cy="244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nl-BE"/>
            </a:p>
          </p:txBody>
        </p:sp>
      </p:grpSp>
      <p:sp>
        <p:nvSpPr>
          <p:cNvPr id="8211" name="Text Box 19"/>
          <p:cNvSpPr txBox="1">
            <a:spLocks noChangeArrowheads="1"/>
          </p:cNvSpPr>
          <p:nvPr/>
        </p:nvSpPr>
        <p:spPr bwMode="auto">
          <a:xfrm>
            <a:off x="1703388" y="5924551"/>
            <a:ext cx="8789586" cy="46166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nl-BE" sz="2400"/>
              <a:t>Minimize discrepancies: real world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model </a:t>
            </a:r>
            <a:r>
              <a:rPr lang="en-US" altLang="nl-BE" sz="2400">
                <a:sym typeface="Symbol" pitchFamily="18" charset="2"/>
              </a:rPr>
              <a:t></a:t>
            </a:r>
            <a:r>
              <a:rPr lang="en-US" altLang="nl-BE" sz="2400"/>
              <a:t> implementation</a:t>
            </a:r>
          </a:p>
        </p:txBody>
      </p:sp>
    </p:spTree>
    <p:extLst>
      <p:ext uri="{BB962C8B-B14F-4D97-AF65-F5344CB8AC3E}">
        <p14:creationId xmlns:p14="http://schemas.microsoft.com/office/powerpoint/2010/main" val="27525125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11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Object-orientation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types are classes</a:t>
            </a:r>
          </a:p>
          <a:p>
            <a:pPr lvl="1"/>
            <a:r>
              <a:rPr lang="en-US" dirty="0"/>
              <a:t>e.g.,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.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== 4</a:t>
            </a:r>
          </a:p>
          <a:p>
            <a:pPr lvl="2"/>
            <a:r>
              <a:rPr lang="en-US" dirty="0">
                <a:latin typeface="Courier New" pitchFamily="49" charset="0"/>
                <a:cs typeface="Courier New" pitchFamily="49" charset="0"/>
              </a:rPr>
              <a:t>14</a:t>
            </a:r>
            <a:r>
              <a:rPr lang="en-US" dirty="0"/>
              <a:t> is an object of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 err="1">
                <a:latin typeface="Courier New" pitchFamily="49" charset="0"/>
                <a:cs typeface="Courier New" pitchFamily="49" charset="0"/>
              </a:rPr>
              <a:t>bit_length</a:t>
            </a:r>
            <a:r>
              <a:rPr lang="en-US" dirty="0"/>
              <a:t> is object method defined in class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int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r>
              <a:rPr lang="en-US" dirty="0"/>
              <a:t>Objects of simple Python types are immutable</a:t>
            </a:r>
          </a:p>
          <a:p>
            <a:pPr lvl="1"/>
            <a:r>
              <a:rPr lang="en-US" dirty="0"/>
              <a:t>Operations/methods instantiate new objects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498650" y="3615408"/>
            <a:ext cx="439755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You are using objects all the time!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59179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versus object identity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Simple Python types</a:t>
            </a:r>
          </a:p>
          <a:p>
            <a:pPr lvl="1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(14 == 14) == True</a:t>
            </a:r>
          </a:p>
          <a:p>
            <a:pPr lvl="1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(14 is 14) == True</a:t>
            </a:r>
          </a:p>
          <a:p>
            <a:pPr lvl="2"/>
            <a:r>
              <a:rPr lang="en-US" dirty="0">
                <a:latin typeface="Calibri" panose="020F0502020204030204" pitchFamily="34" charset="0"/>
                <a:cs typeface="Courier New" pitchFamily="49" charset="0"/>
              </a:rPr>
              <a:t>However, Python version dependent!</a:t>
            </a:r>
          </a:p>
          <a:p>
            <a:r>
              <a:rPr lang="en-US" dirty="0"/>
              <a:t>Other Python types, general classes</a:t>
            </a:r>
          </a:p>
          <a:p>
            <a:pPr lvl="1"/>
            <a:r>
              <a:rPr lang="en-US" dirty="0"/>
              <a:t>e.g., two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set</a:t>
            </a:r>
            <a:r>
              <a:rPr lang="en-US" dirty="0"/>
              <a:t> objects: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a = {'alpha'}</a:t>
            </a:r>
            <a:r>
              <a:rPr lang="en-US" dirty="0"/>
              <a:t>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 = {'alpha'}</a:t>
            </a:r>
          </a:p>
          <a:p>
            <a:pPr lvl="2"/>
            <a:r>
              <a:rPr lang="en-US" dirty="0"/>
              <a:t>Value identity: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(a == b) == True</a:t>
            </a:r>
          </a:p>
          <a:p>
            <a:pPr lvl="2"/>
            <a:r>
              <a:rPr lang="en-US" dirty="0"/>
              <a:t>Object identity: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(a is b) == False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4822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Defining your own classes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Class definition: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class Point: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 …</a:t>
            </a:r>
          </a:p>
          <a:p>
            <a:r>
              <a:rPr lang="en-US" dirty="0"/>
              <a:t>Objects are instances of classes</a:t>
            </a:r>
          </a:p>
          <a:p>
            <a:pPr lvl="1"/>
            <a:r>
              <a:rPr lang="en-US" dirty="0"/>
              <a:t>instantiated by calling constructor</a:t>
            </a:r>
          </a:p>
          <a:p>
            <a:pPr lvl="1"/>
            <a:r>
              <a:rPr lang="en-US" dirty="0"/>
              <a:t>have</a:t>
            </a:r>
          </a:p>
          <a:p>
            <a:pPr lvl="2"/>
            <a:r>
              <a:rPr lang="en-US" dirty="0"/>
              <a:t>attributes</a:t>
            </a:r>
          </a:p>
          <a:p>
            <a:pPr lvl="2"/>
            <a:r>
              <a:rPr lang="en-US" dirty="0"/>
              <a:t>methods</a:t>
            </a:r>
          </a:p>
          <a:p>
            <a:r>
              <a:rPr lang="en-US" dirty="0"/>
              <a:t>Classes have</a:t>
            </a:r>
          </a:p>
          <a:p>
            <a:pPr lvl="1"/>
            <a:r>
              <a:rPr lang="en-US" dirty="0"/>
              <a:t>attributes</a:t>
            </a:r>
          </a:p>
          <a:p>
            <a:pPr lvl="1"/>
            <a:r>
              <a:rPr lang="en-US" dirty="0"/>
              <a:t>methods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3690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simple point…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625042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distance(self, other):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 +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   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other.y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)**2)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f'({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},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})'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7977784" y="3552964"/>
            <a:ext cx="2483883" cy="1384995"/>
            <a:chOff x="7890626" y="2834563"/>
            <a:chExt cx="2483883" cy="1384995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7" y="2834563"/>
              <a:ext cx="2200752" cy="138499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 to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compute</a:t>
              </a:r>
            </a:p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distance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532171" y="5666265"/>
            <a:ext cx="7064157" cy="683731"/>
            <a:chOff x="7486764" y="3542028"/>
            <a:chExt cx="7064157" cy="683731"/>
          </a:xfrm>
        </p:grpSpPr>
        <p:sp>
          <p:nvSpPr>
            <p:cNvPr id="15" name="Right Brace 14"/>
            <p:cNvSpPr/>
            <p:nvPr/>
          </p:nvSpPr>
          <p:spPr>
            <a:xfrm rot="5400000">
              <a:off x="9833157" y="1195635"/>
              <a:ext cx="95180" cy="4787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7522202" y="3702539"/>
              <a:ext cx="7028719" cy="52322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creates string representation for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7320137" y="2553271"/>
            <a:ext cx="3141529" cy="970428"/>
            <a:chOff x="7890626" y="3070640"/>
            <a:chExt cx="3141529" cy="970428"/>
          </a:xfrm>
        </p:grpSpPr>
        <p:sp>
          <p:nvSpPr>
            <p:cNvPr id="18" name="Right Brace 17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35283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point… or two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8" y="1916833"/>
            <a:ext cx="3534483" cy="258532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print(p, q)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print(p)…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15880" y="2420889"/>
            <a:ext cx="3842862" cy="474439"/>
            <a:chOff x="3491880" y="1803260"/>
            <a:chExt cx="3842862" cy="474439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491880" y="2003315"/>
              <a:ext cx="1008112" cy="2743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499992" y="1803260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015880" y="2882553"/>
            <a:ext cx="4388012" cy="400110"/>
            <a:chOff x="3491880" y="1803260"/>
            <a:chExt cx="438801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37990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 and y-coordinates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7" y="4604935"/>
            <a:ext cx="3534483" cy="1477328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(3.0, 4.0) (-2.0, 5.0)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5.0990195136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(12.3, 4.0)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5" name="Group 14"/>
          <p:cNvGrpSpPr/>
          <p:nvPr/>
        </p:nvGrpSpPr>
        <p:grpSpPr>
          <a:xfrm>
            <a:off x="4799856" y="3284984"/>
            <a:ext cx="5058391" cy="707886"/>
            <a:chOff x="3275856" y="1715233"/>
            <a:chExt cx="5058391" cy="707886"/>
          </a:xfrm>
        </p:grpSpPr>
        <p:cxnSp>
          <p:nvCxnSpPr>
            <p:cNvPr id="19" name="Straight Arrow Connector 18"/>
            <p:cNvCxnSpPr>
              <a:stCxn id="21" idx="1"/>
            </p:cNvCxnSpPr>
            <p:nvPr/>
          </p:nvCxnSpPr>
          <p:spPr>
            <a:xfrm flipH="1" flipV="1">
              <a:off x="3275856" y="1929525"/>
              <a:ext cx="1224136" cy="139651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/>
            <p:cNvSpPr txBox="1"/>
            <p:nvPr/>
          </p:nvSpPr>
          <p:spPr>
            <a:xfrm>
              <a:off x="4499992" y="1715233"/>
              <a:ext cx="383425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calls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repr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 indirectly</a:t>
              </a:r>
            </a:p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on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and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2" name="Group 21"/>
          <p:cNvGrpSpPr/>
          <p:nvPr/>
        </p:nvGrpSpPr>
        <p:grpSpPr>
          <a:xfrm>
            <a:off x="5159897" y="3943568"/>
            <a:ext cx="4166731" cy="550861"/>
            <a:chOff x="3635896" y="1652509"/>
            <a:chExt cx="4166731" cy="550861"/>
          </a:xfrm>
        </p:grpSpPr>
        <p:cxnSp>
          <p:nvCxnSpPr>
            <p:cNvPr id="23" name="Straight Arrow Connector 22"/>
            <p:cNvCxnSpPr>
              <a:stCxn id="24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4499992" y="1803260"/>
              <a:ext cx="330263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compute distance from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to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q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25" name="TextBox 24"/>
          <p:cNvSpPr txBox="1"/>
          <p:nvPr/>
        </p:nvSpPr>
        <p:spPr>
          <a:xfrm>
            <a:off x="2168502" y="6207042"/>
            <a:ext cx="7701467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grpSp>
        <p:nvGrpSpPr>
          <p:cNvPr id="26" name="Group 25"/>
          <p:cNvGrpSpPr/>
          <p:nvPr/>
        </p:nvGrpSpPr>
        <p:grpSpPr>
          <a:xfrm>
            <a:off x="5159897" y="4328173"/>
            <a:ext cx="2303593" cy="550861"/>
            <a:chOff x="3635896" y="1652509"/>
            <a:chExt cx="2303593" cy="550861"/>
          </a:xfrm>
        </p:grpSpPr>
        <p:cxnSp>
          <p:nvCxnSpPr>
            <p:cNvPr id="27" name="Straight Arrow Connector 26"/>
            <p:cNvCxnSpPr>
              <a:stCxn id="28" idx="1"/>
            </p:cNvCxnSpPr>
            <p:nvPr/>
          </p:nvCxnSpPr>
          <p:spPr>
            <a:xfrm flipH="1" flipV="1">
              <a:off x="3635896" y="1652509"/>
              <a:ext cx="864096" cy="350806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4499992" y="1803260"/>
              <a:ext cx="143949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modifying </a:t>
              </a:r>
              <a:r>
                <a:rPr lang="en-US" sz="20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</a:t>
              </a:r>
              <a:endParaRPr lang="nl-BE" sz="20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67908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5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to the point…</a:t>
            </a:r>
            <a:endParaRPr lang="nl-BE" dirty="0"/>
          </a:p>
        </p:txBody>
      </p:sp>
      <p:sp>
        <p:nvSpPr>
          <p:cNvPr id="17" name="Content Placeholder 1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points should not be moved?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919537" y="2411010"/>
            <a:ext cx="4182555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float(x)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__y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float(y)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x(self):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y(self):</a:t>
            </a:r>
          </a:p>
          <a:p>
            <a:r>
              <a: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        return </a:t>
            </a:r>
            <a:r>
              <a:rPr lang="en-US" b="1" dirty="0" err="1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self.__y</a:t>
            </a:r>
            <a:endParaRPr lang="en-US" b="1" dirty="0">
              <a:solidFill>
                <a:srgbClr val="C00000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152371" y="2925457"/>
            <a:ext cx="3141529" cy="970428"/>
            <a:chOff x="7890626" y="3070640"/>
            <a:chExt cx="3141529" cy="970428"/>
          </a:xfrm>
        </p:grpSpPr>
        <p:sp>
          <p:nvSpPr>
            <p:cNvPr id="6" name="Right Brace 5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7" name="TextBox 6"/>
            <p:cNvSpPr txBox="1"/>
            <p:nvPr/>
          </p:nvSpPr>
          <p:spPr>
            <a:xfrm>
              <a:off x="8173756" y="3070640"/>
              <a:ext cx="2858399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 for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objects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6168009" y="3964742"/>
            <a:ext cx="3125893" cy="966548"/>
            <a:chOff x="7890626" y="3074520"/>
            <a:chExt cx="3125893" cy="966548"/>
          </a:xfrm>
        </p:grpSpPr>
        <p:sp>
          <p:nvSpPr>
            <p:cNvPr id="9" name="Right Brace 8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163366" y="3074520"/>
              <a:ext cx="2853153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__x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6168008" y="5127990"/>
            <a:ext cx="3125892" cy="955428"/>
            <a:chOff x="7890626" y="3085640"/>
            <a:chExt cx="3125892" cy="955428"/>
          </a:xfrm>
        </p:grpSpPr>
        <p:sp>
          <p:nvSpPr>
            <p:cNvPr id="12" name="Right Brace 11"/>
            <p:cNvSpPr/>
            <p:nvPr/>
          </p:nvSpPr>
          <p:spPr>
            <a:xfrm>
              <a:off x="7890626" y="3104964"/>
              <a:ext cx="128379" cy="936104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142583" y="3085640"/>
              <a:ext cx="2873935" cy="95410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getter for object's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__y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attribute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81204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a definite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1916832"/>
            <a:ext cx="2803973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12.3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4943872" y="1916833"/>
            <a:ext cx="3836324" cy="668125"/>
            <a:chOff x="3419872" y="1916832"/>
            <a:chExt cx="3836324" cy="668125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275620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4943872" y="2819253"/>
            <a:ext cx="4231302" cy="400110"/>
            <a:chOff x="3491880" y="1803260"/>
            <a:chExt cx="4231302" cy="400110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>
              <a:off x="3491880" y="2003315"/>
              <a:ext cx="1008112" cy="13719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1803260"/>
              <a:ext cx="322319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try to access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x-coordinate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170689" y="4170352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403170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39342"/>
            <a:ext cx="8229600" cy="4525963"/>
          </a:xfrm>
        </p:spPr>
        <p:txBody>
          <a:bodyPr>
            <a:normAutofit/>
          </a:bodyPr>
          <a:lstStyle/>
          <a:p>
            <a:r>
              <a:rPr lang="en-US" dirty="0"/>
              <a:t>Make object attributes "private" by hiding them, by convention,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/>
              <a:t> prefix</a:t>
            </a:r>
            <a:br>
              <a:rPr lang="en-US" dirty="0"/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self.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= x</a:t>
            </a:r>
            <a:endParaRPr lang="en-US" dirty="0"/>
          </a:p>
          <a:p>
            <a:r>
              <a:rPr lang="en-US" dirty="0"/>
              <a:t>Create getter/setter method to control access to object attributes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@property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 err="1"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x(self):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self.__x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063552" y="5949281"/>
            <a:ext cx="810414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attribute </a:t>
            </a:r>
            <a:r>
              <a:rPr lang="en-US" sz="2400" dirty="0" err="1">
                <a:solidFill>
                  <a:prstClr val="black"/>
                </a:solidFill>
                <a:latin typeface="Calibri"/>
              </a:rPr>
              <a:t>can not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accidently be modified, i.e., read-only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744073" y="4335488"/>
            <a:ext cx="324075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object's state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08543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attributes: control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Getter, but no setter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170689" y="2156664"/>
            <a:ext cx="2803973" cy="203132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Point(3, 4)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4.4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211908" y="4521894"/>
            <a:ext cx="5285421" cy="1477328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Traceback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(most recent call last):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 File "&lt;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stdin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&gt;", line 1, in &lt;module&gt;</a:t>
            </a:r>
          </a:p>
          <a:p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AttributeError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: can't set attribute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6102214" y="2708921"/>
            <a:ext cx="381021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Protects against modification</a:t>
            </a:r>
            <a:br>
              <a:rPr lang="nl-BE" sz="2400" dirty="0">
                <a:solidFill>
                  <a:prstClr val="black"/>
                </a:solidFill>
                <a:latin typeface="Calibri"/>
              </a:rPr>
            </a:br>
            <a:r>
              <a:rPr lang="nl-BE" sz="2400" dirty="0">
                <a:solidFill>
                  <a:prstClr val="black"/>
                </a:solidFill>
                <a:latin typeface="Calibri"/>
              </a:rPr>
              <a:t>of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read-only</a:t>
            </a:r>
            <a:r>
              <a:rPr lang="nl-BE" sz="2400" dirty="0">
                <a:solidFill>
                  <a:prstClr val="black"/>
                </a:solidFill>
                <a:latin typeface="Calibri"/>
              </a:rPr>
              <a:t> </a:t>
            </a:r>
            <a:r>
              <a:rPr lang="nl-BE" sz="2400" dirty="0" err="1">
                <a:solidFill>
                  <a:prstClr val="black"/>
                </a:solidFill>
                <a:latin typeface="Calibri"/>
              </a:rPr>
              <a:t>attributes</a:t>
            </a:r>
            <a:endParaRPr lang="en-US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69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320126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8360E-1365-44A0-BB5D-200874990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== story telling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75AF9A-9334-482A-843C-761B9FEAD2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Names should be descriptive</a:t>
            </a:r>
          </a:p>
          <a:p>
            <a:pPr lvl="1"/>
            <a:r>
              <a:rPr lang="en-US" dirty="0"/>
              <a:t>Variables are nouns</a:t>
            </a:r>
          </a:p>
          <a:p>
            <a:pPr lvl="1"/>
            <a:r>
              <a:rPr lang="en-US" dirty="0"/>
              <a:t>Functions are verbs</a:t>
            </a:r>
          </a:p>
          <a:p>
            <a:pPr lvl="1"/>
            <a:r>
              <a:rPr lang="en-US" dirty="0"/>
              <a:t>Boolean functions are questions</a:t>
            </a:r>
          </a:p>
          <a:p>
            <a:r>
              <a:rPr lang="en-US" dirty="0"/>
              <a:t>Avoid long functions</a:t>
            </a:r>
          </a:p>
          <a:p>
            <a:pPr lvl="1"/>
            <a:r>
              <a:rPr lang="en-US" dirty="0"/>
              <a:t>Should fit on screen</a:t>
            </a:r>
          </a:p>
          <a:p>
            <a:r>
              <a:rPr lang="en-US" dirty="0"/>
              <a:t>Don’t try to be too clever</a:t>
            </a:r>
          </a:p>
          <a:p>
            <a:pPr lvl="1"/>
            <a:r>
              <a:rPr lang="en-US" dirty="0"/>
              <a:t>Others should understand it (including your future self)</a:t>
            </a:r>
          </a:p>
          <a:p>
            <a:pPr lvl="1"/>
            <a:r>
              <a:rPr lang="en-US" dirty="0"/>
              <a:t>Add comments and documentation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A8FB2-156F-4F33-8C52-AF97BC2E5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7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B8CF07-97C0-4944-8604-4E90499DAC71}"/>
              </a:ext>
            </a:extLst>
          </p:cNvPr>
          <p:cNvSpPr txBox="1"/>
          <p:nvPr/>
        </p:nvSpPr>
        <p:spPr>
          <a:xfrm>
            <a:off x="6624320" y="2519680"/>
            <a:ext cx="4570034" cy="120032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600" dirty="0"/>
              <a:t>Python is easy to read,</a:t>
            </a:r>
          </a:p>
          <a:p>
            <a:r>
              <a:rPr lang="en-US" sz="3600" dirty="0"/>
              <a:t>Take advantage of that!</a:t>
            </a:r>
          </a:p>
        </p:txBody>
      </p:sp>
    </p:spTree>
    <p:extLst>
      <p:ext uri="{BB962C8B-B14F-4D97-AF65-F5344CB8AC3E}">
        <p14:creationId xmlns:p14="http://schemas.microsoft.com/office/powerpoint/2010/main" val="618862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attribute: 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Implementing setters improves control, assignment to attribute is "intercepted" by setter method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279643" y="3356992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x(self,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float(value)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56201" y="5471359"/>
            <a:ext cx="7080528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E.g., ensures proper type conversion:</a:t>
            </a:r>
            <a:br>
              <a:rPr lang="en-US" sz="2400" dirty="0">
                <a:solidFill>
                  <a:prstClr val="black"/>
                </a:solidFill>
                <a:latin typeface="Calibri"/>
              </a:rPr>
            </a:b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p.x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= 3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results in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float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, not </a:t>
            </a:r>
            <a:r>
              <a:rPr lang="en-US" sz="2400" dirty="0" err="1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for </a:t>
            </a:r>
            <a:r>
              <a:rPr lang="en-US" sz="2400" dirty="0">
                <a:solidFill>
                  <a:prstClr val="black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__x</a:t>
            </a:r>
            <a:r>
              <a:rPr lang="en-US" sz="2400" dirty="0">
                <a:solidFill>
                  <a:prstClr val="black"/>
                </a:solidFill>
                <a:latin typeface="Calibri"/>
              </a:rPr>
              <a:t> attribute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2112058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Non-trivial getter/setter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Derived attribute: coordinates as 2-tuple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279643" y="2348880"/>
            <a:ext cx="4458272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coords.setter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value):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value[0]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value[1]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Use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getter/setter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p.coords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(3.5, 7.1)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5860076" y="2780929"/>
            <a:ext cx="3015330" cy="668125"/>
            <a:chOff x="3419872" y="1916832"/>
            <a:chExt cx="3015330" cy="668125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9352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returns a 2-tuple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5860077" y="3645024"/>
            <a:ext cx="3404275" cy="648072"/>
            <a:chOff x="3886827" y="1916832"/>
            <a:chExt cx="2858225" cy="648072"/>
          </a:xfrm>
        </p:grpSpPr>
        <p:cxnSp>
          <p:nvCxnSpPr>
            <p:cNvPr id="10" name="Straight Arrow Connector 9"/>
            <p:cNvCxnSpPr>
              <a:stCxn id="11" idx="1"/>
            </p:cNvCxnSpPr>
            <p:nvPr/>
          </p:nvCxnSpPr>
          <p:spPr>
            <a:xfrm flipH="1">
              <a:off x="3886827" y="2116887"/>
              <a:ext cx="932918" cy="448017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/>
            <p:cNvSpPr txBox="1"/>
            <p:nvPr/>
          </p:nvSpPr>
          <p:spPr>
            <a:xfrm>
              <a:off x="4819745" y="1916832"/>
              <a:ext cx="19253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2-tuple as argument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235999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More object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775521" y="1556793"/>
            <a:ext cx="8594019" cy="424731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p, q,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=1.0e-6):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a = 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)/(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b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-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a*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+ b,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isclose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abs_tol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=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tol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r is on line defined by p and q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47529" y="6021288"/>
            <a:ext cx="8470909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r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 and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as argument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6" name="Group 5"/>
          <p:cNvGrpSpPr/>
          <p:nvPr/>
        </p:nvGrpSpPr>
        <p:grpSpPr>
          <a:xfrm>
            <a:off x="6072530" y="1824771"/>
            <a:ext cx="2548759" cy="400110"/>
            <a:chOff x="3387395" y="1916832"/>
            <a:chExt cx="2548759" cy="400110"/>
          </a:xfrm>
        </p:grpSpPr>
        <p:cxnSp>
          <p:nvCxnSpPr>
            <p:cNvPr id="7" name="Straight Arrow Connector 6"/>
            <p:cNvCxnSpPr>
              <a:stCxn id="8" idx="1"/>
            </p:cNvCxnSpPr>
            <p:nvPr/>
          </p:nvCxnSpPr>
          <p:spPr>
            <a:xfrm flipH="1" flipV="1">
              <a:off x="3387395" y="1916832"/>
              <a:ext cx="1112597" cy="20005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4499992" y="1916832"/>
              <a:ext cx="143616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Python 3.5+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2963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to</a:t>
            </a:r>
          </a:p>
          <a:p>
            <a:pPr lvl="1"/>
            <a:r>
              <a:rPr lang="en-US" dirty="0"/>
              <a:t>retrieve information on object</a:t>
            </a:r>
          </a:p>
          <a:p>
            <a:pPr lvl="1"/>
            <a:r>
              <a:rPr lang="en-US" dirty="0"/>
              <a:t>modify or manipulate object</a:t>
            </a:r>
          </a:p>
          <a:p>
            <a:pPr lvl="1"/>
            <a:r>
              <a:rPr lang="en-US" dirty="0"/>
              <a:t>derive information from object with respect to other objects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711625" y="5157193"/>
            <a:ext cx="671914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Determine what objects can do, or can be done with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27978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4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Static methods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1556793"/>
            <a:ext cx="6526146" cy="3693319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Point: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return True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check whether p, q, r, v and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are on a line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Point.all_on_line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r, v, w):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829947" y="5601434"/>
            <a:ext cx="581473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 invoked on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class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with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 p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q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v</a:t>
            </a:r>
            <a:r>
              <a:rPr lang="en-US" sz="2000" dirty="0">
                <a:solidFill>
                  <a:prstClr val="black"/>
                </a:solidFill>
                <a:latin typeface="Calibri"/>
                <a:cs typeface="Courier New" pitchFamily="49" charset="0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w</a:t>
            </a:r>
            <a:r>
              <a:rPr lang="en-US" sz="2000" dirty="0" err="1">
                <a:solidFill>
                  <a:prstClr val="black"/>
                </a:solidFill>
                <a:latin typeface="Calibri"/>
                <a:cs typeface="Courier New" pitchFamily="49" charset="0"/>
              </a:rPr>
              <a:t> as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arguments, class ignored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57871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length argument lists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Arbitrary positional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Arbitrary keyword arguments: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**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argv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1"/>
            <a:r>
              <a:rPr lang="en-US" dirty="0"/>
              <a:t>Available as dictionary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2255961"/>
            <a:ext cx="4458272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grpSp>
        <p:nvGrpSpPr>
          <p:cNvPr id="9" name="Group 8"/>
          <p:cNvGrpSpPr/>
          <p:nvPr/>
        </p:nvGrpSpPr>
        <p:grpSpPr>
          <a:xfrm>
            <a:off x="5015880" y="2204864"/>
            <a:ext cx="3277532" cy="648072"/>
            <a:chOff x="3491880" y="2204864"/>
            <a:chExt cx="3277532" cy="648072"/>
          </a:xfrm>
        </p:grpSpPr>
        <p:sp>
          <p:nvSpPr>
            <p:cNvPr id="5" name="Rectangle 4"/>
            <p:cNvSpPr/>
            <p:nvPr/>
          </p:nvSpPr>
          <p:spPr>
            <a:xfrm>
              <a:off x="3491880" y="2564904"/>
              <a:ext cx="1008112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5580112" y="2204864"/>
              <a:ext cx="11893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arguments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1"/>
              <a:endCxn id="5" idx="3"/>
            </p:cNvCxnSpPr>
            <p:nvPr/>
          </p:nvCxnSpPr>
          <p:spPr>
            <a:xfrm flipH="1">
              <a:off x="4499992" y="2389530"/>
              <a:ext cx="1080120" cy="319390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" name="Group 9"/>
          <p:cNvGrpSpPr/>
          <p:nvPr/>
        </p:nvGrpSpPr>
        <p:grpSpPr>
          <a:xfrm>
            <a:off x="3688564" y="2852936"/>
            <a:ext cx="5003993" cy="1377444"/>
            <a:chOff x="2012163" y="1196752"/>
            <a:chExt cx="5003993" cy="1377444"/>
          </a:xfrm>
        </p:grpSpPr>
        <p:sp>
          <p:nvSpPr>
            <p:cNvPr id="11" name="Rectangle 10"/>
            <p:cNvSpPr/>
            <p:nvPr/>
          </p:nvSpPr>
          <p:spPr>
            <a:xfrm>
              <a:off x="2012163" y="1196752"/>
              <a:ext cx="936104" cy="288032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white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5211688" y="2204864"/>
              <a:ext cx="180446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available as tuple</a:t>
              </a:r>
              <a:endParaRPr lang="nl-BE" dirty="0">
                <a:solidFill>
                  <a:srgbClr val="FF0000"/>
                </a:solidFill>
                <a:latin typeface="Calibri"/>
              </a:endParaRPr>
            </a:p>
          </p:txBody>
        </p:sp>
        <p:cxnSp>
          <p:nvCxnSpPr>
            <p:cNvPr id="13" name="Straight Arrow Connector 12"/>
            <p:cNvCxnSpPr>
              <a:stCxn id="12" idx="1"/>
              <a:endCxn id="11" idx="3"/>
            </p:cNvCxnSpPr>
            <p:nvPr/>
          </p:nvCxnSpPr>
          <p:spPr>
            <a:xfrm flipH="1" flipV="1">
              <a:off x="2948267" y="1340768"/>
              <a:ext cx="2263421" cy="1048762"/>
            </a:xfrm>
            <a:prstGeom prst="straightConnector1">
              <a:avLst/>
            </a:prstGeom>
            <a:ln w="158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TextBox 6"/>
          <p:cNvSpPr txBox="1"/>
          <p:nvPr/>
        </p:nvSpPr>
        <p:spPr>
          <a:xfrm>
            <a:off x="2480904" y="5949280"/>
            <a:ext cx="7503529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Note: not specific to object oriented programming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1971640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elegant solution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Semantics: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if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True</a:t>
            </a:r>
            <a:r>
              <a:rPr lang="en-US" dirty="0"/>
              <a:t> for all elements in points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More elegant: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all(…)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Similar: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any(…)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15680" y="2058418"/>
            <a:ext cx="6664004" cy="1754326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for r in points: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not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return False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True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15680" y="4344632"/>
            <a:ext cx="6664004" cy="92333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q, *points):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all(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r.on_line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(p, q) for r in points)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777541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 interlude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attributes/methods does a class have?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530729" y="2276872"/>
            <a:ext cx="7215437" cy="341632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from point import Point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p = Point(3.7, 5.1)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(p)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['__class__',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delattr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dict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'__doc__',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'__format__',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getattribute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'__hash__',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'__module__', '__new__', '__reduce__',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reduce_ex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setattr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sizeof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__</a:t>
            </a:r>
            <a:r>
              <a:rPr lang="en-US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',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subclasshook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'__</a:t>
            </a:r>
            <a:r>
              <a:rPr lang="en-US" b="1" dirty="0" err="1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weakref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__',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_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Point__y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coords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</a:t>
            </a:r>
            <a:b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 err="1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', '</a:t>
            </a:r>
            <a:r>
              <a:rPr lang="en-US" b="1" dirty="0">
                <a:solidFill>
                  <a:srgbClr val="92D050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']</a:t>
            </a:r>
          </a:p>
          <a:p>
            <a:endParaRPr lang="en-US" b="1" dirty="0">
              <a:solidFill>
                <a:srgbClr val="EEECE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29474951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can extend other class</a:t>
            </a:r>
          </a:p>
          <a:p>
            <a:r>
              <a:rPr lang="en-US" dirty="0"/>
              <a:t>For Python 2: make classes inherit from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/>
              <a:t>, ensure they can be extended later:</a:t>
            </a:r>
            <a:br>
              <a:rPr lang="en-US" dirty="0"/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class Point(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object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):</a:t>
            </a:r>
            <a:endParaRPr lang="en-US" dirty="0"/>
          </a:p>
          <a:p>
            <a:r>
              <a:rPr lang="en-US" dirty="0"/>
              <a:t>New class inherits attributes &amp; methods from parent class</a:t>
            </a:r>
          </a:p>
          <a:p>
            <a:r>
              <a:rPr lang="en-US" dirty="0"/>
              <a:t>New class can implement new methods, define new attributes</a:t>
            </a:r>
          </a:p>
          <a:p>
            <a:r>
              <a:rPr lang="en-US" dirty="0"/>
              <a:t>New method can override methods of parent class</a:t>
            </a:r>
          </a:p>
          <a:p>
            <a:r>
              <a:rPr lang="en-US" dirty="0"/>
              <a:t>New class can inherit from multiple parent classes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83149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Points with mass</a:t>
            </a:r>
            <a:endParaRPr lang="nl-BE" dirty="0"/>
          </a:p>
        </p:txBody>
      </p:sp>
      <p:sp>
        <p:nvSpPr>
          <p:cNvPr id="7" name="TextBox 6"/>
          <p:cNvSpPr txBox="1"/>
          <p:nvPr/>
        </p:nvSpPr>
        <p:spPr>
          <a:xfrm>
            <a:off x="1326382" y="1833382"/>
            <a:ext cx="7053943" cy="341632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@property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mass(self):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def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return f'{super().__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repr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__(),}: {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}'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8139770" y="2134556"/>
            <a:ext cx="1970057" cy="1384995"/>
            <a:chOff x="7937245" y="3320988"/>
            <a:chExt cx="1970057" cy="1384995"/>
          </a:xfrm>
        </p:grpSpPr>
        <p:sp>
          <p:nvSpPr>
            <p:cNvPr id="9" name="Right Brace 8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8040381" y="3320988"/>
              <a:ext cx="1866921" cy="138499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constructor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8139769" y="4582828"/>
            <a:ext cx="3557608" cy="954107"/>
            <a:chOff x="7937245" y="3320988"/>
            <a:chExt cx="3557608" cy="954107"/>
          </a:xfrm>
        </p:grpSpPr>
        <p:sp>
          <p:nvSpPr>
            <p:cNvPr id="12" name="Right Brace 11"/>
            <p:cNvSpPr/>
            <p:nvPr/>
          </p:nvSpPr>
          <p:spPr>
            <a:xfrm>
              <a:off x="7937245" y="3465005"/>
              <a:ext cx="45719" cy="43800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8040381" y="3320988"/>
              <a:ext cx="3454472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repr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 method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of </a:t>
              </a:r>
              <a:r>
                <a:rPr lang="en-US" sz="28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</a:t>
              </a: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overridden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8139770" y="3557872"/>
            <a:ext cx="1906707" cy="970951"/>
            <a:chOff x="7937245" y="3609019"/>
            <a:chExt cx="1906707" cy="970951"/>
          </a:xfrm>
        </p:grpSpPr>
        <p:sp>
          <p:nvSpPr>
            <p:cNvPr id="15" name="Right Brace 14"/>
            <p:cNvSpPr/>
            <p:nvPr/>
          </p:nvSpPr>
          <p:spPr>
            <a:xfrm>
              <a:off x="7937245" y="3609019"/>
              <a:ext cx="81760" cy="936105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8040381" y="3625863"/>
              <a:ext cx="1803571" cy="95410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new object</a:t>
              </a:r>
              <a:br>
                <a:rPr lang="en-US" sz="28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800" dirty="0">
                  <a:solidFill>
                    <a:prstClr val="black"/>
                  </a:solidFill>
                  <a:latin typeface="Calibri"/>
                </a:rPr>
                <a:t>method</a:t>
              </a:r>
              <a:endParaRPr lang="en-US" sz="32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17" name="TextBox 16"/>
          <p:cNvSpPr txBox="1"/>
          <p:nvPr/>
        </p:nvSpPr>
        <p:spPr>
          <a:xfrm>
            <a:off x="2261550" y="5817458"/>
            <a:ext cx="7722883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objects have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x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y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distance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,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 as well</a:t>
            </a:r>
          </a:p>
          <a:p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class has </a:t>
            </a:r>
            <a:r>
              <a:rPr lang="en-US" sz="20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all_on_line</a:t>
            </a:r>
            <a:r>
              <a:rPr lang="en-US" sz="2000" dirty="0">
                <a:solidFill>
                  <a:prstClr val="black"/>
                </a:solidFill>
                <a:latin typeface="Calibri"/>
              </a:rPr>
              <a:t> methods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79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6368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5E32CC-1C48-48B3-9D84-9FA600785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Coding conventions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FFF34-F162-4B13-BEF3-61EBA37D5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Be consistent!</a:t>
            </a:r>
          </a:p>
          <a:p>
            <a:pPr lvl="1"/>
            <a:r>
              <a:rPr lang="en-US" dirty="0"/>
              <a:t>Many conventions, choose one, stick to it</a:t>
            </a:r>
          </a:p>
          <a:p>
            <a:r>
              <a:rPr lang="en-US" dirty="0"/>
              <a:t>PEP 8</a:t>
            </a:r>
          </a:p>
          <a:p>
            <a:pPr lvl="1"/>
            <a:r>
              <a:rPr lang="en-US" dirty="0"/>
              <a:t>Use tools to check: flake8, </a:t>
            </a:r>
            <a:r>
              <a:rPr lang="en-US" dirty="0" err="1"/>
              <a:t>pylint</a:t>
            </a:r>
            <a:endParaRPr lang="en-US" dirty="0"/>
          </a:p>
          <a:p>
            <a:pPr lvl="1"/>
            <a:r>
              <a:rPr lang="en-US" dirty="0"/>
              <a:t>Consistent formatting: black</a:t>
            </a:r>
          </a:p>
          <a:p>
            <a:pPr lvl="1"/>
            <a:r>
              <a:rPr lang="en-US" dirty="0"/>
              <a:t>IDE hooks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1FD73C-2F86-4E6B-9F90-068CD462FB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1507198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Base classes &amp; derivation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1754738" y="2383720"/>
            <a:ext cx="4733988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Point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super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4511825" y="1752764"/>
            <a:ext cx="5861109" cy="668125"/>
            <a:chOff x="3419872" y="1916832"/>
            <a:chExt cx="5861109" cy="668125"/>
          </a:xfrm>
        </p:grpSpPr>
        <p:cxnSp>
          <p:nvCxnSpPr>
            <p:cNvPr id="5" name="Straight Arrow Connector 4"/>
            <p:cNvCxnSpPr>
              <a:stCxn id="6" idx="1"/>
            </p:cNvCxnSpPr>
            <p:nvPr/>
          </p:nvCxnSpPr>
          <p:spPr>
            <a:xfrm flipH="1">
              <a:off x="3419872" y="2116887"/>
              <a:ext cx="1080120" cy="46807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4780989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base class for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endParaRPr lang="nl-BE" sz="20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5303912" y="3429001"/>
            <a:ext cx="4152612" cy="1172145"/>
            <a:chOff x="4499992" y="1144797"/>
            <a:chExt cx="4152612" cy="1172145"/>
          </a:xfrm>
        </p:grpSpPr>
        <p:cxnSp>
          <p:nvCxnSpPr>
            <p:cNvPr id="8" name="Straight Arrow Connector 7"/>
            <p:cNvCxnSpPr>
              <a:stCxn id="9" idx="0"/>
            </p:cNvCxnSpPr>
            <p:nvPr/>
          </p:nvCxnSpPr>
          <p:spPr>
            <a:xfrm flipH="1" flipV="1">
              <a:off x="4707632" y="1144797"/>
              <a:ext cx="1868666" cy="772035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/>
            <p:cNvSpPr txBox="1"/>
            <p:nvPr/>
          </p:nvSpPr>
          <p:spPr>
            <a:xfrm>
              <a:off x="4499992" y="1916832"/>
              <a:ext cx="4152612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first call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's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init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000" dirty="0">
                  <a:solidFill>
                    <a:prstClr val="black"/>
                  </a:solidFill>
                  <a:latin typeface="Calibri"/>
                  <a:cs typeface="Courier New" pitchFamily="49" charset="0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2663469" y="3861048"/>
            <a:ext cx="4086183" cy="1656184"/>
            <a:chOff x="4499992" y="660758"/>
            <a:chExt cx="4086183" cy="1656184"/>
          </a:xfrm>
        </p:grpSpPr>
        <p:cxnSp>
          <p:nvCxnSpPr>
            <p:cNvPr id="13" name="Straight Arrow Connector 12"/>
            <p:cNvCxnSpPr>
              <a:stCxn id="14" idx="0"/>
            </p:cNvCxnSpPr>
            <p:nvPr/>
          </p:nvCxnSpPr>
          <p:spPr>
            <a:xfrm flipH="1" flipV="1">
              <a:off x="5641989" y="660758"/>
              <a:ext cx="901095" cy="125607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4499992" y="1916832"/>
              <a:ext cx="4086183" cy="4001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do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-specific initialization</a:t>
              </a:r>
              <a:endParaRPr lang="nl-BE" sz="2000" dirty="0">
                <a:solidFill>
                  <a:prstClr val="black"/>
                </a:solidFill>
                <a:latin typeface="Calibri"/>
                <a:cs typeface="Courier New" pitchFamily="49" charset="0"/>
              </a:endParaRPr>
            </a:p>
          </p:txBody>
        </p:sp>
      </p:grp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931763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 with mass is still Point</a:t>
            </a:r>
            <a:endParaRPr lang="nl-BE" dirty="0"/>
          </a:p>
        </p:txBody>
      </p:sp>
      <p:sp>
        <p:nvSpPr>
          <p:cNvPr id="3" name="TextBox 2"/>
          <p:cNvSpPr txBox="1"/>
          <p:nvPr/>
        </p:nvSpPr>
        <p:spPr>
          <a:xfrm>
            <a:off x="2170689" y="2178730"/>
            <a:ext cx="3906839" cy="147732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main():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(3, 4, 1)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q = Point(-2, 5)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p.x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p.distance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(q))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5519937" y="1700808"/>
            <a:ext cx="4376535" cy="707886"/>
            <a:chOff x="3419872" y="1916832"/>
            <a:chExt cx="4376535" cy="707886"/>
          </a:xfrm>
        </p:grpSpPr>
        <p:cxnSp>
          <p:nvCxnSpPr>
            <p:cNvPr id="4" name="Straight Arrow Connector 3"/>
            <p:cNvCxnSpPr>
              <a:stCxn id="6" idx="1"/>
            </p:cNvCxnSpPr>
            <p:nvPr/>
          </p:nvCxnSpPr>
          <p:spPr>
            <a:xfrm flipH="1">
              <a:off x="3419872" y="2270775"/>
              <a:ext cx="1080120" cy="31418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TextBox 5"/>
            <p:cNvSpPr txBox="1"/>
            <p:nvPr/>
          </p:nvSpPr>
          <p:spPr>
            <a:xfrm>
              <a:off x="4499992" y="1916832"/>
              <a:ext cx="329641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PointMass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3, 4</a:t>
              </a:r>
              <a:br>
                <a:rPr lang="en-US" sz="20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and mass 1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087888" y="2524834"/>
            <a:ext cx="4104456" cy="400110"/>
            <a:chOff x="3563888" y="1907206"/>
            <a:chExt cx="4104456" cy="400110"/>
          </a:xfrm>
        </p:grpSpPr>
        <p:cxnSp>
          <p:nvCxnSpPr>
            <p:cNvPr id="9" name="Straight Arrow Connector 8"/>
            <p:cNvCxnSpPr>
              <a:stCxn id="10" idx="1"/>
            </p:cNvCxnSpPr>
            <p:nvPr/>
          </p:nvCxnSpPr>
          <p:spPr>
            <a:xfrm flipH="1">
              <a:off x="3563888" y="2107261"/>
              <a:ext cx="1269706" cy="15766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4833594" y="1907206"/>
              <a:ext cx="283475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create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Point q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at -2, 5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303913" y="3717034"/>
            <a:ext cx="4927577" cy="720079"/>
            <a:chOff x="3851920" y="2421716"/>
            <a:chExt cx="4927577" cy="720079"/>
          </a:xfrm>
        </p:grpSpPr>
        <p:cxnSp>
          <p:nvCxnSpPr>
            <p:cNvPr id="17" name="Straight Arrow Connector 16"/>
            <p:cNvCxnSpPr>
              <a:stCxn id="18" idx="1"/>
            </p:cNvCxnSpPr>
            <p:nvPr/>
          </p:nvCxnSpPr>
          <p:spPr>
            <a:xfrm flipH="1" flipV="1">
              <a:off x="3851920" y="2421716"/>
              <a:ext cx="648072" cy="52002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/>
            <p:cNvSpPr txBox="1"/>
            <p:nvPr/>
          </p:nvSpPr>
          <p:spPr>
            <a:xfrm>
              <a:off x="4499992" y="2741685"/>
              <a:ext cx="427950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is a Point, so has </a:t>
              </a:r>
              <a:r>
                <a:rPr lang="en-US" sz="20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distance</a:t>
              </a:r>
              <a:r>
                <a:rPr lang="en-US" sz="2000" dirty="0">
                  <a:solidFill>
                    <a:prstClr val="black"/>
                  </a:solidFill>
                  <a:latin typeface="Calibri"/>
                </a:rPr>
                <a:t> method</a:t>
              </a:r>
              <a:endParaRPr lang="nl-BE" sz="20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211907" y="4521894"/>
            <a:ext cx="3493264" cy="92333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$ python point_driver.py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3.0 4.0 1.0</a:t>
            </a:r>
          </a:p>
          <a:p>
            <a:r>
              <a:rPr lang="en-US" b="1" dirty="0">
                <a:solidFill>
                  <a:srgbClr val="EEECE1"/>
                </a:solidFill>
                <a:latin typeface="Courier New" pitchFamily="49" charset="0"/>
                <a:cs typeface="Courier New" pitchFamily="49" charset="0"/>
              </a:rPr>
              <a:t>5.09902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48518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attributes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1919537" y="1556792"/>
            <a:ext cx="7077579" cy="397031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(Point):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1.0</a:t>
            </a:r>
          </a:p>
          <a:p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x, y, mass=None):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super().__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__(x, y)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if mass is not None: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else:</a:t>
            </a:r>
            <a:b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PointMass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…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@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set_default_mass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mass):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.__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default_mass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float(mass)</a:t>
            </a:r>
          </a:p>
        </p:txBody>
      </p:sp>
      <p:grpSp>
        <p:nvGrpSpPr>
          <p:cNvPr id="10" name="Group 9"/>
          <p:cNvGrpSpPr/>
          <p:nvPr/>
        </p:nvGrpSpPr>
        <p:grpSpPr>
          <a:xfrm>
            <a:off x="7452991" y="4590257"/>
            <a:ext cx="3082502" cy="1200329"/>
            <a:chOff x="7911408" y="2970076"/>
            <a:chExt cx="3082502" cy="1200329"/>
          </a:xfrm>
        </p:grpSpPr>
        <p:sp>
          <p:nvSpPr>
            <p:cNvPr id="14" name="Right Brace 13"/>
            <p:cNvSpPr/>
            <p:nvPr/>
          </p:nvSpPr>
          <p:spPr>
            <a:xfrm>
              <a:off x="7911408" y="3104964"/>
              <a:ext cx="119193" cy="801966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8228409" y="2970076"/>
              <a:ext cx="2765501" cy="120032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setter for class'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b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attribute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7490425" y="1842869"/>
            <a:ext cx="3000555" cy="830997"/>
            <a:chOff x="7793229" y="3675218"/>
            <a:chExt cx="3000555" cy="830997"/>
          </a:xfrm>
        </p:grpSpPr>
        <p:sp>
          <p:nvSpPr>
            <p:cNvPr id="17" name="Right Brace 16"/>
            <p:cNvSpPr/>
            <p:nvPr/>
          </p:nvSpPr>
          <p:spPr>
            <a:xfrm>
              <a:off x="7793229" y="3897051"/>
              <a:ext cx="81760" cy="387333"/>
            </a:xfrm>
            <a:prstGeom prst="rightBrace">
              <a:avLst>
                <a:gd name="adj1" fmla="val 8333"/>
                <a:gd name="adj2" fmla="val 48677"/>
              </a:avLst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8028283" y="3675218"/>
              <a:ext cx="2765501" cy="83099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class variable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__</a:t>
              </a:r>
              <a:r>
                <a:rPr lang="en-US" sz="2400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default_mass</a:t>
              </a:r>
              <a:endParaRPr lang="en-US" sz="2800" dirty="0">
                <a:solidFill>
                  <a:prstClr val="black"/>
                </a:solidFill>
                <a:latin typeface="Calibri"/>
              </a:endParaRPr>
            </a:p>
          </p:txBody>
        </p:sp>
      </p:grpSp>
      <p:sp>
        <p:nvSpPr>
          <p:cNvPr id="3" name="TextBox 2"/>
          <p:cNvSpPr txBox="1"/>
          <p:nvPr/>
        </p:nvSpPr>
        <p:spPr>
          <a:xfrm>
            <a:off x="2706482" y="5910371"/>
            <a:ext cx="3749559" cy="5232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prstClr val="black"/>
                </a:solidFill>
                <a:latin typeface="Calibri"/>
              </a:rPr>
              <a:t>Determine state of class</a:t>
            </a:r>
            <a:endParaRPr lang="nl-BE" sz="2800" dirty="0">
              <a:solidFill>
                <a:prstClr val="black"/>
              </a:solidFill>
              <a:latin typeface="Calibri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656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 those methods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Object methods</a:t>
            </a:r>
          </a:p>
          <a:p>
            <a:pPr lvl="1"/>
            <a:r>
              <a:rPr lang="en-US" dirty="0"/>
              <a:t>work on individual objects</a:t>
            </a:r>
          </a:p>
          <a:p>
            <a:pPr lvl="1"/>
            <a:r>
              <a:rPr lang="en-US" dirty="0"/>
              <a:t>take object as first argument (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self</a:t>
            </a:r>
            <a:r>
              <a:rPr lang="en-US" dirty="0"/>
              <a:t>)</a:t>
            </a:r>
          </a:p>
          <a:p>
            <a:r>
              <a:rPr lang="en-US" dirty="0"/>
              <a:t>Class methods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classmethod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take class as first argument (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cls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@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staticmethod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lvl="2"/>
            <a:r>
              <a:rPr lang="en-US" dirty="0"/>
              <a:t>work at class level</a:t>
            </a:r>
          </a:p>
          <a:p>
            <a:pPr lvl="2"/>
            <a:r>
              <a:rPr lang="en-US" dirty="0"/>
              <a:t>ignores object or class it is called on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83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335096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8C83-01B0-4113-AB50-1A35BC180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point</a:t>
            </a:r>
            <a:endParaRPr lang="en-BE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7E055E-FC8C-4C85-910D-1BF897FE15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String representation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__()</a:t>
            </a:r>
            <a:r>
              <a:rPr lang="en-US" dirty="0"/>
              <a:t>: for development, debugging, unambiguous</a:t>
            </a:r>
          </a:p>
          <a:p>
            <a:pPr lvl="2"/>
            <a:r>
              <a:rPr lang="en-US" dirty="0"/>
              <a:t>called by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!r</a:t>
            </a:r>
            <a:r>
              <a:rPr lang="en-US" dirty="0"/>
              <a:t> conversion in f-strings</a:t>
            </a:r>
          </a:p>
          <a:p>
            <a:pPr lvl="2"/>
            <a:r>
              <a:rPr lang="en-US" dirty="0"/>
              <a:t>called on </a:t>
            </a:r>
            <a:r>
              <a:rPr lang="en-US" dirty="0" err="1"/>
              <a:t>iPython</a:t>
            </a:r>
            <a:r>
              <a:rPr lang="en-US" dirty="0"/>
              <a:t>/</a:t>
            </a:r>
            <a:r>
              <a:rPr lang="en-US" dirty="0" err="1"/>
              <a:t>Jupyter</a:t>
            </a:r>
            <a:r>
              <a:rPr lang="en-US" dirty="0"/>
              <a:t> command line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 if no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 ()</a:t>
            </a:r>
            <a:r>
              <a:rPr lang="en-US" dirty="0"/>
              <a:t> defined</a:t>
            </a:r>
          </a:p>
          <a:p>
            <a:pPr lvl="2"/>
            <a:r>
              <a:rPr lang="en-US" dirty="0"/>
              <a:t>called by debug f-string (Python 3.8+)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__str__()</a:t>
            </a:r>
            <a:r>
              <a:rPr lang="en-US" dirty="0"/>
              <a:t>: for human consumption</a:t>
            </a:r>
          </a:p>
          <a:p>
            <a:pPr lvl="2"/>
            <a:r>
              <a:rPr lang="en-US" dirty="0"/>
              <a:t>called by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str()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!s</a:t>
            </a:r>
            <a:r>
              <a:rPr lang="en-US" dirty="0"/>
              <a:t> conversion in f-strings</a:t>
            </a:r>
            <a:endParaRPr lang="en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34CAA-15CA-4DCF-871E-AAD11718F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849588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E5A345-C57E-4AA9-A7C5-CD644C0D1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DD7F07-815C-4334-BF68-47557797B4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(named) tuples</a:t>
            </a:r>
          </a:p>
          <a:p>
            <a:pPr lvl="1"/>
            <a:r>
              <a:rPr lang="en-US" dirty="0"/>
              <a:t>Lightweight 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</a:t>
            </a:r>
            <a:endParaRPr lang="en-US" b="1" dirty="0">
              <a:solidFill>
                <a:srgbClr val="92D050"/>
              </a:solidFill>
            </a:endParaRPr>
          </a:p>
          <a:p>
            <a:pPr lvl="1"/>
            <a:r>
              <a:rPr lang="en-US" dirty="0"/>
              <a:t>No methods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b="1" i="1" dirty="0">
              <a:solidFill>
                <a:srgbClr val="C00000"/>
              </a:solidFill>
            </a:endParaRP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@dataclass</a:t>
            </a:r>
            <a:r>
              <a:rPr lang="en-US" dirty="0">
                <a:cs typeface="Courier New" panose="02070309020205020404" pitchFamily="49" charset="0"/>
              </a:rPr>
              <a:t> (P</a:t>
            </a:r>
            <a:r>
              <a:rPr lang="en-US" dirty="0"/>
              <a:t>ython 3.7+)</a:t>
            </a:r>
          </a:p>
          <a:p>
            <a:pPr lvl="1"/>
            <a:r>
              <a:rPr lang="en-US" dirty="0"/>
              <a:t>Methods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No private attributes, no validation, no factories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r>
              <a:rPr lang="en-US" dirty="0" err="1"/>
              <a:t>attr</a:t>
            </a:r>
            <a:endParaRPr lang="en-US" dirty="0"/>
          </a:p>
          <a:p>
            <a:pPr lvl="1"/>
            <a:r>
              <a:rPr lang="en-US" dirty="0"/>
              <a:t>Many features out of the box </a:t>
            </a:r>
            <a:r>
              <a:rPr lang="en-US" b="1" dirty="0">
                <a:solidFill>
                  <a:srgbClr val="92D050"/>
                </a:solidFill>
                <a:sym typeface="Symbol" panose="05050102010706020507" pitchFamily="18" charset="2"/>
              </a:rPr>
              <a:t> </a:t>
            </a:r>
            <a:endParaRPr lang="en-US" dirty="0"/>
          </a:p>
          <a:p>
            <a:pPr lvl="1"/>
            <a:r>
              <a:rPr lang="en-US" dirty="0"/>
              <a:t>Third party </a:t>
            </a:r>
            <a:r>
              <a:rPr lang="en-US" b="1" i="1" dirty="0">
                <a:solidFill>
                  <a:srgbClr val="C00000"/>
                </a:solidFill>
                <a:sym typeface="Symbol" panose="05050102010706020507" pitchFamily="18" charset="2"/>
              </a:rPr>
              <a:t></a:t>
            </a:r>
            <a:endParaRPr lang="en-US" dirty="0"/>
          </a:p>
          <a:p>
            <a:pPr lvl="1"/>
            <a:endParaRPr lang="en-US" dirty="0"/>
          </a:p>
          <a:p>
            <a:endParaRPr lang="en-US" dirty="0"/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8DD06F-7EA0-4C1C-B62C-25A71BE3F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314197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9723DC-ABAE-47E1-BFCD-33B912E406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reading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F4440-43E5-449E-9B8A-32E4AB8F9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dataclasses</a:t>
            </a:r>
            <a:r>
              <a:rPr lang="en-US" dirty="0"/>
              <a:t>:</a:t>
            </a:r>
            <a:br>
              <a:rPr lang="en-US" dirty="0"/>
            </a:br>
            <a:r>
              <a:rPr lang="en-US" sz="1600" dirty="0">
                <a:hlinkClick r:id="rId2"/>
              </a:rPr>
              <a:t>https://realpython.com/python-data-classes/#more-flexible-data-classes</a:t>
            </a:r>
            <a:r>
              <a:rPr lang="en-US" sz="1600" dirty="0"/>
              <a:t> 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F8EC45-6033-4D55-AD7E-3C1CED495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86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40421447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representation:</a:t>
            </a:r>
            <a:br>
              <a:rPr lang="en-US" dirty="0"/>
            </a:br>
            <a:r>
              <a:rPr lang="en-US" dirty="0"/>
              <a:t>Python classes case study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https://github.com/gjbex/Python-software-engineering/tree/master/source-code/design-patterns/finite-state-parser</a:t>
            </a:r>
            <a:r>
              <a:rPr lang="en-US" sz="16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10279642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OO: data abstraction</a:t>
            </a:r>
          </a:p>
        </p:txBody>
      </p:sp>
      <p:sp>
        <p:nvSpPr>
          <p:cNvPr id="14" name="Content Placeholder 13"/>
          <p:cNvSpPr>
            <a:spLocks noGrp="1"/>
          </p:cNvSpPr>
          <p:nvPr>
            <p:ph sz="half" idx="2"/>
          </p:nvPr>
        </p:nvSpPr>
        <p:spPr>
          <a:xfrm>
            <a:off x="6172200" y="2896344"/>
            <a:ext cx="4038600" cy="3556992"/>
          </a:xfrm>
        </p:spPr>
        <p:txBody>
          <a:bodyPr/>
          <a:lstStyle/>
          <a:p>
            <a:r>
              <a:rPr lang="en-US" dirty="0"/>
              <a:t>Data consists of multiple blocks</a:t>
            </a:r>
          </a:p>
          <a:p>
            <a:r>
              <a:rPr lang="en-US" dirty="0"/>
              <a:t>Blocks have</a:t>
            </a:r>
          </a:p>
          <a:p>
            <a:pPr lvl="1"/>
            <a:r>
              <a:rPr lang="en-US" dirty="0"/>
              <a:t>Name</a:t>
            </a:r>
          </a:p>
          <a:p>
            <a:pPr lvl="1"/>
            <a:r>
              <a:rPr lang="en-US" dirty="0"/>
              <a:t>One or more data values</a:t>
            </a:r>
          </a:p>
          <a:p>
            <a:r>
              <a:rPr lang="en-US" dirty="0"/>
              <a:t>How to represent?</a:t>
            </a:r>
          </a:p>
          <a:p>
            <a:pPr lvl="1"/>
            <a:r>
              <a:rPr lang="en-US" dirty="0"/>
              <a:t>Python class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991544" y="1447032"/>
            <a:ext cx="3355406" cy="5078313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0.322617473156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0.369558068115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0.732467264353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0.584389170786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0.0705959106085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0.65856743041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0.526762713499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0.823193820644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block_2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block_3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0.476180897605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0.783168943997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0.0172156882251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    0.755582680088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block_3</a:t>
            </a:r>
          </a:p>
        </p:txBody>
      </p:sp>
      <p:grpSp>
        <p:nvGrpSpPr>
          <p:cNvPr id="15" name="Group 14"/>
          <p:cNvGrpSpPr/>
          <p:nvPr/>
        </p:nvGrpSpPr>
        <p:grpSpPr>
          <a:xfrm>
            <a:off x="5591944" y="1447032"/>
            <a:ext cx="1115248" cy="1765945"/>
            <a:chOff x="4067944" y="1447031"/>
            <a:chExt cx="1115248" cy="1765945"/>
          </a:xfrm>
        </p:grpSpPr>
        <p:sp>
          <p:nvSpPr>
            <p:cNvPr id="11" name="Right Brace 10"/>
            <p:cNvSpPr/>
            <p:nvPr/>
          </p:nvSpPr>
          <p:spPr>
            <a:xfrm>
              <a:off x="4067944" y="1447031"/>
              <a:ext cx="360040" cy="1765945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4499992" y="2132856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prstClr val="black"/>
                  </a:solidFill>
                  <a:latin typeface="Calibri"/>
                </a:rPr>
                <a:t>block</a:t>
              </a:r>
            </a:p>
          </p:txBody>
        </p: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812118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attributes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6172200" y="1783358"/>
            <a:ext cx="4038600" cy="4525963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"abstract" Block has attributes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__name</a:t>
            </a:r>
            <a:r>
              <a:rPr lang="en-US" dirty="0"/>
              <a:t>: string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__data</a:t>
            </a:r>
            <a:r>
              <a:rPr lang="en-US" dirty="0"/>
              <a:t>: list</a:t>
            </a:r>
          </a:p>
          <a:p>
            <a:r>
              <a:rPr lang="en-US" dirty="0"/>
              <a:t>Block instance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/>
              <a:t> has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'my block'</a:t>
            </a:r>
            <a:r>
              <a:rPr lang="en-US" dirty="0"/>
              <a:t>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_name</a:t>
            </a:r>
          </a:p>
          <a:p>
            <a:pPr lvl="1"/>
            <a:r>
              <a:rPr lang="en-US" dirty="0"/>
              <a:t>No values (yet) as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_data</a:t>
            </a:r>
          </a:p>
          <a:p>
            <a:r>
              <a:rPr lang="en-US" dirty="0">
                <a:cs typeface="Courier New" pitchFamily="49" charset="0"/>
              </a:rPr>
              <a:t>Store some data,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block1</a:t>
            </a:r>
            <a:r>
              <a:rPr lang="en-US" dirty="0">
                <a:cs typeface="Courier New" pitchFamily="49" charset="0"/>
              </a:rPr>
              <a:t> now has two data values: 3.14 and -7.18</a:t>
            </a:r>
          </a:p>
          <a:p>
            <a:r>
              <a:rPr lang="en-US" dirty="0">
                <a:cs typeface="Courier New" pitchFamily="49" charset="0"/>
              </a:rPr>
              <a:t>Create new block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block2</a:t>
            </a:r>
            <a:endParaRPr lang="en-US" dirty="0">
              <a:cs typeface="Courier New" pitchFamily="49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063553" y="1958875"/>
            <a:ext cx="3887603" cy="107721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063553" y="3273603"/>
            <a:ext cx="3887603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 = Block('my block')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991544" y="4395535"/>
            <a:ext cx="4011034" cy="58477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block1.__data.append(3.14)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block1.__data.append(-7.18)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063552" y="5433843"/>
            <a:ext cx="3764172" cy="33855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block2 = Block('another')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063553" y="6207696"/>
            <a:ext cx="8051371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Object is container for specific data: attribute values hold data</a:t>
            </a:r>
          </a:p>
        </p:txBody>
      </p:sp>
      <p:grpSp>
        <p:nvGrpSpPr>
          <p:cNvPr id="16" name="Group 15"/>
          <p:cNvGrpSpPr/>
          <p:nvPr/>
        </p:nvGrpSpPr>
        <p:grpSpPr>
          <a:xfrm>
            <a:off x="2999657" y="3612157"/>
            <a:ext cx="2548205" cy="513348"/>
            <a:chOff x="1475656" y="3429000"/>
            <a:chExt cx="2548205" cy="513348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/>
            <p:cNvSpPr txBox="1"/>
            <p:nvPr/>
          </p:nvSpPr>
          <p:spPr>
            <a:xfrm>
              <a:off x="1979712" y="3573016"/>
              <a:ext cx="204414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object of type Block</a:t>
              </a:r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2999657" y="5700389"/>
            <a:ext cx="3267633" cy="513348"/>
            <a:chOff x="1475656" y="3429000"/>
            <a:chExt cx="3267633" cy="513348"/>
          </a:xfrm>
        </p:grpSpPr>
        <p:cxnSp>
          <p:nvCxnSpPr>
            <p:cNvPr id="18" name="Straight Arrow Connector 17"/>
            <p:cNvCxnSpPr/>
            <p:nvPr/>
          </p:nvCxnSpPr>
          <p:spPr>
            <a:xfrm flipH="1" flipV="1">
              <a:off x="1475656" y="3429000"/>
              <a:ext cx="504056" cy="288032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/>
            <p:cNvSpPr txBox="1"/>
            <p:nvPr/>
          </p:nvSpPr>
          <p:spPr>
            <a:xfrm>
              <a:off x="1979712" y="3573016"/>
              <a:ext cx="27635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>
                  <a:solidFill>
                    <a:prstClr val="black"/>
                  </a:solidFill>
                  <a:latin typeface="Calibri"/>
                </a:rPr>
                <a:t>second object of type Block</a:t>
              </a:r>
            </a:p>
          </p:txBody>
        </p:sp>
      </p:grpSp>
      <p:sp>
        <p:nvSpPr>
          <p:cNvPr id="20" name="TextBox 19"/>
          <p:cNvSpPr txBox="1"/>
          <p:nvPr/>
        </p:nvSpPr>
        <p:spPr>
          <a:xfrm>
            <a:off x="2639616" y="1268761"/>
            <a:ext cx="669401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attributes represent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89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875267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animBg="1"/>
      <p:bldP spid="6" grpId="0" animBg="1"/>
      <p:bldP spid="7" grpId="0" animBg="1"/>
      <p:bldP spid="8" grpId="0" animBg="1"/>
      <p:bldP spid="9" grpId="0" animBg="1"/>
      <p:bldP spid="20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34170-C529-4CAC-B31D-56A78C9F11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language idioms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09A1C-2A90-428E-983C-53F1E59F0E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Don’t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EED60-6777-4684-A163-0EF2C4B31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</a:t>
            </a:fld>
            <a:endParaRPr lang="nl-BE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A7C955A-E935-474D-BE32-4BF9E04A2DB2}"/>
              </a:ext>
            </a:extLst>
          </p:cNvPr>
          <p:cNvSpPr txBox="1"/>
          <p:nvPr/>
        </p:nvSpPr>
        <p:spPr>
          <a:xfrm>
            <a:off x="644550" y="2270769"/>
            <a:ext cx="4182555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6D516C-6117-4CC6-BAF5-BE1E6A1D9D47}"/>
              </a:ext>
            </a:extLst>
          </p:cNvPr>
          <p:cNvSpPr txBox="1"/>
          <p:nvPr/>
        </p:nvSpPr>
        <p:spPr>
          <a:xfrm>
            <a:off x="644549" y="4004834"/>
            <a:ext cx="2941831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 in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my_list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E19105-815C-4274-AABE-17BC582DEE62}"/>
              </a:ext>
            </a:extLst>
          </p:cNvPr>
          <p:cNvSpPr txBox="1"/>
          <p:nvPr/>
        </p:nvSpPr>
        <p:spPr>
          <a:xfrm>
            <a:off x="6677757" y="2270768"/>
            <a:ext cx="514756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in range(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(my_list1)):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print(my_list1[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 + my_list2[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])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DF42B-DF7B-4EC9-9F73-9AB5EF86D6AE}"/>
              </a:ext>
            </a:extLst>
          </p:cNvPr>
          <p:cNvSpPr txBox="1"/>
          <p:nvPr/>
        </p:nvSpPr>
        <p:spPr>
          <a:xfrm>
            <a:off x="5574891" y="4004834"/>
            <a:ext cx="6250429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for item1, item2 in zip(my_list1, my_list2):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print(item1 + item2)</a:t>
            </a:r>
            <a:endParaRPr lang="nl-BE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2105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Block: methods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we want to do with a block?</a:t>
            </a:r>
          </a:p>
          <a:p>
            <a:pPr lvl="1"/>
            <a:r>
              <a:rPr lang="en-US" dirty="0"/>
              <a:t>Convert it to a string</a:t>
            </a:r>
          </a:p>
          <a:p>
            <a:pPr lvl="1"/>
            <a:r>
              <a:rPr lang="en-US" dirty="0"/>
              <a:t>Retrieve its name</a:t>
            </a:r>
          </a:p>
          <a:p>
            <a:pPr lvl="1"/>
            <a:r>
              <a:rPr lang="en-US" dirty="0"/>
              <a:t>Add data to it</a:t>
            </a:r>
          </a:p>
          <a:p>
            <a:pPr lvl="1"/>
            <a:r>
              <a:rPr lang="en-US" dirty="0"/>
              <a:t>Sort its data</a:t>
            </a:r>
          </a:p>
          <a:p>
            <a:pPr lvl="1"/>
            <a:r>
              <a:rPr lang="en-US" dirty="0"/>
              <a:t>Retrieve its data</a:t>
            </a:r>
          </a:p>
          <a:p>
            <a:r>
              <a:rPr lang="en-US" dirty="0"/>
              <a:t>How?</a:t>
            </a:r>
          </a:p>
          <a:p>
            <a:pPr lvl="1"/>
            <a:r>
              <a:rPr lang="en-US" dirty="0"/>
              <a:t>Define methods for the class Block</a:t>
            </a:r>
          </a:p>
          <a:p>
            <a:pPr lvl="1"/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991545" y="6063680"/>
            <a:ext cx="821801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Class is abstract definition: methods represent actions on objects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90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73286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6" grpId="0" animBg="1"/>
    </p:bld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Class Block: method implementations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919536" y="1196752"/>
            <a:ext cx="7837402" cy="550920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1 class Block: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init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__(self, name):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3     </a:t>
            </a:r>
            <a:r>
              <a:rPr lang="en-US" sz="16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name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4     </a:t>
            </a:r>
            <a:r>
              <a:rPr lang="en-US" sz="1600" b="1" dirty="0" err="1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= []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6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__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__(self):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7     header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f'begin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8     data = '\n\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t'.join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([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(item) for item 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()])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9     footer =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f'end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{self.name()}'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10     return f'{header}\n\t{data}\n{footer}'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11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12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name(self):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13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self.__name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15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add_data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(self, data):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16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data.append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(data)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17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18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sort_data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19     self._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20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21  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def</a:t>
            </a:r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data(self):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22     return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self.__data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858002" y="4005064"/>
            <a:ext cx="3270447" cy="230832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block1.add_data(12.5)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print(block1.name())</a:t>
            </a:r>
          </a:p>
          <a:p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print(block1)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begin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3.14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-7.18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12.5</a:t>
            </a:r>
          </a:p>
          <a:p>
            <a:r>
              <a:rPr lang="en-US" sz="16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end </a:t>
            </a:r>
            <a:r>
              <a:rPr lang="en-US" sz="16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my_block</a:t>
            </a:r>
            <a:endParaRPr lang="en-US" sz="16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91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669181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Python functional programming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sz="1600" dirty="0">
                <a:hlinkClick r:id="rId2"/>
              </a:rPr>
              <a:t>https://github.com/gjbex/Python-software-engineering/tree/master/source-code/operators-functools</a:t>
            </a:r>
            <a:endParaRPr lang="en-US" sz="1600" dirty="0"/>
          </a:p>
          <a:p>
            <a:r>
              <a:rPr lang="en-US" sz="1600" dirty="0">
                <a:hlinkClick r:id="rId3"/>
              </a:rPr>
              <a:t>https://github.com/gjbex/Python-software-engineering/tree/master/source-code/iterators</a:t>
            </a:r>
            <a:endParaRPr lang="en-US" sz="1600" dirty="0"/>
          </a:p>
          <a:p>
            <a:r>
              <a:rPr lang="en-US" sz="1600" dirty="0">
                <a:hlinkClick r:id="rId4"/>
              </a:rPr>
              <a:t>https://github.com/gjbex/Python-software-engineering/tree/master/source-code/functional-programming</a:t>
            </a:r>
            <a:endParaRPr lang="en-US" sz="16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92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083595861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2CFF39-18C2-4386-86AB-DE58259B3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5D04FF-AF7C-4993-AEA9-307D762BAC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 free</a:t>
            </a:r>
          </a:p>
          <a:p>
            <a:pPr lvl="1"/>
            <a:r>
              <a:rPr lang="en-US" dirty="0"/>
              <a:t>Less bugs</a:t>
            </a:r>
          </a:p>
          <a:p>
            <a:pPr lvl="1"/>
            <a:r>
              <a:rPr lang="en-US" dirty="0"/>
              <a:t>Easier to reason on</a:t>
            </a:r>
          </a:p>
          <a:p>
            <a:r>
              <a:rPr lang="en-US" dirty="0"/>
              <a:t>Natural</a:t>
            </a:r>
          </a:p>
          <a:p>
            <a:pPr lvl="1"/>
            <a:r>
              <a:rPr lang="en-US" dirty="0"/>
              <a:t>Resembles mathematics</a:t>
            </a:r>
          </a:p>
          <a:p>
            <a:r>
              <a:rPr lang="en-US" dirty="0"/>
              <a:t>Promotes concurrency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5258C8-4C22-4EB6-BB82-281282E1A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 smtClean="0"/>
              <a:t>93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691844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simple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81200" y="1600200"/>
            <a:ext cx="8229600" cy="4997152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Two ways to sort</a:t>
            </a:r>
          </a:p>
          <a:p>
            <a:pPr lvl="1"/>
            <a:r>
              <a:rPr lang="en-US" dirty="0"/>
              <a:t>Create new list: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sorted(…)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In-place sort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list.sort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()</a:t>
            </a:r>
            <a:r>
              <a:rPr lang="en-US" dirty="0"/>
              <a:t> method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Sorts in ascending order, add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reverse=True</a:t>
            </a:r>
            <a:r>
              <a:rPr lang="en-US" dirty="0"/>
              <a:t> for descending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23593" y="2564904"/>
            <a:ext cx="514756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423593" y="4005065"/>
            <a:ext cx="5147563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data.sort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print(data)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[-6.49043, 3.1745, 18.14]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94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847458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</p:bld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Sorting a complex list: key function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of tuples, e.g., word counts</a:t>
            </a:r>
          </a:p>
          <a:p>
            <a:endParaRPr lang="en-US" dirty="0"/>
          </a:p>
          <a:p>
            <a:r>
              <a:rPr lang="en-US" dirty="0"/>
              <a:t>Sort by</a:t>
            </a:r>
          </a:p>
          <a:p>
            <a:pPr lvl="1"/>
            <a:r>
              <a:rPr lang="en-US" dirty="0"/>
              <a:t>Word:</a:t>
            </a:r>
          </a:p>
          <a:p>
            <a:pPr lvl="1">
              <a:buNone/>
            </a:pPr>
            <a:endParaRPr lang="en-US" dirty="0"/>
          </a:p>
          <a:p>
            <a:pPr lvl="1"/>
            <a:r>
              <a:rPr lang="en-US" dirty="0"/>
              <a:t>Count:</a:t>
            </a:r>
          </a:p>
          <a:p>
            <a:r>
              <a:rPr lang="en-US" dirty="0"/>
              <a:t>Simpler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567609" y="2267580"/>
            <a:ext cx="7491153" cy="369332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[('table', 15), ('chair', 5), ('bed', 19)]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67609" y="324985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567609" y="4329970"/>
            <a:ext cx="7491153" cy="646331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key=lambda x: x[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]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[('chair', 5), ('table', 15) , ('bed', 19)]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2567609" y="5592326"/>
            <a:ext cx="7491153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operator import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sorted(data, 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key=</a:t>
            </a:r>
            <a:r>
              <a:rPr lang="en-US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itemgetter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(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0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[('bed', 19), ('chair', 5), ('table', 15)]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95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249676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  <p:bldP spid="5" grpId="0" animBg="1"/>
      <p:bldP spid="6" grpId="0" animBg="1"/>
      <p:bldP spid="7" grpId="0" animBg="1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mapping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list comprehensions: construct list from elements of other list by applying function</a:t>
            </a:r>
          </a:p>
          <a:p>
            <a:pPr lvl="1"/>
            <a:r>
              <a:rPr lang="en-US" dirty="0"/>
              <a:t>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(x) for x in [0.15, 3.145]]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== ['0.15', '3.145']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919536" y="3573016"/>
            <a:ext cx="8424936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(number)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919536" y="5602014"/>
            <a:ext cx="8496945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print(','.join([f'{number:.2f}' for number in data]))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3.17,18.14,-6.49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96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919536" y="4587515"/>
            <a:ext cx="8459931" cy="923330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[3.1745, 18.14, -6.49043]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print(','.join(map(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str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data)))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3.1745,18.14,-6.49043</a:t>
            </a:r>
          </a:p>
        </p:txBody>
      </p:sp>
    </p:spTree>
    <p:extLst>
      <p:ext uri="{BB962C8B-B14F-4D97-AF65-F5344CB8AC3E}">
        <p14:creationId xmlns:p14="http://schemas.microsoft.com/office/powerpoint/2010/main" val="411069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7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filtering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list comprehensions: construct list from elements of other list for elements that pass test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[x for x in [0.15, -3.45, 1.3]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[0.15, 1.3]</a:t>
            </a:r>
          </a:p>
          <a:p>
            <a:pPr lvl="1"/>
            <a:r>
              <a:rPr lang="en-US" dirty="0"/>
              <a:t>E.g., 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[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(x) for x in [4.0, -4.0, 9.0]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if x &gt;= 0.0]</a:t>
            </a:r>
            <a:br>
              <a:rPr lang="en-US" dirty="0">
                <a:latin typeface="Courier New" pitchFamily="49" charset="0"/>
                <a:cs typeface="Courier New" pitchFamily="49" charset="0"/>
              </a:rPr>
            </a:br>
            <a:r>
              <a:rPr lang="en-US" dirty="0"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dirty="0">
                <a:cs typeface="Courier New" pitchFamily="49" charset="0"/>
                <a:sym typeface="Symbol"/>
              </a:rPr>
              <a:t>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 [2.0, 3.0]</a:t>
            </a:r>
          </a:p>
          <a:p>
            <a:pPr lvl="1"/>
            <a:r>
              <a:rPr lang="en-US" dirty="0">
                <a:cs typeface="Courier New" pitchFamily="49" charset="0"/>
              </a:rPr>
              <a:t>Alternative: </a:t>
            </a:r>
            <a:br>
              <a:rPr lang="en-US" dirty="0"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list(map(</a:t>
            </a:r>
            <a:r>
              <a:rPr lang="en-US" sz="2600" dirty="0" err="1">
                <a:latin typeface="Courier New" pitchFamily="49" charset="0"/>
                <a:cs typeface="Courier New" pitchFamily="49" charset="0"/>
              </a:rPr>
              <a:t>sqrt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filter(lambda x: x &gt;= 0.0,</a:t>
            </a:r>
            <a:br>
              <a:rPr lang="en-US" sz="2600" dirty="0">
                <a:latin typeface="Courier New" pitchFamily="49" charset="0"/>
                <a:cs typeface="Courier New" pitchFamily="49" charset="0"/>
              </a:rPr>
            </a:br>
            <a:r>
              <a:rPr lang="en-US" sz="2600" dirty="0">
                <a:latin typeface="Courier New" pitchFamily="49" charset="0"/>
                <a:cs typeface="Courier New" pitchFamily="49" charset="0"/>
              </a:rPr>
              <a:t>                [4, -4, 9])))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567608" y="5934179"/>
            <a:ext cx="5626348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Don't forget </a:t>
            </a:r>
            <a:r>
              <a:rPr lang="en-US" sz="2400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from math import </a:t>
            </a:r>
            <a:r>
              <a:rPr lang="en-US" sz="2400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sqrt</a:t>
            </a:r>
            <a:endParaRPr lang="en-US" sz="2400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97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7" name="Group 16"/>
          <p:cNvGrpSpPr/>
          <p:nvPr/>
        </p:nvGrpSpPr>
        <p:grpSpPr>
          <a:xfrm>
            <a:off x="1196008" y="5151686"/>
            <a:ext cx="1872208" cy="696902"/>
            <a:chOff x="107504" y="5085184"/>
            <a:chExt cx="1872208" cy="696902"/>
          </a:xfrm>
        </p:grpSpPr>
        <p:sp>
          <p:nvSpPr>
            <p:cNvPr id="6" name="TextBox 5"/>
            <p:cNvSpPr txBox="1"/>
            <p:nvPr/>
          </p:nvSpPr>
          <p:spPr>
            <a:xfrm>
              <a:off x="107504" y="5320421"/>
              <a:ext cx="12379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iterators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  <p:cxnSp>
          <p:nvCxnSpPr>
            <p:cNvPr id="8" name="Straight Arrow Connector 7"/>
            <p:cNvCxnSpPr>
              <a:stCxn id="6" idx="3"/>
            </p:cNvCxnSpPr>
            <p:nvPr/>
          </p:nvCxnSpPr>
          <p:spPr>
            <a:xfrm flipV="1">
              <a:off x="1345407" y="5085184"/>
              <a:ext cx="202257" cy="466070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6" idx="3"/>
            </p:cNvCxnSpPr>
            <p:nvPr/>
          </p:nvCxnSpPr>
          <p:spPr>
            <a:xfrm flipV="1">
              <a:off x="1345407" y="5320422"/>
              <a:ext cx="634305" cy="230832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689241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2"/>
      <p:bldP spid="4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aggregating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in a list should be aggregated, e.g.,</a:t>
            </a:r>
          </a:p>
          <a:p>
            <a:pPr lvl="1"/>
            <a:r>
              <a:rPr lang="en-US" dirty="0"/>
              <a:t>Summation: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sum(…)</a:t>
            </a:r>
          </a:p>
          <a:p>
            <a:pPr lvl="1"/>
            <a:r>
              <a:rPr lang="en-US" dirty="0"/>
              <a:t>Minimum: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min(…)</a:t>
            </a:r>
          </a:p>
          <a:p>
            <a:pPr lvl="1"/>
            <a:r>
              <a:rPr lang="en-US" dirty="0"/>
              <a:t>Maximum: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max(…)</a:t>
            </a:r>
          </a:p>
          <a:p>
            <a:r>
              <a:rPr lang="en-US" dirty="0"/>
              <a:t>More sophisticated, use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reduce(…)</a:t>
            </a:r>
            <a:r>
              <a:rPr lang="en-US" dirty="0"/>
              <a:t> and lambda functions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460606" y="4725145"/>
            <a:ext cx="7353295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from 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functools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import reduce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data = [3, 12, 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reduce(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lambda x, y: x*y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data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, </a:t>
            </a:r>
            <a:r>
              <a:rPr lang="en-US" b="1" dirty="0">
                <a:solidFill>
                  <a:srgbClr val="0070C0"/>
                </a:solidFill>
                <a:latin typeface="Courier New" pitchFamily="49" charset="0"/>
                <a:cs typeface="Courier New" pitchFamily="49" charset="0"/>
              </a:rPr>
              <a:t>1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252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87688" y="5579948"/>
            <a:ext cx="2232248" cy="450632"/>
            <a:chOff x="1907704" y="3573016"/>
            <a:chExt cx="2232248" cy="450632"/>
          </a:xfrm>
        </p:grpSpPr>
        <p:sp>
          <p:nvSpPr>
            <p:cNvPr id="7" name="TextBox 6"/>
            <p:cNvSpPr txBox="1"/>
            <p:nvPr/>
          </p:nvSpPr>
          <p:spPr>
            <a:xfrm>
              <a:off x="1907704" y="3654316"/>
              <a:ext cx="172515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  <a:latin typeface="Calibri"/>
                </a:rPr>
                <a:t>lambda function</a:t>
              </a:r>
            </a:p>
          </p:txBody>
        </p:sp>
        <p:cxnSp>
          <p:nvCxnSpPr>
            <p:cNvPr id="8" name="Straight Arrow Connector 7"/>
            <p:cNvCxnSpPr/>
            <p:nvPr/>
          </p:nvCxnSpPr>
          <p:spPr>
            <a:xfrm flipV="1">
              <a:off x="3632856" y="3573016"/>
              <a:ext cx="507096" cy="265966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Group 8"/>
          <p:cNvGrpSpPr/>
          <p:nvPr/>
        </p:nvGrpSpPr>
        <p:grpSpPr>
          <a:xfrm>
            <a:off x="6001428" y="5579948"/>
            <a:ext cx="670636" cy="450632"/>
            <a:chOff x="3645757" y="3779748"/>
            <a:chExt cx="670636" cy="450632"/>
          </a:xfrm>
        </p:grpSpPr>
        <p:sp>
          <p:nvSpPr>
            <p:cNvPr id="10" name="TextBox 9"/>
            <p:cNvSpPr txBox="1"/>
            <p:nvPr/>
          </p:nvSpPr>
          <p:spPr>
            <a:xfrm>
              <a:off x="3645757" y="3861048"/>
              <a:ext cx="45461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B05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B050"/>
                  </a:solidFill>
                  <a:latin typeface="Calibri"/>
                </a:rPr>
                <a:t>list</a:t>
              </a:r>
            </a:p>
          </p:txBody>
        </p:sp>
        <p:cxnSp>
          <p:nvCxnSpPr>
            <p:cNvPr id="11" name="Straight Arrow Connector 10"/>
            <p:cNvCxnSpPr/>
            <p:nvPr/>
          </p:nvCxnSpPr>
          <p:spPr>
            <a:xfrm flipV="1">
              <a:off x="4120160" y="3779748"/>
              <a:ext cx="196233" cy="265966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TextBox 14"/>
          <p:cNvSpPr txBox="1"/>
          <p:nvPr/>
        </p:nvSpPr>
        <p:spPr>
          <a:xfrm>
            <a:off x="2423056" y="6105490"/>
            <a:ext cx="6769289" cy="70788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prstClr val="black"/>
                </a:solidFill>
                <a:latin typeface="Calibri"/>
              </a:rPr>
              <a:t>Lambda functions: very small functions (expression) used once,</a:t>
            </a:r>
            <a:br>
              <a:rPr lang="en-US" sz="2000" dirty="0">
                <a:solidFill>
                  <a:prstClr val="black"/>
                </a:solidFill>
                <a:latin typeface="Calibri"/>
              </a:rPr>
            </a:br>
            <a:r>
              <a:rPr lang="en-US" sz="2000" dirty="0">
                <a:solidFill>
                  <a:prstClr val="black"/>
                </a:solidFill>
                <a:latin typeface="Calibri"/>
              </a:rPr>
              <a:t>not worth giving a name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98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6406404" y="2780928"/>
            <a:ext cx="4010076" cy="864096"/>
            <a:chOff x="5148064" y="2780928"/>
            <a:chExt cx="4010076" cy="864096"/>
          </a:xfrm>
        </p:grpSpPr>
        <p:sp>
          <p:nvSpPr>
            <p:cNvPr id="16" name="Right Brace 15"/>
            <p:cNvSpPr/>
            <p:nvPr/>
          </p:nvSpPr>
          <p:spPr>
            <a:xfrm>
              <a:off x="5148064" y="2780928"/>
              <a:ext cx="216024" cy="864096"/>
            </a:xfrm>
            <a:prstGeom prst="rightBrac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nl-BE">
                <a:solidFill>
                  <a:prstClr val="black"/>
                </a:solidFill>
                <a:latin typeface="Calibri"/>
              </a:endParaRPr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5364088" y="2780928"/>
              <a:ext cx="3794052" cy="830997"/>
            </a:xfrm>
            <a:prstGeom prst="rect">
              <a:avLst/>
            </a:prstGeom>
            <a:noFill/>
            <a:ln w="19050"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work on </a:t>
              </a:r>
              <a:r>
                <a:rPr lang="en-US" sz="2400" dirty="0" err="1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</a:t>
              </a:r>
              <a:br>
                <a:rPr lang="en-US" sz="2400" dirty="0">
                  <a:solidFill>
                    <a:prstClr val="black"/>
                  </a:solidFill>
                  <a:latin typeface="Calibri"/>
                </a:rPr>
              </a:b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have optional </a:t>
              </a:r>
              <a:r>
                <a:rPr lang="en-US" sz="2400" dirty="0">
                  <a:solidFill>
                    <a:prstClr val="black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key</a:t>
              </a:r>
              <a:r>
                <a:rPr lang="en-US" sz="2400" dirty="0">
                  <a:solidFill>
                    <a:prstClr val="black"/>
                  </a:solidFill>
                  <a:latin typeface="Calibri"/>
                </a:rPr>
                <a:t> argument</a:t>
              </a:r>
              <a:endParaRPr lang="nl-BE" sz="2400" dirty="0">
                <a:solidFill>
                  <a:prstClr val="black"/>
                </a:solidFill>
                <a:latin typeface="Calibri"/>
              </a:endParaRPr>
            </a:p>
          </p:txBody>
        </p:sp>
      </p:grpSp>
      <p:grpSp>
        <p:nvGrpSpPr>
          <p:cNvPr id="27" name="Group 26"/>
          <p:cNvGrpSpPr/>
          <p:nvPr/>
        </p:nvGrpSpPr>
        <p:grpSpPr>
          <a:xfrm>
            <a:off x="7392145" y="5589240"/>
            <a:ext cx="1544341" cy="450632"/>
            <a:chOff x="3141701" y="3779748"/>
            <a:chExt cx="1544341" cy="450632"/>
          </a:xfrm>
        </p:grpSpPr>
        <p:sp>
          <p:nvSpPr>
            <p:cNvPr id="28" name="TextBox 27"/>
            <p:cNvSpPr txBox="1"/>
            <p:nvPr/>
          </p:nvSpPr>
          <p:spPr>
            <a:xfrm>
              <a:off x="3645757" y="3861048"/>
              <a:ext cx="104028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0070C0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0070C0"/>
                  </a:solidFill>
                  <a:latin typeface="Calibri"/>
                </a:rPr>
                <a:t>initializer</a:t>
              </a:r>
            </a:p>
          </p:txBody>
        </p:sp>
        <p:cxnSp>
          <p:nvCxnSpPr>
            <p:cNvPr id="29" name="Straight Arrow Connector 28"/>
            <p:cNvCxnSpPr>
              <a:stCxn id="28" idx="1"/>
            </p:cNvCxnSpPr>
            <p:nvPr/>
          </p:nvCxnSpPr>
          <p:spPr>
            <a:xfrm flipH="1" flipV="1">
              <a:off x="3141701" y="3779748"/>
              <a:ext cx="504056" cy="265966"/>
            </a:xfrm>
            <a:prstGeom prst="straightConnector1">
              <a:avLst/>
            </a:prstGeom>
            <a:ln w="19050">
              <a:solidFill>
                <a:srgbClr val="0070C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301626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Going functional: zip it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 (or more) lists should be processed element wise</a:t>
            </a:r>
          </a:p>
          <a:p>
            <a:pPr lvl="1"/>
            <a:r>
              <a:rPr lang="en-US" dirty="0"/>
              <a:t>E.g., [x*y for x, y in zip(a, b)]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As many tuples as length of shortest list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2423591" y="3356993"/>
            <a:ext cx="4458272" cy="1200329"/>
          </a:xfrm>
          <a:prstGeom prst="rect">
            <a:avLst/>
          </a:prstGeom>
          <a:solidFill>
            <a:schemeClr val="bg1">
              <a:lumMod val="75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a = [3.5, 7.3, 5.7]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b = [2.0, 1.5]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&gt;&gt;&gt; [x*y for x, y in zip(a, b)]</a:t>
            </a:r>
          </a:p>
          <a:p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[7.0, 10.95]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209D72-2E9D-49B0-8977-41DCCC66C0BB}" type="slidenum">
              <a:rPr lang="nl-BE">
                <a:solidFill>
                  <a:prstClr val="black">
                    <a:tint val="75000"/>
                  </a:prstClr>
                </a:solidFill>
                <a:latin typeface="Calibri"/>
              </a:rPr>
              <a:pPr/>
              <a:t>99</a:t>
            </a:fld>
            <a:endParaRPr lang="nl-BE">
              <a:solidFill>
                <a:prstClr val="black">
                  <a:tint val="75000"/>
                </a:prstClr>
              </a:solidFill>
              <a:latin typeface="Calibri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176120" y="4365105"/>
            <a:ext cx="3185872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prstClr val="black"/>
                </a:solidFill>
                <a:latin typeface="Calibri"/>
              </a:rPr>
              <a:t>iterator produces tuples</a:t>
            </a:r>
            <a:endParaRPr lang="nl-BE" sz="2400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298462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1193</TotalTime>
  <Words>9520</Words>
  <Application>Microsoft Office PowerPoint</Application>
  <PresentationFormat>Widescreen</PresentationFormat>
  <Paragraphs>1625</Paragraphs>
  <Slides>122</Slides>
  <Notes>2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122</vt:i4>
      </vt:variant>
    </vt:vector>
  </HeadingPairs>
  <TitlesOfParts>
    <vt:vector size="134" baseType="lpstr">
      <vt:lpstr>Arial</vt:lpstr>
      <vt:lpstr>Calibri</vt:lpstr>
      <vt:lpstr>Calibri Light</vt:lpstr>
      <vt:lpstr>Courier New</vt:lpstr>
      <vt:lpstr>Informal Roman</vt:lpstr>
      <vt:lpstr>Lucida Sans Typewriter</vt:lpstr>
      <vt:lpstr>Symbol</vt:lpstr>
      <vt:lpstr>Times New Roman</vt:lpstr>
      <vt:lpstr>Wingdings</vt:lpstr>
      <vt:lpstr>Office Theme</vt:lpstr>
      <vt:lpstr>1_Office Theme</vt:lpstr>
      <vt:lpstr>Equation</vt:lpstr>
      <vt:lpstr>Python software engineering</vt:lpstr>
      <vt:lpstr>PowerPoint Presentation</vt:lpstr>
      <vt:lpstr>PowerPoint Presentation</vt:lpstr>
      <vt:lpstr>Typographical conventions</vt:lpstr>
      <vt:lpstr>Best practices</vt:lpstr>
      <vt:lpstr>Code style matters</vt:lpstr>
      <vt:lpstr>Coding == story telling</vt:lpstr>
      <vt:lpstr>Coding conventions</vt:lpstr>
      <vt:lpstr>Use language idioms</vt:lpstr>
      <vt:lpstr>Tools</vt:lpstr>
      <vt:lpstr>Further reading</vt:lpstr>
      <vt:lpstr>Type hints</vt:lpstr>
      <vt:lpstr>Motivation</vt:lpstr>
      <vt:lpstr>Where to use?</vt:lpstr>
      <vt:lpstr>Example</vt:lpstr>
      <vt:lpstr>Better: type statements</vt:lpstr>
      <vt:lpstr>Classes</vt:lpstr>
      <vt:lpstr>Generic types</vt:lpstr>
      <vt:lpstr>New types</vt:lpstr>
      <vt:lpstr>Further reading</vt:lpstr>
      <vt:lpstr>Errors: dealing with exceptions</vt:lpstr>
      <vt:lpstr>Errors</vt:lpstr>
      <vt:lpstr>Playing catch</vt:lpstr>
      <vt:lpstr>More trouble</vt:lpstr>
      <vt:lpstr>Catching more</vt:lpstr>
      <vt:lpstr>All handled!</vt:lpstr>
      <vt:lpstr>Assertions</vt:lpstr>
      <vt:lpstr>Assert use cases</vt:lpstr>
      <vt:lpstr>Code organization</vt:lpstr>
      <vt:lpstr>Python modules &amp; packages</vt:lpstr>
      <vt:lpstr>Example module &amp; use</vt:lpstr>
      <vt:lpstr>Importing functions directly</vt:lpstr>
      <vt:lpstr>Double duty</vt:lpstr>
      <vt:lpstr>Package layout &amp; use example</vt:lpstr>
      <vt:lpstr>Writing documentation &amp; simple testing</vt:lpstr>
      <vt:lpstr>Writing documentation</vt:lpstr>
      <vt:lpstr>Formatting docstrings</vt:lpstr>
      <vt:lpstr>What to document and how?</vt:lpstr>
      <vt:lpstr>Testing: meeting expectations</vt:lpstr>
      <vt:lpstr>Failing tests</vt:lpstr>
      <vt:lpstr>Further reading: documentation</vt:lpstr>
      <vt:lpstr>Unit testing</vt:lpstr>
      <vt:lpstr>Unit testing</vt:lpstr>
      <vt:lpstr>Test case</vt:lpstr>
      <vt:lpstr>Running tests</vt:lpstr>
      <vt:lpstr>Assert methods</vt:lpstr>
      <vt:lpstr>Checking for expected failure</vt:lpstr>
      <vt:lpstr>Subtests</vt:lpstr>
      <vt:lpstr>Fixtures</vt:lpstr>
      <vt:lpstr>Module-level</vt:lpstr>
      <vt:lpstr>Test case-level</vt:lpstr>
      <vt:lpstr>Test-level</vt:lpstr>
      <vt:lpstr>Flow for fixtures</vt:lpstr>
      <vt:lpstr>Running all tests</vt:lpstr>
      <vt:lpstr>Test coverage</vt:lpstr>
      <vt:lpstr>Coverage usage</vt:lpstr>
      <vt:lpstr>Coverage usage</vt:lpstr>
      <vt:lpstr>Further reading</vt:lpstr>
      <vt:lpstr>Object-oriented Python</vt:lpstr>
      <vt:lpstr>Motivation: what is programming?</vt:lpstr>
      <vt:lpstr>Object-orientation</vt:lpstr>
      <vt:lpstr>Value versus object identity</vt:lpstr>
      <vt:lpstr>Defining your own classes</vt:lpstr>
      <vt:lpstr>A simple point…</vt:lpstr>
      <vt:lpstr>Making a point… or two</vt:lpstr>
      <vt:lpstr>More to the point…</vt:lpstr>
      <vt:lpstr>Making a definite point</vt:lpstr>
      <vt:lpstr>Object attributes</vt:lpstr>
      <vt:lpstr>Object attributes: control</vt:lpstr>
      <vt:lpstr>Object attribute: setter</vt:lpstr>
      <vt:lpstr>Non-trivial getter/setter</vt:lpstr>
      <vt:lpstr>More object methods</vt:lpstr>
      <vt:lpstr>Object methods</vt:lpstr>
      <vt:lpstr>Static methods</vt:lpstr>
      <vt:lpstr>Variable length argument lists</vt:lpstr>
      <vt:lpstr>More elegant solution</vt:lpstr>
      <vt:lpstr>Quick interlude</vt:lpstr>
      <vt:lpstr>Inheritance</vt:lpstr>
      <vt:lpstr>Points with mass</vt:lpstr>
      <vt:lpstr>Base classes &amp; derivation</vt:lpstr>
      <vt:lpstr>Point with mass is still Point</vt:lpstr>
      <vt:lpstr>Class attributes</vt:lpstr>
      <vt:lpstr>All those methods</vt:lpstr>
      <vt:lpstr>One more point</vt:lpstr>
      <vt:lpstr>Alternatives</vt:lpstr>
      <vt:lpstr>Further reading</vt:lpstr>
      <vt:lpstr>Data representation: Python classes case study</vt:lpstr>
      <vt:lpstr>Going OO: data abstraction</vt:lpstr>
      <vt:lpstr>Class Block: attributes</vt:lpstr>
      <vt:lpstr>Class Block: methods</vt:lpstr>
      <vt:lpstr>Class Block: method implementations</vt:lpstr>
      <vt:lpstr>Python functional programming</vt:lpstr>
      <vt:lpstr>Motivation</vt:lpstr>
      <vt:lpstr>Sorting a simple list</vt:lpstr>
      <vt:lpstr>Sorting a complex list: key function</vt:lpstr>
      <vt:lpstr>Going functional: mapping</vt:lpstr>
      <vt:lpstr>Going functional: filtering</vt:lpstr>
      <vt:lpstr>Going functional: aggregating</vt:lpstr>
      <vt:lpstr>Going functional: zip it</vt:lpstr>
      <vt:lpstr>Primes version 1.0: iterator</vt:lpstr>
      <vt:lpstr>List comprehensions vs. generators</vt:lpstr>
      <vt:lpstr>Primes version 2.0: yield</vt:lpstr>
      <vt:lpstr>yield statement</vt:lpstr>
      <vt:lpstr>Primes version 3.0: filter</vt:lpstr>
      <vt:lpstr>Other useful functions in itertools</vt:lpstr>
      <vt:lpstr>Generating data (again)</vt:lpstr>
      <vt:lpstr>Further reading: functional style</vt:lpstr>
      <vt:lpstr>Design patterns</vt:lpstr>
      <vt:lpstr>Motivation</vt:lpstr>
      <vt:lpstr>Patterns</vt:lpstr>
      <vt:lpstr>Builder</vt:lpstr>
      <vt:lpstr>Factory</vt:lpstr>
      <vt:lpstr>Decorator</vt:lpstr>
      <vt:lpstr>Strategy</vt:lpstr>
      <vt:lpstr>State pattern: convert data</vt:lpstr>
      <vt:lpstr>State pattern: model the data</vt:lpstr>
      <vt:lpstr>State pattern: annotated data</vt:lpstr>
      <vt:lpstr>State pattern: improved model</vt:lpstr>
      <vt:lpstr>State pattern: computable model</vt:lpstr>
      <vt:lpstr>State pattern: class BlockParser</vt:lpstr>
      <vt:lpstr>State pattern: from model to code</vt:lpstr>
      <vt:lpstr>Further reading: design patterns</vt:lpstr>
    </vt:vector>
  </TitlesOfParts>
  <Company>UHasselt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software engineering</dc:title>
  <dc:creator>Geert Jan Bex</dc:creator>
  <cp:lastModifiedBy>Geert Jan Bex</cp:lastModifiedBy>
  <cp:revision>66</cp:revision>
  <dcterms:created xsi:type="dcterms:W3CDTF">2019-11-14T17:09:29Z</dcterms:created>
  <dcterms:modified xsi:type="dcterms:W3CDTF">2025-01-08T11:39:02Z</dcterms:modified>
</cp:coreProperties>
</file>