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2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76" r:id="rId12"/>
    <p:sldId id="364" r:id="rId13"/>
    <p:sldId id="378" r:id="rId14"/>
    <p:sldId id="379" r:id="rId15"/>
    <p:sldId id="377" r:id="rId16"/>
    <p:sldId id="380" r:id="rId17"/>
    <p:sldId id="381" r:id="rId18"/>
    <p:sldId id="382" r:id="rId19"/>
    <p:sldId id="297" r:id="rId20"/>
    <p:sldId id="298" r:id="rId21"/>
    <p:sldId id="299" r:id="rId22"/>
    <p:sldId id="300" r:id="rId23"/>
    <p:sldId id="301" r:id="rId24"/>
    <p:sldId id="302" r:id="rId25"/>
    <p:sldId id="268" r:id="rId26"/>
    <p:sldId id="269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70" r:id="rId38"/>
    <p:sldId id="271" r:id="rId39"/>
    <p:sldId id="27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273" r:id="rId58"/>
    <p:sldId id="366" r:id="rId59"/>
    <p:sldId id="274" r:id="rId60"/>
    <p:sldId id="275" r:id="rId61"/>
    <p:sldId id="276" r:id="rId62"/>
    <p:sldId id="277" r:id="rId63"/>
    <p:sldId id="278" r:id="rId64"/>
    <p:sldId id="279" r:id="rId65"/>
    <p:sldId id="280" r:id="rId66"/>
    <p:sldId id="281" r:id="rId67"/>
    <p:sldId id="282" r:id="rId68"/>
    <p:sldId id="283" r:id="rId69"/>
    <p:sldId id="284" r:id="rId70"/>
    <p:sldId id="285" r:id="rId71"/>
    <p:sldId id="286" r:id="rId72"/>
    <p:sldId id="287" r:id="rId73"/>
    <p:sldId id="288" r:id="rId74"/>
    <p:sldId id="289" r:id="rId75"/>
    <p:sldId id="290" r:id="rId76"/>
    <p:sldId id="291" r:id="rId77"/>
    <p:sldId id="292" r:id="rId78"/>
    <p:sldId id="293" r:id="rId79"/>
    <p:sldId id="294" r:id="rId80"/>
    <p:sldId id="295" r:id="rId81"/>
    <p:sldId id="296" r:id="rId82"/>
    <p:sldId id="356" r:id="rId83"/>
    <p:sldId id="358" r:id="rId84"/>
    <p:sldId id="359" r:id="rId85"/>
    <p:sldId id="339" r:id="rId86"/>
    <p:sldId id="340" r:id="rId87"/>
    <p:sldId id="341" r:id="rId88"/>
    <p:sldId id="342" r:id="rId89"/>
    <p:sldId id="343" r:id="rId90"/>
    <p:sldId id="320" r:id="rId91"/>
    <p:sldId id="367" r:id="rId92"/>
    <p:sldId id="321" r:id="rId93"/>
    <p:sldId id="322" r:id="rId94"/>
    <p:sldId id="324" r:id="rId95"/>
    <p:sldId id="325" r:id="rId96"/>
    <p:sldId id="326" r:id="rId97"/>
    <p:sldId id="327" r:id="rId98"/>
    <p:sldId id="331" r:id="rId99"/>
    <p:sldId id="332" r:id="rId100"/>
    <p:sldId id="333" r:id="rId101"/>
    <p:sldId id="334" r:id="rId102"/>
    <p:sldId id="335" r:id="rId103"/>
    <p:sldId id="336" r:id="rId104"/>
    <p:sldId id="337" r:id="rId105"/>
    <p:sldId id="352" r:id="rId106"/>
    <p:sldId id="368" r:id="rId107"/>
    <p:sldId id="369" r:id="rId108"/>
    <p:sldId id="370" r:id="rId109"/>
    <p:sldId id="371" r:id="rId110"/>
    <p:sldId id="372" r:id="rId111"/>
    <p:sldId id="373" r:id="rId112"/>
    <p:sldId id="375" r:id="rId113"/>
    <p:sldId id="345" r:id="rId114"/>
    <p:sldId id="346" r:id="rId115"/>
    <p:sldId id="347" r:id="rId116"/>
    <p:sldId id="348" r:id="rId117"/>
    <p:sldId id="349" r:id="rId118"/>
    <p:sldId id="350" r:id="rId119"/>
    <p:sldId id="351" r:id="rId120"/>
    <p:sldId id="374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76"/>
            <p14:sldId id="364"/>
          </p14:sldIdLst>
        </p14:section>
        <p14:section name="Type hints" id="{9AC22D35-D3EF-4EC6-9520-F44D55A15DC6}">
          <p14:sldIdLst>
            <p14:sldId id="378"/>
            <p14:sldId id="379"/>
            <p14:sldId id="377"/>
            <p14:sldId id="380"/>
            <p14:sldId id="381"/>
            <p14:sldId id="382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  <p14:sldId id="268"/>
            <p14:sldId id="269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C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57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6/01/2025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6/01/2025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6/01/2025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6/01/2025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6/01/2025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6/01/2025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6/01/2025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6/01/2025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6/01/2025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6/01/2025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6/01/2025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6/01/2025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tral.sh/ruff/" TargetMode="External"/><Relationship Id="rId2" Type="http://schemas.openxmlformats.org/officeDocument/2006/relationships/hyperlink" Target="https://www.pylint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sf/black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yping.readthedocs.io/en/latest/" TargetMode="External"/><Relationship Id="rId2" Type="http://schemas.openxmlformats.org/officeDocument/2006/relationships/hyperlink" Target="https://mypy.readthedocs.io/en/stable/cheat_sheet_py3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error-handling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organization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/DocTest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functional-programm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A280-12D5-031F-30E0-87BE6E04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35E-37F5-27EB-8DDF-E1B7BD83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https://www.pylint.org/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</a:t>
            </a:r>
          </a:p>
          <a:p>
            <a:r>
              <a:rPr lang="en-US" dirty="0"/>
              <a:t>Ruff (</a:t>
            </a:r>
            <a:r>
              <a:rPr lang="en-US" dirty="0">
                <a:hlinkClick r:id="rId3"/>
              </a:rPr>
              <a:t>https://docs.astral.sh/ruff/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&amp; format</a:t>
            </a:r>
          </a:p>
          <a:p>
            <a:r>
              <a:rPr lang="en-US" dirty="0"/>
              <a:t>Black (</a:t>
            </a:r>
            <a:r>
              <a:rPr lang="en-US" dirty="0">
                <a:hlinkClick r:id="rId4"/>
              </a:rPr>
              <a:t>https://github.com/psf/black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85AD-49F8-9FF8-84EB-4BE1F5F1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217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943D-33DF-0B0F-96EA-8584BB5D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7D63-BAE2-0C04-D80B-644625708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FA5A-3265-2BC8-17E4-5D1218A1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271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D77BFB-EC1B-99A4-119C-B0E8E4A4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AF409-6841-DEAD-36ED-0608D3B4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verify correctness/catch potential bugs</a:t>
            </a:r>
          </a:p>
          <a:p>
            <a:r>
              <a:rPr lang="en-US" dirty="0"/>
              <a:t>Documents code</a:t>
            </a:r>
          </a:p>
          <a:p>
            <a:r>
              <a:rPr lang="en-US" dirty="0"/>
              <a:t>Only checked statically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performance impact</a:t>
            </a:r>
          </a:p>
          <a:p>
            <a:r>
              <a:rPr lang="en-US" dirty="0"/>
              <a:t>Can be added gradually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E67D0-57D7-7D31-A719-2992E4B2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76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E5A-33F1-F6A0-BF9F-984E2F70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AA68-DFE0-8174-8BD1-A7B0A592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Parameter type(s)</a:t>
            </a:r>
          </a:p>
          <a:p>
            <a:pPr lvl="1"/>
            <a:r>
              <a:rPr lang="en-US" dirty="0"/>
              <a:t>Return types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 (see functions)</a:t>
            </a:r>
          </a:p>
          <a:p>
            <a:r>
              <a:rPr lang="en-US" dirty="0"/>
              <a:t>Variables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3151-4B1C-3A6B-E7BC-BA6EE8FE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0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6BF5-A2EA-8709-A75F-85A0A71D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F891-031F-E137-0BC8-7CA74D9F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0472-5EFD-F89E-7CBB-6719E1447AAB}"/>
              </a:ext>
            </a:extLst>
          </p:cNvPr>
          <p:cNvSpPr txBox="1"/>
          <p:nvPr/>
        </p:nvSpPr>
        <p:spPr>
          <a:xfrm>
            <a:off x="3033186" y="2420060"/>
            <a:ext cx="625042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51F995-E62A-A732-9F03-8BFC9EBA18D3}"/>
              </a:ext>
            </a:extLst>
          </p:cNvPr>
          <p:cNvGrpSpPr/>
          <p:nvPr/>
        </p:nvGrpSpPr>
        <p:grpSpPr>
          <a:xfrm>
            <a:off x="3562379" y="2775154"/>
            <a:ext cx="1969477" cy="2135860"/>
            <a:chOff x="1173743" y="2625863"/>
            <a:chExt cx="1969477" cy="21358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4B5AC62-CAAD-F5EB-3E2E-02E2D348DD0B}"/>
                </a:ext>
              </a:extLst>
            </p:cNvPr>
            <p:cNvSpPr/>
            <p:nvPr/>
          </p:nvSpPr>
          <p:spPr>
            <a:xfrm>
              <a:off x="1259633" y="2625863"/>
              <a:ext cx="167482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5C89B6-4F23-952B-386D-21401219B3D5}"/>
                </a:ext>
              </a:extLst>
            </p:cNvPr>
            <p:cNvSpPr/>
            <p:nvPr/>
          </p:nvSpPr>
          <p:spPr>
            <a:xfrm>
              <a:off x="1173743" y="4513227"/>
              <a:ext cx="196947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5C95CE-88CC-BA83-0CB0-8900C52600B1}"/>
              </a:ext>
            </a:extLst>
          </p:cNvPr>
          <p:cNvSpPr/>
          <p:nvPr/>
        </p:nvSpPr>
        <p:spPr>
          <a:xfrm>
            <a:off x="7048919" y="3004459"/>
            <a:ext cx="602183" cy="248496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78B12E-377F-D56E-6572-63E744F46411}"/>
              </a:ext>
            </a:extLst>
          </p:cNvPr>
          <p:cNvGrpSpPr/>
          <p:nvPr/>
        </p:nvGrpSpPr>
        <p:grpSpPr>
          <a:xfrm>
            <a:off x="5145047" y="2775154"/>
            <a:ext cx="1143785" cy="1859371"/>
            <a:chOff x="2756411" y="2625863"/>
            <a:chExt cx="1143785" cy="185937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B1AC79-762A-7F4B-06B4-B6D64E9B824B}"/>
                </a:ext>
              </a:extLst>
            </p:cNvPr>
            <p:cNvSpPr/>
            <p:nvPr/>
          </p:nvSpPr>
          <p:spPr>
            <a:xfrm>
              <a:off x="3305229" y="3972052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60E4518-C4DD-ED4C-D6E7-BBB4362AC059}"/>
                </a:ext>
              </a:extLst>
            </p:cNvPr>
            <p:cNvSpPr/>
            <p:nvPr/>
          </p:nvSpPr>
          <p:spPr>
            <a:xfrm>
              <a:off x="2756411" y="4236738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DD63D24-B72B-E4DE-5E92-BA4AFDB8BCC8}"/>
                </a:ext>
              </a:extLst>
            </p:cNvPr>
            <p:cNvSpPr/>
            <p:nvPr/>
          </p:nvSpPr>
          <p:spPr>
            <a:xfrm>
              <a:off x="3002237" y="2625863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B33E6F-54CF-00AF-584D-11D7E8F68AAA}"/>
              </a:ext>
            </a:extLst>
          </p:cNvPr>
          <p:cNvGrpSpPr/>
          <p:nvPr/>
        </p:nvGrpSpPr>
        <p:grpSpPr>
          <a:xfrm>
            <a:off x="5145047" y="2488645"/>
            <a:ext cx="3720145" cy="248496"/>
            <a:chOff x="2756411" y="2339354"/>
            <a:chExt cx="3720145" cy="24849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6E4DB4-D1FB-3EF9-1847-68B2A8E25637}"/>
                </a:ext>
              </a:extLst>
            </p:cNvPr>
            <p:cNvSpPr/>
            <p:nvPr/>
          </p:nvSpPr>
          <p:spPr>
            <a:xfrm>
              <a:off x="4632290" y="2339354"/>
              <a:ext cx="602183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A5792FA-1092-CFB9-2FD6-E4A9E6E19477}"/>
                </a:ext>
              </a:extLst>
            </p:cNvPr>
            <p:cNvSpPr/>
            <p:nvPr/>
          </p:nvSpPr>
          <p:spPr>
            <a:xfrm>
              <a:off x="2756411" y="2339354"/>
              <a:ext cx="1274413" cy="248496"/>
            </a:xfrm>
            <a:prstGeom prst="roundRect">
              <a:avLst/>
            </a:prstGeom>
            <a:solidFill>
              <a:srgbClr val="FF0000">
                <a:alpha val="4196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3C97B0-D1BC-FE80-3446-D12DCE48F582}"/>
                </a:ext>
              </a:extLst>
            </p:cNvPr>
            <p:cNvSpPr/>
            <p:nvPr/>
          </p:nvSpPr>
          <p:spPr>
            <a:xfrm>
              <a:off x="5371404" y="2339354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B258B0-E58C-B767-B8E2-D571CCB48ABB}"/>
                </a:ext>
              </a:extLst>
            </p:cNvPr>
            <p:cNvSpPr/>
            <p:nvPr/>
          </p:nvSpPr>
          <p:spPr>
            <a:xfrm>
              <a:off x="6012021" y="2339354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F8156C-AC1B-D7AE-CFA1-D08BD293DFFD}"/>
              </a:ext>
            </a:extLst>
          </p:cNvPr>
          <p:cNvGrpSpPr/>
          <p:nvPr/>
        </p:nvGrpSpPr>
        <p:grpSpPr>
          <a:xfrm>
            <a:off x="6090780" y="2755963"/>
            <a:ext cx="902154" cy="1878562"/>
            <a:chOff x="3702144" y="2606672"/>
            <a:chExt cx="902154" cy="187856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6E6D9A-0CB9-C624-1DEE-84CFCA541CA9}"/>
                </a:ext>
              </a:extLst>
            </p:cNvPr>
            <p:cNvSpPr/>
            <p:nvPr/>
          </p:nvSpPr>
          <p:spPr>
            <a:xfrm>
              <a:off x="4372030" y="3956795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BA5A0B5-21EE-C74E-8008-D8C51435EAC8}"/>
                </a:ext>
              </a:extLst>
            </p:cNvPr>
            <p:cNvSpPr/>
            <p:nvPr/>
          </p:nvSpPr>
          <p:spPr>
            <a:xfrm>
              <a:off x="3960486" y="4221481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0D6511B-DFAA-5CD7-7CBF-7702AF35BE80}"/>
                </a:ext>
              </a:extLst>
            </p:cNvPr>
            <p:cNvSpPr/>
            <p:nvPr/>
          </p:nvSpPr>
          <p:spPr>
            <a:xfrm>
              <a:off x="3702144" y="2606672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775283-5B6C-43AE-BD63-F702D8F0EC90}"/>
              </a:ext>
            </a:extLst>
          </p:cNvPr>
          <p:cNvGrpSpPr/>
          <p:nvPr/>
        </p:nvGrpSpPr>
        <p:grpSpPr>
          <a:xfrm>
            <a:off x="5782254" y="1705032"/>
            <a:ext cx="3437381" cy="811605"/>
            <a:chOff x="2724539" y="1555741"/>
            <a:chExt cx="3437381" cy="811605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B9881E-5DCC-3929-1D7B-1FB121AE7040}"/>
                </a:ext>
              </a:extLst>
            </p:cNvPr>
            <p:cNvCxnSpPr>
              <a:cxnSpLocks/>
              <a:stCxn id="26" idx="1"/>
              <a:endCxn id="9" idx="0"/>
            </p:cNvCxnSpPr>
            <p:nvPr/>
          </p:nvCxnSpPr>
          <p:spPr>
            <a:xfrm flipH="1">
              <a:off x="2724539" y="1740407"/>
              <a:ext cx="1306285" cy="6269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8C8C55-5716-DD4C-1510-1490F3D4ADC1}"/>
                </a:ext>
              </a:extLst>
            </p:cNvPr>
            <p:cNvSpPr txBox="1"/>
            <p:nvPr/>
          </p:nvSpPr>
          <p:spPr>
            <a:xfrm>
              <a:off x="4030824" y="1555741"/>
              <a:ext cx="2131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parameters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863E31-AEEB-8DA8-6968-046CD33EE869}"/>
              </a:ext>
            </a:extLst>
          </p:cNvPr>
          <p:cNvGrpSpPr/>
          <p:nvPr/>
        </p:nvGrpSpPr>
        <p:grpSpPr>
          <a:xfrm>
            <a:off x="6992934" y="1855406"/>
            <a:ext cx="3958410" cy="933986"/>
            <a:chOff x="7552769" y="1706115"/>
            <a:chExt cx="3958410" cy="93398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072A60B-9D14-269B-F72A-23EF393BF560}"/>
                </a:ext>
              </a:extLst>
            </p:cNvPr>
            <p:cNvSpPr/>
            <p:nvPr/>
          </p:nvSpPr>
          <p:spPr>
            <a:xfrm>
              <a:off x="7552769" y="2270769"/>
              <a:ext cx="1920068" cy="369332"/>
            </a:xfrm>
            <a:prstGeom prst="roundRect">
              <a:avLst/>
            </a:prstGeom>
            <a:solidFill>
              <a:srgbClr val="FFC000">
                <a:alpha val="2392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9A6332-B46C-A906-C090-3348C346DCEE}"/>
                </a:ext>
              </a:extLst>
            </p:cNvPr>
            <p:cNvGrpSpPr/>
            <p:nvPr/>
          </p:nvGrpSpPr>
          <p:grpSpPr>
            <a:xfrm>
              <a:off x="9472837" y="1706115"/>
              <a:ext cx="2038342" cy="749320"/>
              <a:chOff x="3284374" y="1555741"/>
              <a:chExt cx="2038342" cy="74932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C93E2E-7A5E-C651-982F-83A093C8F183}"/>
                  </a:ext>
                </a:extLst>
              </p:cNvPr>
              <p:cNvCxnSpPr>
                <a:cxnSpLocks/>
                <a:stCxn id="32" idx="1"/>
                <a:endCxn id="29" idx="3"/>
              </p:cNvCxnSpPr>
              <p:nvPr/>
            </p:nvCxnSpPr>
            <p:spPr>
              <a:xfrm flipH="1">
                <a:off x="3284374" y="1740407"/>
                <a:ext cx="746450" cy="56465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C1F6A7-72BE-97A5-46A1-6CF15D17AAF1}"/>
                  </a:ext>
                </a:extLst>
              </p:cNvPr>
              <p:cNvSpPr txBox="1"/>
              <p:nvPr/>
            </p:nvSpPr>
            <p:spPr>
              <a:xfrm>
                <a:off x="4030824" y="1555741"/>
                <a:ext cx="1291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Return type</a:t>
                </a:r>
                <a:endParaRPr lang="LID4096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F4BD26-C8A7-FD01-1CA9-2F0060CFF1F9}"/>
              </a:ext>
            </a:extLst>
          </p:cNvPr>
          <p:cNvGrpSpPr/>
          <p:nvPr/>
        </p:nvGrpSpPr>
        <p:grpSpPr>
          <a:xfrm>
            <a:off x="1079226" y="2740642"/>
            <a:ext cx="5593856" cy="633149"/>
            <a:chOff x="1639061" y="2591351"/>
            <a:chExt cx="5593856" cy="63314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FD82743-1082-4B83-BF59-C43A7DD2C44A}"/>
                </a:ext>
              </a:extLst>
            </p:cNvPr>
            <p:cNvGrpSpPr/>
            <p:nvPr/>
          </p:nvGrpSpPr>
          <p:grpSpPr>
            <a:xfrm>
              <a:off x="1639061" y="2749283"/>
              <a:ext cx="2483153" cy="475217"/>
              <a:chOff x="4583797" y="1450008"/>
              <a:chExt cx="2483153" cy="475217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501EC88-2C27-98E6-F557-4FA3FFF677A4}"/>
                  </a:ext>
                </a:extLst>
              </p:cNvPr>
              <p:cNvCxnSpPr>
                <a:cxnSpLocks/>
                <a:stCxn id="36" idx="3"/>
                <a:endCxn id="39" idx="1"/>
              </p:cNvCxnSpPr>
              <p:nvPr/>
            </p:nvCxnSpPr>
            <p:spPr>
              <a:xfrm flipV="1">
                <a:off x="6002775" y="1450008"/>
                <a:ext cx="1064175" cy="290551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94B8DB-D439-A927-AAED-72B2E868174F}"/>
                  </a:ext>
                </a:extLst>
              </p:cNvPr>
              <p:cNvSpPr txBox="1"/>
              <p:nvPr/>
            </p:nvSpPr>
            <p:spPr>
              <a:xfrm>
                <a:off x="4583797" y="1555893"/>
                <a:ext cx="1418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Variable type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0A16E7F-B4C1-7A4C-EBED-1A3E9CA33B24}"/>
                </a:ext>
              </a:extLst>
            </p:cNvPr>
            <p:cNvSpPr/>
            <p:nvPr/>
          </p:nvSpPr>
          <p:spPr>
            <a:xfrm>
              <a:off x="4122214" y="2591351"/>
              <a:ext cx="3110703" cy="315864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8590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2FDE9-262D-CDBB-BC8C-B241138B8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2F54-16E4-100B-660E-C868B74B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Better: type statements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EF61E-78E4-DE4D-1AC2-32EB47DD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25D17-3F99-AB2D-6C68-2641F5B1F053}"/>
              </a:ext>
            </a:extLst>
          </p:cNvPr>
          <p:cNvSpPr txBox="1"/>
          <p:nvPr/>
        </p:nvSpPr>
        <p:spPr>
          <a:xfrm>
            <a:off x="3033186" y="2420060"/>
            <a:ext cx="5009705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Count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Count: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Count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9269A9-6E0D-9EE2-9502-6EF19C7A908A}"/>
              </a:ext>
            </a:extLst>
          </p:cNvPr>
          <p:cNvGrpSpPr/>
          <p:nvPr/>
        </p:nvGrpSpPr>
        <p:grpSpPr>
          <a:xfrm>
            <a:off x="708294" y="2437311"/>
            <a:ext cx="6166959" cy="936480"/>
            <a:chOff x="1268129" y="2288020"/>
            <a:chExt cx="6166959" cy="93648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D437F9-3FF5-CD22-3E42-92FB3EFAA9E9}"/>
                </a:ext>
              </a:extLst>
            </p:cNvPr>
            <p:cNvGrpSpPr/>
            <p:nvPr/>
          </p:nvGrpSpPr>
          <p:grpSpPr>
            <a:xfrm>
              <a:off x="1268129" y="2449591"/>
              <a:ext cx="2324892" cy="774909"/>
              <a:chOff x="4212865" y="1150316"/>
              <a:chExt cx="2324892" cy="77490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D241EFB-3395-81C9-D658-3AF1BC82FFBA}"/>
                  </a:ext>
                </a:extLst>
              </p:cNvPr>
              <p:cNvCxnSpPr>
                <a:cxnSpLocks/>
                <a:stCxn id="33" idx="3"/>
                <a:endCxn id="24" idx="1"/>
              </p:cNvCxnSpPr>
              <p:nvPr/>
            </p:nvCxnSpPr>
            <p:spPr>
              <a:xfrm flipV="1">
                <a:off x="5955201" y="1150316"/>
                <a:ext cx="582556" cy="590243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B3673F-A262-84BE-1824-60ED8594AA48}"/>
                  </a:ext>
                </a:extLst>
              </p:cNvPr>
              <p:cNvSpPr txBox="1"/>
              <p:nvPr/>
            </p:nvSpPr>
            <p:spPr>
              <a:xfrm>
                <a:off x="4212865" y="1555893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92EECB8-A70F-8B7C-0839-81A36D2884A3}"/>
                </a:ext>
              </a:extLst>
            </p:cNvPr>
            <p:cNvSpPr/>
            <p:nvPr/>
          </p:nvSpPr>
          <p:spPr>
            <a:xfrm>
              <a:off x="3593021" y="2288020"/>
              <a:ext cx="384206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A1DD7-B145-86A7-67C7-FF0D75F54E83}"/>
              </a:ext>
            </a:extLst>
          </p:cNvPr>
          <p:cNvGrpSpPr/>
          <p:nvPr/>
        </p:nvGrpSpPr>
        <p:grpSpPr>
          <a:xfrm>
            <a:off x="4681622" y="3013086"/>
            <a:ext cx="3153067" cy="561330"/>
            <a:chOff x="4681622" y="3013086"/>
            <a:chExt cx="3153067" cy="56133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ACCCC9B-09F6-72BB-D0AB-141552189406}"/>
                </a:ext>
              </a:extLst>
            </p:cNvPr>
            <p:cNvSpPr/>
            <p:nvPr/>
          </p:nvSpPr>
          <p:spPr>
            <a:xfrm>
              <a:off x="6978273" y="3013086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254FEED-42E5-ABA2-8526-D6D748893B86}"/>
                </a:ext>
              </a:extLst>
            </p:cNvPr>
            <p:cNvSpPr/>
            <p:nvPr/>
          </p:nvSpPr>
          <p:spPr>
            <a:xfrm>
              <a:off x="4681622" y="3283584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7693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04762-D7F7-0F15-37AB-07A5F7C8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E8E4-F653-B9C9-3571-8754E54A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5D48-7FBF-475C-0DF7-C819AFE0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cheat sheet:</a:t>
            </a:r>
            <a:br>
              <a:rPr lang="en-US" dirty="0"/>
            </a:br>
            <a:r>
              <a:rPr lang="en-US" sz="2400" dirty="0">
                <a:hlinkClick r:id="rId2"/>
              </a:rPr>
              <a:t>https://mypy.readthedocs.io/en/stable/cheat_sheet_py3.html</a:t>
            </a:r>
            <a:endParaRPr lang="en-US" sz="2400" dirty="0"/>
          </a:p>
          <a:p>
            <a:r>
              <a:rPr lang="en-US" dirty="0"/>
              <a:t>Static typing with Python</a:t>
            </a:r>
            <a:br>
              <a:rPr lang="en-US" dirty="0"/>
            </a:br>
            <a:r>
              <a:rPr lang="en-US" sz="2400" dirty="0">
                <a:hlinkClick r:id="rId3"/>
              </a:rPr>
              <a:t>https://typing.readthedocs.io/en/latest/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9A4B-414A-ED3E-2220-BF9E14A1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85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https://github.com/gjbex/Python-software-engineering/tree/master/source-code/error-handling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8042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int),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9515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https://github.com/gjbex/Python-software-engineering/tree/master/source-code/code-organization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https://github.com/gjbex/Python-software-engineering/tree/master/source-code/testing/DocTest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26382" y="1833382"/>
            <a:ext cx="7053943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f'{super().__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39770" y="213455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9769" y="4582828"/>
            <a:ext cx="3557608" cy="954107"/>
            <a:chOff x="7937245" y="3320988"/>
            <a:chExt cx="3557608" cy="954107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45719" cy="43800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4544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39770" y="355787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https://github.com/gjbex/Python-software-engineering/tree/master/source-code/functional-programming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9241</Words>
  <Application>Microsoft Office PowerPoint</Application>
  <PresentationFormat>Widescreen</PresentationFormat>
  <Paragraphs>1563</Paragraphs>
  <Slides>119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31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Tools</vt:lpstr>
      <vt:lpstr>Further reading</vt:lpstr>
      <vt:lpstr>Type hints</vt:lpstr>
      <vt:lpstr>Motivation</vt:lpstr>
      <vt:lpstr>Where to use?</vt:lpstr>
      <vt:lpstr>Example</vt:lpstr>
      <vt:lpstr>Better: type statements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Assertions</vt:lpstr>
      <vt:lpstr>Assert use cases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61</cp:revision>
  <dcterms:created xsi:type="dcterms:W3CDTF">2019-11-14T17:09:29Z</dcterms:created>
  <dcterms:modified xsi:type="dcterms:W3CDTF">2025-01-06T15:36:25Z</dcterms:modified>
</cp:coreProperties>
</file>