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5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64" r:id="rId12"/>
    <p:sldId id="297" r:id="rId13"/>
    <p:sldId id="298" r:id="rId14"/>
    <p:sldId id="299" r:id="rId15"/>
    <p:sldId id="300" r:id="rId16"/>
    <p:sldId id="301" r:id="rId17"/>
    <p:sldId id="302" r:id="rId18"/>
    <p:sldId id="258" r:id="rId19"/>
    <p:sldId id="259" r:id="rId20"/>
    <p:sldId id="260" r:id="rId21"/>
    <p:sldId id="261" r:id="rId22"/>
    <p:sldId id="262" r:id="rId23"/>
    <p:sldId id="263" r:id="rId24"/>
    <p:sldId id="264" r:id="rId25"/>
    <p:sldId id="265" r:id="rId26"/>
    <p:sldId id="266" r:id="rId27"/>
    <p:sldId id="267" r:id="rId28"/>
    <p:sldId id="268" r:id="rId29"/>
    <p:sldId id="269" r:id="rId30"/>
    <p:sldId id="270" r:id="rId31"/>
    <p:sldId id="271" r:id="rId32"/>
    <p:sldId id="272" r:id="rId33"/>
    <p:sldId id="303" r:id="rId34"/>
    <p:sldId id="304" r:id="rId35"/>
    <p:sldId id="305" r:id="rId36"/>
    <p:sldId id="306" r:id="rId37"/>
    <p:sldId id="307" r:id="rId38"/>
    <p:sldId id="308" r:id="rId39"/>
    <p:sldId id="30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273" r:id="rId51"/>
    <p:sldId id="366" r:id="rId52"/>
    <p:sldId id="274" r:id="rId53"/>
    <p:sldId id="275" r:id="rId54"/>
    <p:sldId id="276" r:id="rId55"/>
    <p:sldId id="277" r:id="rId56"/>
    <p:sldId id="278" r:id="rId57"/>
    <p:sldId id="279" r:id="rId58"/>
    <p:sldId id="280" r:id="rId59"/>
    <p:sldId id="281" r:id="rId60"/>
    <p:sldId id="282" r:id="rId61"/>
    <p:sldId id="283" r:id="rId62"/>
    <p:sldId id="284" r:id="rId63"/>
    <p:sldId id="285" r:id="rId64"/>
    <p:sldId id="286" r:id="rId65"/>
    <p:sldId id="287" r:id="rId66"/>
    <p:sldId id="288" r:id="rId67"/>
    <p:sldId id="289" r:id="rId68"/>
    <p:sldId id="290" r:id="rId69"/>
    <p:sldId id="291" r:id="rId70"/>
    <p:sldId id="292" r:id="rId71"/>
    <p:sldId id="293" r:id="rId72"/>
    <p:sldId id="294" r:id="rId73"/>
    <p:sldId id="295" r:id="rId74"/>
    <p:sldId id="296" r:id="rId75"/>
    <p:sldId id="356" r:id="rId76"/>
    <p:sldId id="358" r:id="rId77"/>
    <p:sldId id="359" r:id="rId78"/>
    <p:sldId id="339" r:id="rId79"/>
    <p:sldId id="340" r:id="rId80"/>
    <p:sldId id="341" r:id="rId81"/>
    <p:sldId id="342" r:id="rId82"/>
    <p:sldId id="343" r:id="rId83"/>
    <p:sldId id="320" r:id="rId84"/>
    <p:sldId id="367" r:id="rId85"/>
    <p:sldId id="321" r:id="rId86"/>
    <p:sldId id="322" r:id="rId87"/>
    <p:sldId id="324" r:id="rId88"/>
    <p:sldId id="325" r:id="rId89"/>
    <p:sldId id="326" r:id="rId90"/>
    <p:sldId id="327" r:id="rId91"/>
    <p:sldId id="331" r:id="rId92"/>
    <p:sldId id="332" r:id="rId93"/>
    <p:sldId id="333" r:id="rId94"/>
    <p:sldId id="334" r:id="rId95"/>
    <p:sldId id="335" r:id="rId96"/>
    <p:sldId id="336" r:id="rId97"/>
    <p:sldId id="337" r:id="rId98"/>
    <p:sldId id="352" r:id="rId99"/>
    <p:sldId id="368" r:id="rId100"/>
    <p:sldId id="369" r:id="rId101"/>
    <p:sldId id="370" r:id="rId102"/>
    <p:sldId id="371" r:id="rId103"/>
    <p:sldId id="372" r:id="rId104"/>
    <p:sldId id="373" r:id="rId105"/>
    <p:sldId id="375" r:id="rId106"/>
    <p:sldId id="345" r:id="rId107"/>
    <p:sldId id="346" r:id="rId108"/>
    <p:sldId id="347" r:id="rId109"/>
    <p:sldId id="348" r:id="rId110"/>
    <p:sldId id="349" r:id="rId111"/>
    <p:sldId id="350" r:id="rId112"/>
    <p:sldId id="351" r:id="rId113"/>
    <p:sldId id="374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Object oriented Python" id="{7E5409A3-BB52-4BFA-A61A-6CF0A072CD81}">
          <p14:sldIdLst>
            <p14:sldId id="273"/>
            <p14:sldId id="36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</p14:sldIdLst>
        </p14:section>
        <p14:section name="Functional programming" id="{9DC1A7A8-7441-4349-9D38-F6E824FD8545}">
          <p14:sldIdLst>
            <p14:sldId id="320"/>
            <p14:sldId id="367"/>
            <p14:sldId id="321"/>
            <p14:sldId id="322"/>
            <p14:sldId id="324"/>
            <p14:sldId id="325"/>
            <p14:sldId id="326"/>
            <p14:sldId id="327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  <p14:section name="Design patterns" id="{06C2C5E0-A291-416F-924E-D33E8EF5C917}">
          <p14:sldIdLst>
            <p14:sldId id="368"/>
            <p14:sldId id="369"/>
            <p14:sldId id="370"/>
            <p14:sldId id="371"/>
            <p14:sldId id="372"/>
            <p14:sldId id="373"/>
            <p14:sldId id="375"/>
            <p14:sldId id="345"/>
            <p14:sldId id="346"/>
            <p14:sldId id="347"/>
            <p14:sldId id="348"/>
            <p14:sldId id="349"/>
            <p14:sldId id="350"/>
            <p14:sldId id="35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9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viewProps" Target="view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50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18/04/2023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18/04/2023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18/04/2023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18/04/2023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18/04/2023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18/04/2023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18/04/2023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18/04/2023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18/04/2023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18/04/2023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18/04/2023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2023-04-18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18/04/2023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decorator_design_pattern.ipynb" TargetMode="External"/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strategy_design_pattern.ipynb" TargetMode="External"/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error-handling" TargetMode="External"/><Relationship Id="rId1" Type="http://schemas.openxmlformats.org/officeDocument/2006/relationships/slideLayout" Target="../slideLayouts/slideLayout1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organization" TargetMode="Externa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/DocTest" TargetMode="Externa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" TargetMode="Externa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w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design-patterns/finite-state-parser" TargetMode="External"/><Relationship Id="rId1" Type="http://schemas.openxmlformats.org/officeDocument/2006/relationships/slideLayout" Target="../slideLayouts/slideLayout1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functional-programming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blob/master/source-code/design-patters/decorator_design_pattern.ipynb" TargetMode="External"/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design-patterns/finite-state-parser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 (2013) </a:t>
            </a:r>
            <a:r>
              <a:rPr lang="en-US" i="1" dirty="0"/>
              <a:t>Writing idiomatic Python 3</a:t>
            </a:r>
            <a:endParaRPr lang="en-US" dirty="0"/>
          </a:p>
          <a:p>
            <a:r>
              <a:rPr lang="en-US" dirty="0"/>
              <a:t>Mariano Anaya (2016) </a:t>
            </a:r>
            <a:r>
              <a:rPr lang="en-US" i="1" dirty="0"/>
              <a:t>Clean code in Python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57F-BAC2-4433-A35E-50CE338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083-12D2-4719-B209-2805ABC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Configure, i.e., “build” an object step by step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mplemented</a:t>
            </a:r>
            <a:r>
              <a:rPr lang="en-US" dirty="0"/>
              <a:t> for </a:t>
            </a:r>
            <a:r>
              <a:rPr lang="en-US" dirty="0" err="1"/>
              <a:t>scipy’s</a:t>
            </a:r>
            <a:r>
              <a:rPr lang="en-US" dirty="0"/>
              <a:t> ODE solver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3CF8-C11E-4A0E-8B22-F23D59AD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2026-7D95-485E-B486-285EBF22D6A8}"/>
              </a:ext>
            </a:extLst>
          </p:cNvPr>
          <p:cNvSpPr txBox="1"/>
          <p:nvPr/>
        </p:nvSpPr>
        <p:spPr>
          <a:xfrm>
            <a:off x="609600" y="3005077"/>
            <a:ext cx="9316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('dopri5’)           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DD51B-117D-4D1E-955B-D90F0DDD935B}"/>
              </a:ext>
            </a:extLst>
          </p:cNvPr>
          <p:cNvSpPr txBox="1"/>
          <p:nvPr/>
        </p:nvSpPr>
        <p:spPr>
          <a:xfrm>
            <a:off x="7980319" y="4938042"/>
            <a:ext cx="3422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Solver is built step by step</a:t>
            </a:r>
          </a:p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Reduces risk of mistakes</a:t>
            </a:r>
          </a:p>
        </p:txBody>
      </p:sp>
    </p:spTree>
    <p:extLst>
      <p:ext uri="{BB962C8B-B14F-4D97-AF65-F5344CB8AC3E}">
        <p14:creationId xmlns:p14="http://schemas.microsoft.com/office/powerpoint/2010/main" val="20647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B8AC-C3F6-49BD-9235-6A6D3D6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0DA7-A0DF-442E-8DC6-5CF74ABE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factory objects</a:t>
            </a:r>
          </a:p>
          <a:p>
            <a:pPr lvl="1"/>
            <a:r>
              <a:rPr lang="en-US" dirty="0"/>
              <a:t>Encapsulate configuration in factory objects</a:t>
            </a:r>
          </a:p>
          <a:p>
            <a:pPr lvl="1"/>
            <a:r>
              <a:rPr lang="en-US" dirty="0"/>
              <a:t>Create new objects using factory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B0AD-0102-4386-AF4A-8EFAF60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0FEA7-EE3B-43ED-A9DF-813003C617CF}"/>
              </a:ext>
            </a:extLst>
          </p:cNvPr>
          <p:cNvSpPr txBox="1"/>
          <p:nvPr/>
        </p:nvSpPr>
        <p:spPr>
          <a:xfrm>
            <a:off x="718657" y="4124960"/>
            <a:ext cx="1086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8533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objects that modify behavior of encapsulated objects</a:t>
            </a:r>
          </a:p>
          <a:p>
            <a:pPr lvl="1"/>
            <a:r>
              <a:rPr lang="en-US" dirty="0"/>
              <a:t>Intercept method calls to modify</a:t>
            </a:r>
          </a:p>
          <a:p>
            <a:pPr lvl="1"/>
            <a:r>
              <a:rPr lang="en-US" dirty="0"/>
              <a:t>Pass through all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https://github.com/gjbex/Python-software-engineering/blob/master/source-code/design-patters/decorator_design_pattern.ipynb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4538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selection of algorithms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https://github.com/gjbex/Python-software-engineering/blob/master/source-code/design-patters/strategy_design_pattern.ipynb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44790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State pattern: 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8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66160" y="985898"/>
            <a:ext cx="2697520" cy="511368"/>
            <a:chOff x="6291044" y="899428"/>
            <a:chExt cx="2697520" cy="511368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cxnSpLocks/>
              <a:stCxn id="10" idx="1"/>
            </p:cNvCxnSpPr>
            <p:nvPr/>
          </p:nvCxnSpPr>
          <p:spPr>
            <a:xfrm flipH="1">
              <a:off x="6291044" y="1084094"/>
              <a:ext cx="513204" cy="32670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148495" y="1854117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6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9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https://github.com/gjbex/Python-software-engineering/tree/master/source-code/error-handling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5345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38917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design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r>
              <a:rPr lang="en-US" dirty="0" err="1"/>
              <a:t>Kamon</a:t>
            </a:r>
            <a:r>
              <a:rPr lang="en-US" dirty="0"/>
              <a:t> </a:t>
            </a:r>
            <a:r>
              <a:rPr lang="en-US" dirty="0" err="1"/>
              <a:t>Ayeva</a:t>
            </a:r>
            <a:r>
              <a:rPr lang="en-US" dirty="0"/>
              <a:t> and </a:t>
            </a:r>
            <a:r>
              <a:rPr lang="en-US" dirty="0" err="1"/>
              <a:t>Sakis</a:t>
            </a:r>
            <a:r>
              <a:rPr lang="en-US" dirty="0"/>
              <a:t> </a:t>
            </a:r>
            <a:r>
              <a:rPr lang="en-US" dirty="0" err="1"/>
              <a:t>Kesampalis</a:t>
            </a:r>
            <a:r>
              <a:rPr lang="en-US" dirty="0"/>
              <a:t> (2018) </a:t>
            </a:r>
            <a:r>
              <a:rPr lang="en-US" i="1" dirty="0"/>
              <a:t>Mastering Python Design patters, </a:t>
            </a:r>
            <a:r>
              <a:rPr lang="en-US" dirty="0" err="1"/>
              <a:t>Packt</a:t>
            </a:r>
            <a:r>
              <a:rPr lang="en-US" dirty="0"/>
              <a:t>&gt;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573932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print('|{0}|'.format(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file\n',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print(f"### I/O error on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}“,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https://github.com/gjbex/Python-software-engineering/tree/master/source-code/code-organization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9283311" cy="2031325"/>
            <a:chOff x="166760" y="2204864"/>
            <a:chExt cx="928331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928331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'temp’])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35670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https://github.com/gjbex/Python-software-engineering/tree/master/source-code/testing/DocTest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8042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(n, int),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2598308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9820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https://github.com/gjbex/Python-software-engineering/tree/master/source-code/testing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5058391" cy="707886"/>
            <a:chOff x="3275856" y="1715233"/>
            <a:chExt cx="5058391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8342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754739" y="1556792"/>
            <a:ext cx="4871847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'{0}: {1}'.format(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883731" y="1772817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3730" y="4221089"/>
            <a:ext cx="3238610" cy="1384995"/>
            <a:chOff x="7937245" y="3320988"/>
            <a:chExt cx="3238610" cy="1384995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81760" cy="1080120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313547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repr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3731" y="3196133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attrs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https://github.com/gjbex/Python-software-engineering/tree/master/source-code/design-patterns/finite-state-parser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f'begin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f'{header}\n\t{data}\n{footer}'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https://github.com/gjbex/Python-software-engineering/tree/master/source-code/functional-programming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F39-18C2-4386-86AB-DE58259B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04FF-AF7C-4993-AEA9-307D762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 free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Easier to reason on</a:t>
            </a:r>
          </a:p>
          <a:p>
            <a:r>
              <a:rPr lang="en-US" dirty="0"/>
              <a:t>Natural</a:t>
            </a:r>
          </a:p>
          <a:p>
            <a:pPr lvl="1"/>
            <a:r>
              <a:rPr lang="en-US" dirty="0"/>
              <a:t>Resembles mathematics</a:t>
            </a:r>
          </a:p>
          <a:p>
            <a:r>
              <a:rPr lang="en-US" dirty="0"/>
              <a:t>Promotes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58C8-4C22-4EB6-BB82-281282E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8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print(','.join([f'{number:.2f}'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4587515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 (2015) </a:t>
            </a:r>
            <a:r>
              <a:rPr lang="en-US" i="1" dirty="0"/>
              <a:t>Fluent Python, </a:t>
            </a:r>
            <a:r>
              <a:rPr lang="en-US" dirty="0"/>
              <a:t>O’Reilly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8AC-69C4-4009-960E-C85FBD0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3709-5A8B-4C37-98D5-E8DFA4E0E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https://github.com/gjbex/Python-software-engineering/blob/master/source-code/design-patters/decorator_design_pattern.ipynb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https://github.com/gjbex/Python-software-engineering/tree/master/source-code/design-patterns/finite-state-parser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5EB1-C499-4EBE-A65D-84E0A8F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4734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8951</Words>
  <Application>Microsoft Office PowerPoint</Application>
  <PresentationFormat>Widescreen</PresentationFormat>
  <Paragraphs>1506</Paragraphs>
  <Slides>112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23" baseType="lpstr">
      <vt:lpstr>Arial</vt:lpstr>
      <vt:lpstr>Calibri</vt:lpstr>
      <vt:lpstr>Calibri Light</vt:lpstr>
      <vt:lpstr>Courier New</vt:lpstr>
      <vt:lpstr>Informal Roman</vt:lpstr>
      <vt:lpstr>Lucida Sans Typewriter</vt:lpstr>
      <vt:lpstr>Times New Roman</vt:lpstr>
      <vt:lpstr>Wingdings</vt:lpstr>
      <vt:lpstr>Office Theme</vt:lpstr>
      <vt:lpstr>1_Office Theme</vt:lpstr>
      <vt:lpstr>Equation</vt:lpstr>
      <vt:lpstr>Python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Assertions</vt:lpstr>
      <vt:lpstr>Assert use cases</vt:lpstr>
      <vt:lpstr>Testing: meeting expectations</vt:lpstr>
      <vt:lpstr>Failing tests</vt:lpstr>
      <vt:lpstr>Further reading: documentation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Python functional programming</vt:lpstr>
      <vt:lpstr>Motivation</vt:lpstr>
      <vt:lpstr>Sorting a simple list</vt:lpstr>
      <vt:lpstr>Sorting a complex list: key function</vt:lpstr>
      <vt:lpstr>Going functional: mapping</vt:lpstr>
      <vt:lpstr>Going functional: filtering</vt:lpstr>
      <vt:lpstr>Going functional: aggregating</vt:lpstr>
      <vt:lpstr>Going functional: zip it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Design patterns</vt:lpstr>
      <vt:lpstr>Motivation</vt:lpstr>
      <vt:lpstr>Patterns</vt:lpstr>
      <vt:lpstr>Builder</vt:lpstr>
      <vt:lpstr>Factory</vt:lpstr>
      <vt:lpstr>Decorator</vt:lpstr>
      <vt:lpstr>Strategy</vt:lpstr>
      <vt:lpstr>State pattern: convert data</vt:lpstr>
      <vt:lpstr>State pattern: model the data</vt:lpstr>
      <vt:lpstr>State pattern: annotated data</vt:lpstr>
      <vt:lpstr>State pattern: improved model</vt:lpstr>
      <vt:lpstr>State pattern: computable model</vt:lpstr>
      <vt:lpstr>State pattern: class BlockParser</vt:lpstr>
      <vt:lpstr>State pattern: from model to code</vt:lpstr>
      <vt:lpstr>Further reading: design patterns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52</cp:revision>
  <dcterms:created xsi:type="dcterms:W3CDTF">2019-11-14T17:09:29Z</dcterms:created>
  <dcterms:modified xsi:type="dcterms:W3CDTF">2023-04-18T12:55:45Z</dcterms:modified>
</cp:coreProperties>
</file>